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56" r:id="rId3"/>
    <p:sldId id="1652" r:id="rId4"/>
    <p:sldId id="272" r:id="rId5"/>
    <p:sldId id="257" r:id="rId6"/>
    <p:sldId id="277" r:id="rId7"/>
    <p:sldId id="258" r:id="rId8"/>
    <p:sldId id="265" r:id="rId9"/>
    <p:sldId id="262" r:id="rId10"/>
    <p:sldId id="266" r:id="rId11"/>
    <p:sldId id="263" r:id="rId12"/>
    <p:sldId id="267" r:id="rId13"/>
    <p:sldId id="268" r:id="rId14"/>
    <p:sldId id="273" r:id="rId15"/>
    <p:sldId id="269" r:id="rId16"/>
    <p:sldId id="270" r:id="rId17"/>
    <p:sldId id="274" r:id="rId18"/>
    <p:sldId id="275" r:id="rId19"/>
    <p:sldId id="276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F2"/>
    <a:srgbClr val="16AABA"/>
    <a:srgbClr val="149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06C76-58F7-4FA3-9FEB-EECD9F5D3062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4F205-0806-44C1-9EB8-337F063C4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4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Google Shape;557;p24:notes">
            <a:extLst>
              <a:ext uri="{FF2B5EF4-FFF2-40B4-BE49-F238E27FC236}">
                <a16:creationId xmlns:a16="http://schemas.microsoft.com/office/drawing/2014/main" id="{76D91D11-5DC6-4EA6-816E-CC41DD59144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400"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7" name="Google Shape;558;p24:notes">
            <a:extLst>
              <a:ext uri="{FF2B5EF4-FFF2-40B4-BE49-F238E27FC236}">
                <a16:creationId xmlns:a16="http://schemas.microsoft.com/office/drawing/2014/main" id="{186AF837-7585-4C7C-BE11-FC6E565FBB1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round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50120"/>
      </p:ext>
    </p:extLst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04346"/>
      </p:ext>
    </p:extLst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62962"/>
      </p:ext>
    </p:extLst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61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61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00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94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96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250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291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035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097627"/>
      </p:ext>
    </p:extLst>
  </p:cSld>
  <p:clrMapOvr>
    <a:masterClrMapping/>
  </p:clrMapOvr>
  <p:transition spd="med">
    <p:spli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583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167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8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993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512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444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4126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6896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345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62766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495949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17296"/>
      </p:ext>
    </p:extLst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454414"/>
      </p:ext>
    </p:extLst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210114"/>
      </p:ext>
    </p:extLst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297389"/>
      </p:ext>
    </p:extLst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422113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B249C-E5EF-4FA7-9570-C4CF6E0C71A1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8921-0149-4764-962A-E8A099E3AD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00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78A81E5-B5ED-46F9-A236-1E7CFD0F42D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506AC-7D8A-4588-AA88-594138149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207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thumbor.forbes.com/thumbor/fit-in/1200x0/filters%3Aformat%28jpg%29/https%3A%2F%2Fspecials-images.forbesimg.com%2Fimageserve%2F105196334%2F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A3FDB0-A1FD-4DB0-8A60-6608EE2B2C80}"/>
              </a:ext>
            </a:extLst>
          </p:cNvPr>
          <p:cNvSpPr txBox="1"/>
          <p:nvPr/>
        </p:nvSpPr>
        <p:spPr>
          <a:xfrm>
            <a:off x="1043608" y="86749"/>
            <a:ext cx="79928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Муниципальное бюджетное учреждение дополнительного образования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                                «Дом искусств «Ритм» г. Курска»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E88BA-1BC4-4FD7-87CB-04EF6575D1F3}"/>
              </a:ext>
            </a:extLst>
          </p:cNvPr>
          <p:cNvSpPr txBox="1"/>
          <p:nvPr/>
        </p:nvSpPr>
        <p:spPr>
          <a:xfrm>
            <a:off x="755576" y="1494317"/>
            <a:ext cx="77048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Comic Sans MS" panose="030F0702030302020204" pitchFamily="66" charset="0"/>
              </a:rPr>
              <a:t>Тема занятия по программе «Ход конём»: «Мат»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C50345-FD51-4A05-BA2A-2898F9602E17}"/>
              </a:ext>
            </a:extLst>
          </p:cNvPr>
          <p:cNvSpPr txBox="1"/>
          <p:nvPr/>
        </p:nvSpPr>
        <p:spPr>
          <a:xfrm>
            <a:off x="6228184" y="3573410"/>
            <a:ext cx="36004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Автор-составитель: 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Шилин Денис Николаевич,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педагог дополнительного образования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9E9746-432E-4A50-A24F-587D2038D2D8}"/>
              </a:ext>
            </a:extLst>
          </p:cNvPr>
          <p:cNvSpPr txBox="1"/>
          <p:nvPr/>
        </p:nvSpPr>
        <p:spPr>
          <a:xfrm>
            <a:off x="4067945" y="6126496"/>
            <a:ext cx="1656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Курск – 2024</a:t>
            </a:r>
          </a:p>
        </p:txBody>
      </p:sp>
    </p:spTree>
    <p:extLst>
      <p:ext uri="{BB962C8B-B14F-4D97-AF65-F5344CB8AC3E}">
        <p14:creationId xmlns:p14="http://schemas.microsoft.com/office/powerpoint/2010/main" val="1863527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 пешкой.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7" name="Рисунок 6" descr="mat-peshkoj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428736"/>
            <a:ext cx="5143500" cy="5143500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rot="5400000" flipH="1" flipV="1">
            <a:off x="6036479" y="2107397"/>
            <a:ext cx="285752" cy="2143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215074" y="1714488"/>
            <a:ext cx="57150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255642" cy="1400530"/>
          </a:xfrm>
        </p:spPr>
        <p:txBody>
          <a:bodyPr>
            <a:normAutofit/>
          </a:bodyPr>
          <a:lstStyle/>
          <a:p>
            <a:pPr algn="just"/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Задача 1. Поставь мат (ход белых)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8" name="Рисунок 7" descr="mat-pesko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571612"/>
            <a:ext cx="4829189" cy="483711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255642" cy="1400530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Задача 2. Поставь мат (ход черных. Используйте приём: превращение пешки)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5" y="1906764"/>
            <a:ext cx="4429156" cy="444367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183634" cy="140053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Задача 3. Поставь мат (ход черных)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7" name="Рисунок 6" descr="mat-ladiey-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500174"/>
            <a:ext cx="4976827" cy="498498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2718"/>
            <a:ext cx="7283152" cy="1147483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Задача 4. Поставь мат (ход белых)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10" name="Рисунок 9" descr="mat-slonom-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428736"/>
            <a:ext cx="4876814" cy="490911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2718"/>
            <a:ext cx="7343228" cy="140053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Проверь решение к задаче 1: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8" name="Рисунок 7" descr="mat-pesko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1571612"/>
            <a:ext cx="4829189" cy="4837118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rot="5400000" flipH="1" flipV="1">
            <a:off x="5464975" y="2678901"/>
            <a:ext cx="50006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52718"/>
            <a:ext cx="7416824" cy="140053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Проверь решение к задаче 2: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5" y="1906764"/>
            <a:ext cx="4429156" cy="4443677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rot="5400000">
            <a:off x="2607455" y="5822173"/>
            <a:ext cx="50006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327650" cy="140053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Проверь решение к задаче 3: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8" name="Рисунок 7" descr="mat-ladiey-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500174"/>
            <a:ext cx="4976827" cy="4984986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 rot="5400000">
            <a:off x="3679025" y="5036355"/>
            <a:ext cx="2071702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327650" cy="140053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Проверь решение к задаче 4: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9" name="Рисунок 8" descr="mat-slonom-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428736"/>
            <a:ext cx="4876814" cy="4909111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V="1">
            <a:off x="2714612" y="3143248"/>
            <a:ext cx="785818" cy="7143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Google Shape;560;p41" descr="http://img12.nnm.ru/e/2/9/4/9/034fb9d76d2e7ef4f29b26f3749.jpg">
            <a:extLst>
              <a:ext uri="{FF2B5EF4-FFF2-40B4-BE49-F238E27FC236}">
                <a16:creationId xmlns:a16="http://schemas.microsoft.com/office/drawing/2014/main" id="{E0AD5BA3-7B39-4F7B-A70F-DCFB39FC3C39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1" name="Google Shape;561;p41">
            <a:extLst>
              <a:ext uri="{FF2B5EF4-FFF2-40B4-BE49-F238E27FC236}">
                <a16:creationId xmlns:a16="http://schemas.microsoft.com/office/drawing/2014/main" id="{C1CD2727-65E4-4878-B48E-4735BA53C1B4}"/>
              </a:ext>
            </a:extLst>
          </p:cNvPr>
          <p:cNvSpPr/>
          <p:nvPr/>
        </p:nvSpPr>
        <p:spPr>
          <a:xfrm>
            <a:off x="947737" y="815975"/>
            <a:ext cx="3111500" cy="187325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 w="92075" cap="flat" cmpd="sng">
                  <a:solidFill>
                    <a:srgbClr val="000000"/>
                  </a:solidFill>
                  <a:prstDash val="solid"/>
                  <a:miter lim="800000"/>
                  <a:headEnd type="none" w="sm" len="sm"/>
                  <a:tailEnd type="none" w="sm" len="sm"/>
                </a:ln>
                <a:solidFill>
                  <a:srgbClr val="FFFF00"/>
                </a:solidFill>
                <a:effectLst/>
                <a:uLnTx/>
                <a:uFillTx/>
                <a:latin typeface="Impact"/>
                <a:ea typeface="Arial"/>
                <a:cs typeface="Arial"/>
                <a:sym typeface="Arial"/>
              </a:rPr>
              <a:t>УСПЕХОВ!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7B9A0-3FA2-432F-96C4-DFC9A9BC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1196752"/>
            <a:ext cx="8047730" cy="656496"/>
          </a:xfrm>
        </p:spPr>
        <p:txBody>
          <a:bodyPr>
            <a:normAutofit fontScale="90000"/>
          </a:bodyPr>
          <a:lstStyle/>
          <a:p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Цель и задачи занятия</a:t>
            </a:r>
            <a:b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336109-F625-447E-A10D-26631A7DE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2052925"/>
            <a:ext cx="7920880" cy="4195481"/>
          </a:xfrm>
        </p:spPr>
        <p:txBody>
          <a:bodyPr>
            <a:normAutofit fontScale="62500" lnSpcReduction="20000"/>
          </a:bodyPr>
          <a:lstStyle/>
          <a:p>
            <a:pPr marL="0" indent="0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занятия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познакомить детей с шахматным понятием «мат». </a:t>
            </a:r>
          </a:p>
          <a:p>
            <a:pPr marL="0" indent="0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 algn="just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 Актуализировать и расширить знания учащихся о постановке шах и мата в партии.</a:t>
            </a:r>
          </a:p>
          <a:p>
            <a:pPr marL="0" indent="0" algn="just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 Объяснить как ставить мат разными фигурами.</a:t>
            </a:r>
          </a:p>
          <a:p>
            <a:pPr marL="0" indent="0" algn="just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3. Развивать внимание, память, мелкую моторику учащихся, расширять кругозор учащихся.</a:t>
            </a:r>
          </a:p>
          <a:p>
            <a:pPr marL="0" indent="0" algn="just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4. Воспитывать интерес к шахматной игре.</a:t>
            </a:r>
          </a:p>
          <a:p>
            <a:pPr marL="0" indent="0" algn="ctr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</a:p>
          <a:p>
            <a:pPr marL="0" indent="0" algn="just">
              <a:spcBef>
                <a:spcPts val="363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Данная презентация служит методическим материалом к плану-конспекту занятия «Защита в шахматной партии» по программе «Ход конём», в качестве вспомогательного материала к наглядным пособиям.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91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  <a:ln>
            <a:solidFill>
              <a:srgbClr val="99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Загадка</a:t>
            </a:r>
          </a:p>
        </p:txBody>
      </p:sp>
      <p:pic>
        <p:nvPicPr>
          <p:cNvPr id="10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1857364"/>
            <a:ext cx="33575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Если в шахматы играешь,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То, конечно, это знаешь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Будет лучший результат,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Если ты поставишь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8860" y="3286124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rgbClr val="9966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</a:t>
            </a:r>
          </a:p>
        </p:txBody>
      </p:sp>
      <p:pic>
        <p:nvPicPr>
          <p:cNvPr id="13" name="Picture 2" descr="http://www.os-plokite-st.skole.hr/upload/os-plokite-st/images/newsimg/223/Image/004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857364"/>
            <a:ext cx="4457700" cy="27241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305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Основное понятие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25" y="1621637"/>
            <a:ext cx="8229600" cy="21145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sz="2400" dirty="0"/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50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1" y="1340212"/>
            <a:ext cx="822960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Убить Короля нельзя! Если у противника не получилось защитить своего Короля и ты можешь его взять, то говоришь «мат». После того как объявлен мат, партия заканчивается.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Мат – шах, от которого нет защиты. Это конец игры.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«Мат» — это слово, после которого заканчивается игра. Тот игрок, королю которого объявлен мат, проиграл, а тот игрок, который этот мат поставил, — победил.</a:t>
            </a:r>
          </a:p>
        </p:txBody>
      </p:sp>
      <p:pic>
        <p:nvPicPr>
          <p:cNvPr id="9" name="Рисунок 8" descr="мат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176" y="4303744"/>
            <a:ext cx="4643470" cy="23048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43306" y="1214422"/>
            <a:ext cx="521497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Правила игры в шахматы: мат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После того как был объявлен шах одному из королей, внимательно проверьте следующие условия: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король находится под шахом;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у короля нет возможности уйти из-под атаки (все соседние поля заняты фигурами его цвета или тоже находятся под атакой);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короля нельзя закрыть от шаха ходом другой фигуры;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 фигуру, объявившую шах, нельзя сбить ближайшим ходом.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Если все условия выполнены, то объявляется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мат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Так и говорят за доской: «шах и мат».</a:t>
            </a:r>
          </a:p>
        </p:txBody>
      </p:sp>
      <p:pic>
        <p:nvPicPr>
          <p:cNvPr id="5122" name="Picture 2" descr="http://isoveti.ru/img/shahmaty/76.jpg"/>
          <p:cNvPicPr>
            <a:picLocks noChangeAspect="1" noChangeArrowheads="1"/>
          </p:cNvPicPr>
          <p:nvPr/>
        </p:nvPicPr>
        <p:blipFill>
          <a:blip r:embed="rId2"/>
          <a:srcRect b="52728"/>
          <a:stretch>
            <a:fillRect/>
          </a:stretch>
        </p:blipFill>
        <p:spPr bwMode="auto">
          <a:xfrm>
            <a:off x="785786" y="1214422"/>
            <a:ext cx="278608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868" y="4286256"/>
            <a:ext cx="5143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Посмотри на диаграммы. На обеих диаграммах — одна и та же ситуация, хотя положения различны.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Сейчас ход чёрных, и у них нет такого хода, после которого бы чёрный король не оказался под ударом. Партия закончена, белые победили, чёрный и белый короли отправляются пить чай.</a:t>
            </a: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817"/>
            </a:avLst>
          </a:prstGeom>
          <a:solidFill>
            <a:srgbClr val="996600">
              <a:alpha val="80784"/>
            </a:srgbClr>
          </a:solidFill>
          <a:ln>
            <a:solidFill>
              <a:srgbClr val="99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785817"/>
          </a:xfrm>
          <a:prstGeom prst="roundRect">
            <a:avLst/>
          </a:prstGeom>
          <a:gradFill flip="none" rotWithShape="1">
            <a:gsLst>
              <a:gs pos="0">
                <a:srgbClr val="C2A062"/>
              </a:gs>
              <a:gs pos="50000">
                <a:srgbClr val="BA934E">
                  <a:shade val="67500"/>
                  <a:satMod val="115000"/>
                </a:srgbClr>
              </a:gs>
              <a:gs pos="100000">
                <a:srgbClr val="BA934E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66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40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</a:t>
            </a:r>
          </a:p>
        </p:txBody>
      </p:sp>
      <p:pic>
        <p:nvPicPr>
          <p:cNvPr id="8" name="Picture 2" descr="C:\Documents and Settings\Admin\Рабочий стол\Шахматы\Картинки\1501957ywkikh8gc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1271490" cy="1071570"/>
          </a:xfrm>
          <a:prstGeom prst="rect">
            <a:avLst/>
          </a:prstGeom>
          <a:noFill/>
        </p:spPr>
      </p:pic>
      <p:pic>
        <p:nvPicPr>
          <p:cNvPr id="10" name="Picture 2" descr="http://isoveti.ru/img/shahmaty/76.jpg"/>
          <p:cNvPicPr>
            <a:picLocks noChangeAspect="1" noChangeArrowheads="1"/>
          </p:cNvPicPr>
          <p:nvPr/>
        </p:nvPicPr>
        <p:blipFill>
          <a:blip r:embed="rId2"/>
          <a:srcRect t="54485"/>
          <a:stretch>
            <a:fillRect/>
          </a:stretch>
        </p:blipFill>
        <p:spPr bwMode="auto">
          <a:xfrm>
            <a:off x="785786" y="4000504"/>
            <a:ext cx="2786082" cy="2374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Примеры</a:t>
            </a:r>
            <a:b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 ферзём.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7" name="Рисунок 6" descr="приме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357298"/>
            <a:ext cx="5143500" cy="5143500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rot="5400000" flipH="1" flipV="1">
            <a:off x="2893207" y="2178835"/>
            <a:ext cx="214314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714612" y="1500174"/>
            <a:ext cx="642942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 ладьёй.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8" name="Рисунок 7" descr="мат ладь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357298"/>
            <a:ext cx="5143500" cy="514350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rot="10800000">
            <a:off x="4500562" y="1857364"/>
            <a:ext cx="1214446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929058" y="1571612"/>
            <a:ext cx="571504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 слоном.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7" name="Рисунок 6" descr="mat-slon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1428736"/>
            <a:ext cx="5143500" cy="5143500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rot="5400000" flipH="1" flipV="1">
            <a:off x="5000628" y="2214554"/>
            <a:ext cx="1285884" cy="12858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6286512" y="1714488"/>
            <a:ext cx="57150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Мат конём.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500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Picture 6" descr="http://us.cdn4.123rf.com/168nwm/margaritavasina/margaritavasina1210/margaritavasina121000005/15696226-chess-queen-with-pawns.jpg"/>
          <p:cNvPicPr>
            <a:picLocks noChangeAspect="1" noChangeArrowheads="1"/>
          </p:cNvPicPr>
          <p:nvPr/>
        </p:nvPicPr>
        <p:blipFill>
          <a:blip r:embed="rId2"/>
          <a:srcRect t="8999" b="13498"/>
          <a:stretch>
            <a:fillRect/>
          </a:stretch>
        </p:blipFill>
        <p:spPr bwMode="auto">
          <a:xfrm>
            <a:off x="7286644" y="5357826"/>
            <a:ext cx="1600200" cy="1240184"/>
          </a:xfrm>
          <a:prstGeom prst="rect">
            <a:avLst/>
          </a:prstGeom>
          <a:noFill/>
        </p:spPr>
      </p:pic>
      <p:pic>
        <p:nvPicPr>
          <p:cNvPr id="7" name="Рисунок 6" descr="mat-konie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428736"/>
            <a:ext cx="5143500" cy="5143500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5786446" y="2571744"/>
            <a:ext cx="100013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6607983" y="2393149"/>
            <a:ext cx="35719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357950" y="1714488"/>
            <a:ext cx="57150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Урок — копия</Template>
  <TotalTime>133</TotalTime>
  <Words>496</Words>
  <Application>Microsoft Office PowerPoint</Application>
  <PresentationFormat>Экран (4:3)</PresentationFormat>
  <Paragraphs>54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Century Gothic</vt:lpstr>
      <vt:lpstr>Comic Sans MS</vt:lpstr>
      <vt:lpstr>Impact</vt:lpstr>
      <vt:lpstr>Times New Roman</vt:lpstr>
      <vt:lpstr>Verdana</vt:lpstr>
      <vt:lpstr>Wingdings 3</vt:lpstr>
      <vt:lpstr>Тема1</vt:lpstr>
      <vt:lpstr>Ион</vt:lpstr>
      <vt:lpstr>Презентация PowerPoint</vt:lpstr>
      <vt:lpstr>           Цель и задачи занятия </vt:lpstr>
      <vt:lpstr>Загадка</vt:lpstr>
      <vt:lpstr>Основное понятие</vt:lpstr>
      <vt:lpstr>Мат</vt:lpstr>
      <vt:lpstr>Примеры Мат ферзём.</vt:lpstr>
      <vt:lpstr>Мат ладьёй.</vt:lpstr>
      <vt:lpstr>Мат слоном.</vt:lpstr>
      <vt:lpstr>Мат конём.</vt:lpstr>
      <vt:lpstr>Мат пешкой.</vt:lpstr>
      <vt:lpstr>Задача 1. Поставь мат (ход белых)</vt:lpstr>
      <vt:lpstr>Задача 2. Поставь мат (ход черных. Используйте приём: превращение пешки)</vt:lpstr>
      <vt:lpstr>Задача 3. Поставь мат (ход черных)</vt:lpstr>
      <vt:lpstr>Задача 4. Поставь мат (ход белых)</vt:lpstr>
      <vt:lpstr>Проверь решение к задаче 1:</vt:lpstr>
      <vt:lpstr>Проверь решение к задаче 2:</vt:lpstr>
      <vt:lpstr>Проверь решение к задаче 3:</vt:lpstr>
      <vt:lpstr>Проверь решение к задаче 4: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«Мат»</dc:title>
  <dc:creator>Windows User</dc:creator>
  <cp:lastModifiedBy>Poisk</cp:lastModifiedBy>
  <cp:revision>9</cp:revision>
  <dcterms:created xsi:type="dcterms:W3CDTF">2020-04-04T06:39:42Z</dcterms:created>
  <dcterms:modified xsi:type="dcterms:W3CDTF">2024-02-12T08:45:12Z</dcterms:modified>
</cp:coreProperties>
</file>