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>
        <p:scale>
          <a:sx n="52" d="100"/>
          <a:sy n="52" d="100"/>
        </p:scale>
        <p:origin x="-108" y="-15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2/12/2024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3E6D986-CACB-4D25-AB93-39C17787F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5048" y="422237"/>
            <a:ext cx="8911687" cy="4287653"/>
          </a:xfrm>
        </p:spPr>
        <p:txBody>
          <a:bodyPr>
            <a:norm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муниципальное бюджетное общеобразовательное учреждение </a:t>
            </a:r>
            <a:r>
              <a:rPr lang="ru-RU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«Школа-интернат для детей с ограниченными возможностями здоровья №1 городского округа Электросталь Московской области», корпус 2 </a:t>
            </a:r>
            <a:r>
              <a:rPr lang="ru-RU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/>
              <a:t>" Использование игровых технологий для коррекции нарушений развития и обучения детей с ТМНР"</a:t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5F2DBFBA-00BE-4B1C-B940-824D0A7B6C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2265" y="5729345"/>
            <a:ext cx="5349932" cy="577327"/>
          </a:xfrm>
        </p:spPr>
        <p:txBody>
          <a:bodyPr>
            <a:normAutofit/>
          </a:bodyPr>
          <a:lstStyle/>
          <a:p>
            <a:r>
              <a:rPr lang="ru-RU" dirty="0" smtClean="0"/>
              <a:t>учитель-дефектолог Князева Ж. 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905113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67021C3-7516-451B-A5DB-3AC154E74D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31683" y="226077"/>
            <a:ext cx="10342785" cy="128089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/>
              <a:t>Дидактическая игра «Свари суп, компот»</a:t>
            </a:r>
            <a:br>
              <a:rPr lang="ru-RU" sz="3600" b="1" dirty="0"/>
            </a:br>
            <a:r>
              <a:rPr lang="ru-RU" sz="1600" b="1" dirty="0">
                <a:solidFill>
                  <a:schemeClr val="tx1"/>
                </a:solidFill>
              </a:rPr>
              <a:t>способствует формированию умения отличать овощи от фруктов, развивать мышление, внимание, память, речь ребёнка, закреплять навыки счёта.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xmlns="" id="{D5AF1212-B0D0-438D-9482-D37BBD73DC7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67918" y="2012001"/>
            <a:ext cx="4713579" cy="3535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Объект 7">
            <a:extLst>
              <a:ext uri="{FF2B5EF4-FFF2-40B4-BE49-F238E27FC236}">
                <a16:creationId xmlns:a16="http://schemas.microsoft.com/office/drawing/2014/main" xmlns="" id="{0EA693FF-FA99-473D-9D74-51174C7F096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796169" y="2080247"/>
            <a:ext cx="4586236" cy="34396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58FBE765-5525-4E56-B006-F07A3EDEE96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974083" y="2386517"/>
            <a:ext cx="4713581" cy="35351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71706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442AD9F-2D16-4D26-AC30-903E05DDBD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1253" y="172289"/>
            <a:ext cx="9503358" cy="128089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/>
              <a:t>Дидактическая игра «Рыбалка» </a:t>
            </a:r>
            <a:br>
              <a:rPr lang="ru-RU" sz="3600" b="1" dirty="0"/>
            </a:br>
            <a:r>
              <a:rPr lang="ru-RU" sz="1400" b="1" dirty="0">
                <a:solidFill>
                  <a:schemeClr val="tx1"/>
                </a:solidFill>
              </a:rPr>
              <a:t>способствует развитию координации движений, развитию ловкости,</a:t>
            </a:r>
            <a:r>
              <a:rPr lang="ru-RU" sz="1400" b="1" i="1" dirty="0"/>
              <a:t> </a:t>
            </a:r>
            <a:r>
              <a:rPr lang="ru-RU" sz="1400" b="1" dirty="0">
                <a:solidFill>
                  <a:schemeClr val="tx1"/>
                </a:solidFill>
              </a:rPr>
              <a:t>формированию элементарных математических представлений, воспитывает интерес к окружающему миру.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xmlns="" id="{B7998E8E-A980-466A-9ECD-4C1752EE651E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11354" y="2191295"/>
            <a:ext cx="4512770" cy="33845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Объект 7">
            <a:extLst>
              <a:ext uri="{FF2B5EF4-FFF2-40B4-BE49-F238E27FC236}">
                <a16:creationId xmlns:a16="http://schemas.microsoft.com/office/drawing/2014/main" xmlns="" id="{D15B2453-6749-4D9B-BD53-6986A5EC08B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307210" y="2001226"/>
            <a:ext cx="4384375" cy="32882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F4C157D0-6B7B-4ABF-8546-58C6EB93E2A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000157" y="2191294"/>
            <a:ext cx="4512772" cy="33845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899400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F49252B-F12D-48F4-B530-4DED170A43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4891" y="204561"/>
            <a:ext cx="9423368" cy="1280890"/>
          </a:xfrm>
        </p:spPr>
        <p:txBody>
          <a:bodyPr/>
          <a:lstStyle/>
          <a:p>
            <a:pPr algn="ctr"/>
            <a:r>
              <a:rPr lang="ru-RU" sz="3600" b="1" dirty="0"/>
              <a:t>Дидактическая игра «Одень пальчики»</a:t>
            </a:r>
            <a:br>
              <a:rPr lang="ru-RU" sz="3600" b="1" dirty="0"/>
            </a:br>
            <a:r>
              <a:rPr lang="ru-RU" sz="1400" b="1" dirty="0">
                <a:solidFill>
                  <a:schemeClr val="tx1"/>
                </a:solidFill>
              </a:rPr>
              <a:t>способствует развитию мелкой моторики, внимания, мышления, ребёнок знакомится (закрепляет) понятия правая, левая рука, названия пальцев рук, учится считать и запоминать цвета.</a:t>
            </a:r>
            <a:endParaRPr lang="ru-RU" dirty="0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xmlns="" id="{9492A690-094D-4D71-87A5-8A74E2BB6DCE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60980" y="1457925"/>
            <a:ext cx="3509582" cy="26321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449DB0F9-CB70-48E4-A0BF-57B6488FD96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210124" y="1998037"/>
            <a:ext cx="4100685" cy="30755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xmlns="" id="{95F36897-286C-4787-B435-2A3905F81E0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996502" y="2891890"/>
            <a:ext cx="4100683" cy="3075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xmlns="" id="{118B98BC-6407-4BCE-B1A2-588700DC503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8147" y="3944375"/>
            <a:ext cx="3509582" cy="26321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096227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34811DF-92B3-4A62-A660-2E0B1C70DC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1224" y="306333"/>
            <a:ext cx="9637695" cy="147943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/>
              <a:t>Дидактическая игра «Собери бусы».</a:t>
            </a:r>
            <a:br>
              <a:rPr lang="ru-RU" sz="3600" b="1" dirty="0"/>
            </a:br>
            <a:r>
              <a:rPr lang="ru-RU" sz="1600" b="1" dirty="0">
                <a:solidFill>
                  <a:schemeClr val="tx1"/>
                </a:solidFill>
              </a:rPr>
              <a:t>способствует формированию сенсорных эталонов, развитию моторики рук, формированию элементарных математических представлений, развитию воображения, внимания и памяти, улучшению концентрации внимания, развитию усидчивости и умения добиваться поставленной цели, формированию логического мышления.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xmlns="" id="{D9483241-E34F-4B28-A844-FEF91F803B1F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61991" y="2535538"/>
            <a:ext cx="4340647" cy="32554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Объект 7">
            <a:extLst>
              <a:ext uri="{FF2B5EF4-FFF2-40B4-BE49-F238E27FC236}">
                <a16:creationId xmlns:a16="http://schemas.microsoft.com/office/drawing/2014/main" xmlns="" id="{235D1C84-0F94-4C26-B27E-1D9BB316C33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133880" y="2912054"/>
            <a:ext cx="4340646" cy="32554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405A18E6-BA2D-47B1-8257-33C44C98164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720460" y="2535537"/>
            <a:ext cx="4340647" cy="32554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558412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E9BBD05-3B81-4DE8-A5FD-981B663552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49894" y="1441690"/>
            <a:ext cx="7314869" cy="4657895"/>
          </a:xfrm>
        </p:spPr>
        <p:txBody>
          <a:bodyPr>
            <a:noAutofit/>
          </a:bodyPr>
          <a:lstStyle/>
          <a:p>
            <a:pPr algn="ctr"/>
            <a:r>
              <a:rPr lang="ru-RU" sz="7200" b="1" dirty="0"/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5362954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0A0C6F77-BF15-4D54-AA06-0B9E122083B8}"/>
              </a:ext>
            </a:extLst>
          </p:cNvPr>
          <p:cNvSpPr txBox="1"/>
          <p:nvPr/>
        </p:nvSpPr>
        <p:spPr>
          <a:xfrm>
            <a:off x="2369371" y="1137217"/>
            <a:ext cx="8711005" cy="43088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200" b="1" dirty="0"/>
              <a:t>«Игра – это огромное светлое окно, </a:t>
            </a:r>
          </a:p>
          <a:p>
            <a:pPr algn="ctr"/>
            <a:r>
              <a:rPr lang="ru-RU" sz="3200" b="1" dirty="0"/>
              <a:t>через которое в духовный мир </a:t>
            </a:r>
          </a:p>
          <a:p>
            <a:pPr algn="ctr"/>
            <a:r>
              <a:rPr lang="ru-RU" sz="3200" b="1" dirty="0"/>
              <a:t>ребенка вливается живительный </a:t>
            </a:r>
          </a:p>
          <a:p>
            <a:pPr algn="ctr"/>
            <a:r>
              <a:rPr lang="ru-RU" sz="3200" b="1" dirty="0"/>
              <a:t>поток представлений, понятий. </a:t>
            </a:r>
          </a:p>
          <a:p>
            <a:pPr algn="ctr"/>
            <a:r>
              <a:rPr lang="ru-RU" sz="3200" b="1" dirty="0"/>
              <a:t>Игра – это искра, зажигающая </a:t>
            </a:r>
          </a:p>
          <a:p>
            <a:pPr algn="ctr"/>
            <a:r>
              <a:rPr lang="ru-RU" sz="3200" b="1" dirty="0"/>
              <a:t>огонек пытливости </a:t>
            </a:r>
          </a:p>
          <a:p>
            <a:pPr algn="ctr"/>
            <a:r>
              <a:rPr lang="ru-RU" sz="3200" b="1" dirty="0"/>
              <a:t>и любознательности».</a:t>
            </a:r>
          </a:p>
          <a:p>
            <a:pPr algn="ctr"/>
            <a:endParaRPr lang="ru-RU" sz="3200" b="1" dirty="0"/>
          </a:p>
          <a:p>
            <a:pPr algn="r"/>
            <a:r>
              <a:rPr lang="ru-RU" b="1" dirty="0"/>
              <a:t>В.А. Сухомлинский</a:t>
            </a:r>
          </a:p>
        </p:txBody>
      </p:sp>
    </p:spTree>
    <p:extLst>
      <p:ext uri="{BB962C8B-B14F-4D97-AF65-F5344CB8AC3E}">
        <p14:creationId xmlns:p14="http://schemas.microsoft.com/office/powerpoint/2010/main" val="28320428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50E4BD7-F655-4A09-A926-47889BA104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306332"/>
            <a:ext cx="8911687" cy="1931259"/>
          </a:xfrm>
        </p:spPr>
        <p:txBody>
          <a:bodyPr>
            <a:noAutofit/>
          </a:bodyPr>
          <a:lstStyle/>
          <a:p>
            <a:r>
              <a:rPr lang="ru-RU" sz="1800" b="1" dirty="0"/>
              <a:t>  </a:t>
            </a:r>
            <a:r>
              <a:rPr lang="ru-RU" sz="1800" b="1" dirty="0">
                <a:solidFill>
                  <a:schemeClr val="tx1"/>
                </a:solidFill>
              </a:rPr>
              <a:t>Игровая деятельность – важный этап в развитии психики и становлении личности каждого ребенка. </a:t>
            </a:r>
            <a:br>
              <a:rPr lang="ru-RU" sz="1800" b="1" dirty="0">
                <a:solidFill>
                  <a:schemeClr val="tx1"/>
                </a:solidFill>
              </a:rPr>
            </a:br>
            <a:r>
              <a:rPr lang="ru-RU" sz="1800" b="1" dirty="0">
                <a:solidFill>
                  <a:schemeClr val="tx1"/>
                </a:solidFill>
              </a:rPr>
              <a:t>        Игровая технология - это вид деятельности в условиях ситуаций, направленных на воссоздание и усвоение общественного опыта, в котором складывается и совершенствуется самоуправление поведением.</a:t>
            </a:r>
            <a:br>
              <a:rPr lang="ru-RU" sz="1800" b="1" dirty="0">
                <a:solidFill>
                  <a:schemeClr val="tx1"/>
                </a:solidFill>
              </a:rPr>
            </a:br>
            <a:r>
              <a:rPr lang="ru-RU" sz="1800" b="1" dirty="0">
                <a:solidFill>
                  <a:schemeClr val="tx1"/>
                </a:solidFill>
              </a:rPr>
              <a:t/>
            </a:r>
            <a:br>
              <a:rPr lang="ru-RU" sz="1800" b="1" dirty="0">
                <a:solidFill>
                  <a:schemeClr val="tx1"/>
                </a:solidFill>
              </a:rPr>
            </a:br>
            <a:r>
              <a:rPr lang="ru-RU" sz="1800" b="1" dirty="0">
                <a:solidFill>
                  <a:schemeClr val="tx1"/>
                </a:solidFill>
              </a:rPr>
              <a:t> Игровые технологии имеют различную направленность: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03FACD11-1D6D-4128-9C81-511C99B419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92392" y="2537377"/>
            <a:ext cx="8915400" cy="3777622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1) дидактические – формирование определённых умений и навыков, необходимых в практической деятельности; </a:t>
            </a:r>
          </a:p>
          <a:p>
            <a:r>
              <a:rPr lang="ru-RU" b="1" dirty="0">
                <a:solidFill>
                  <a:schemeClr val="tx1"/>
                </a:solidFill>
              </a:rPr>
              <a:t>2) воспитывающие – воспитание самостоятельности, формирование определённых позиций, сотрудничества, коммуникабельности; </a:t>
            </a:r>
          </a:p>
          <a:p>
            <a:r>
              <a:rPr lang="ru-RU" b="1" dirty="0">
                <a:solidFill>
                  <a:schemeClr val="tx1"/>
                </a:solidFill>
              </a:rPr>
              <a:t>3) развивающие – развитие внимания, речи, мышления, рефлексии, мотивации учебной деятельности; </a:t>
            </a:r>
          </a:p>
          <a:p>
            <a:r>
              <a:rPr lang="ru-RU" b="1" dirty="0">
                <a:solidFill>
                  <a:schemeClr val="tx1"/>
                </a:solidFill>
              </a:rPr>
              <a:t>4) социализирующие – приобщение к нормам и ценностям общества; адаптация к условиям среды, саморегуляция.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11634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BACB5FD8-48D5-45AA-A992-06409BC2383B}"/>
              </a:ext>
            </a:extLst>
          </p:cNvPr>
          <p:cNvSpPr txBox="1"/>
          <p:nvPr/>
        </p:nvSpPr>
        <p:spPr>
          <a:xfrm>
            <a:off x="1882589" y="477034"/>
            <a:ext cx="9972338" cy="48013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У детей с ТМНР оказываются несформированными даже элементарные игровые действия. Сами они не обнаруживают потребности к игре, ни к самому игровому процессу. Даже будучи включенным в игру, ребёнок не проявляет интереса ни к игрушкам, ни к самому игровому процессу. Он  действует пассивно, безразлично, не получая удовольствия от выполняемых действий, только подчиняясь требованиям взрослого. Неустойчив интерес к игрушкам, не наблюдается даже кратковременного поглощения игрой. Случайные раздражители быстро отвлекают  внимание, после чего игра прекращается. Сами по себе игрушки не стимулируют ребёнка к началу игры. Он не знает, особенно в начале обучения, как можно с ними действовать.  Дети с ТМНР не могут осуществлять перенос действий с одной игрушки на другую, сходную или аналогичную. Поэтому единственно возможный способ овладения игровой деятельностью – их обучение. </a:t>
            </a:r>
          </a:p>
          <a:p>
            <a:pPr algn="ctr"/>
            <a:r>
              <a:rPr lang="ru-RU" b="1" dirty="0"/>
              <a:t>Игровая деятельность должна происходить на всех видах уроков и коррекционных занятий, что позволяет продвинуться в развитии.</a:t>
            </a:r>
          </a:p>
          <a:p>
            <a:pPr algn="ctr"/>
            <a:r>
              <a:rPr lang="ru-RU" b="1" dirty="0"/>
              <a:t> Главной задачей модификации игр является создание доступной, понятной и посильной для ребенка с ТМНР игры, которая будет способствовать его развитию. </a:t>
            </a:r>
          </a:p>
        </p:txBody>
      </p:sp>
    </p:spTree>
    <p:extLst>
      <p:ext uri="{BB962C8B-B14F-4D97-AF65-F5344CB8AC3E}">
        <p14:creationId xmlns:p14="http://schemas.microsoft.com/office/powerpoint/2010/main" val="25821984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1E7BF29-BFCF-46AC-B3FE-5A3398073C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89212" y="489097"/>
            <a:ext cx="8915399" cy="917986"/>
          </a:xfrm>
        </p:spPr>
        <p:txBody>
          <a:bodyPr/>
          <a:lstStyle/>
          <a:p>
            <a:r>
              <a:rPr lang="ru-RU" b="1" dirty="0"/>
              <a:t>Дидактические игры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6973116B-09A4-41EC-8136-4B13E138AE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374058" y="1688950"/>
            <a:ext cx="8915399" cy="3905026"/>
          </a:xfrm>
        </p:spPr>
        <p:txBody>
          <a:bodyPr>
            <a:noAutofit/>
          </a:bodyPr>
          <a:lstStyle/>
          <a:p>
            <a:r>
              <a:rPr lang="ru-RU" b="1" dirty="0">
                <a:effectLst/>
              </a:rPr>
              <a:t>Наиболее эффективным методом усвоения учебного материала показала себя дидактическая игра. Она дает возможность повторить один и тот же материал разными способами. Любая игра имеет две цели: одна обучающая, которую преследует учитель, другая игровая, ради которой действует ученик.</a:t>
            </a:r>
          </a:p>
          <a:p>
            <a:r>
              <a:rPr lang="ru-RU" b="1" dirty="0">
                <a:effectLst/>
              </a:rPr>
              <a:t> При выборе педагогом дидактической игры необходимо помнить, что игра должна быть доступной для ребенка, контактной, чтобы ребенок мог потрогать все элементы игры, и многофункциональной, должна вызывать радость.</a:t>
            </a:r>
          </a:p>
          <a:p>
            <a:r>
              <a:rPr lang="ru-RU" b="1" dirty="0"/>
              <a:t>В своей работе я использую ряд игр. Приведу примеры некоторых.</a:t>
            </a:r>
          </a:p>
        </p:txBody>
      </p:sp>
    </p:spTree>
    <p:extLst>
      <p:ext uri="{BB962C8B-B14F-4D97-AF65-F5344CB8AC3E}">
        <p14:creationId xmlns:p14="http://schemas.microsoft.com/office/powerpoint/2010/main" val="25894166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E880399-E4F0-41A2-9B7A-FE9A81743D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3047" y="387442"/>
            <a:ext cx="10020057" cy="162423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/>
              <a:t>Дидактические игры с палочками </a:t>
            </a:r>
            <a:r>
              <a:rPr lang="ru-RU" sz="3200" b="1" dirty="0" err="1"/>
              <a:t>Кюизенера</a:t>
            </a:r>
            <a:r>
              <a:rPr lang="ru-RU" sz="3200" b="1" dirty="0"/>
              <a:t>.</a:t>
            </a:r>
            <a:br>
              <a:rPr lang="ru-RU" sz="3200" b="1" dirty="0"/>
            </a:br>
            <a:r>
              <a:rPr lang="ru-RU" sz="1600" b="1" dirty="0">
                <a:solidFill>
                  <a:schemeClr val="tx1"/>
                </a:solidFill>
              </a:rPr>
              <a:t>Данная игра учит  сравнивать предметы по длине; находить сходство между предметами; классифицировать предметы по длине и цвету, обозначать результаты сравнения словами (длиннее — короче, равные по длине), учить моделировать предмет из четырех , из трёх палочек одной длины, сравнивать предметы по высоте. Упражнять в счете; в различении количественного и порядкового счета, умении отвечать на вопросы: «Сколько? Который по счету?» </a:t>
            </a:r>
            <a:endParaRPr lang="ru-RU" sz="3200" b="1" dirty="0">
              <a:solidFill>
                <a:schemeClr val="tx1"/>
              </a:solidFill>
            </a:endParaRP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xmlns="" id="{A952975F-23B8-476F-989D-F334B13FD762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260016" y="2953462"/>
            <a:ext cx="4153958" cy="31154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Объект 7">
            <a:extLst>
              <a:ext uri="{FF2B5EF4-FFF2-40B4-BE49-F238E27FC236}">
                <a16:creationId xmlns:a16="http://schemas.microsoft.com/office/drawing/2014/main" xmlns="" id="{264B9B6A-B773-4259-BCB1-262EF9FA903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708971" y="2953462"/>
            <a:ext cx="4153959" cy="31154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42563815-1E3B-4787-AEE5-B2DDA8829DF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278389" y="2953462"/>
            <a:ext cx="4153960" cy="31154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209015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A61590A-CCF5-4188-AEBC-931E94390E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3497" y="290561"/>
            <a:ext cx="9600508" cy="128089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/>
              <a:t>Дидактическая игра «Найди пару»</a:t>
            </a:r>
            <a:br>
              <a:rPr lang="ru-RU" sz="2800" b="1" dirty="0"/>
            </a:br>
            <a:r>
              <a:rPr lang="ru-RU" sz="1600" b="1" dirty="0"/>
              <a:t> </a:t>
            </a:r>
            <a:r>
              <a:rPr lang="ru-RU" sz="1600" b="1" dirty="0">
                <a:solidFill>
                  <a:schemeClr val="tx1"/>
                </a:solidFill>
              </a:rPr>
              <a:t>развивает память, внимание, речевые навыки, моторику пальцев рук, помогает ребенку закрепить ассоциации между различными объектами, тренирует логику и мышление, расширяет представления ребенка об окружающем мире.</a:t>
            </a:r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xmlns="" id="{D37879AB-90D3-465B-B522-005313E8225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55511" y="2447061"/>
            <a:ext cx="3442447" cy="32361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7FC579F0-C57C-4A43-9DEA-CFD6DFE668A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4649" y="2351913"/>
            <a:ext cx="3984495" cy="34264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Объект 13">
            <a:extLst>
              <a:ext uri="{FF2B5EF4-FFF2-40B4-BE49-F238E27FC236}">
                <a16:creationId xmlns:a16="http://schemas.microsoft.com/office/drawing/2014/main" xmlns="" id="{56BEB599-4DAD-4BA8-AC14-D4107A0502CE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147362" y="2663680"/>
            <a:ext cx="4589929" cy="34424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673869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0CD7E3D-83E0-404A-AF4F-320768E479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89212" y="193804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/>
              <a:t>Дидактические игры с конструкторами</a:t>
            </a:r>
            <a:r>
              <a:rPr lang="ru-RU" sz="2800" b="1" dirty="0">
                <a:solidFill>
                  <a:schemeClr val="tx1"/>
                </a:solidFill>
              </a:rPr>
              <a:t/>
            </a:r>
            <a:br>
              <a:rPr lang="ru-RU" sz="2800" b="1" dirty="0">
                <a:solidFill>
                  <a:schemeClr val="tx1"/>
                </a:solidFill>
              </a:rPr>
            </a:br>
            <a:r>
              <a:rPr lang="ru-RU" sz="1400" b="1" dirty="0">
                <a:solidFill>
                  <a:schemeClr val="tx1"/>
                </a:solidFill>
              </a:rPr>
              <a:t>развивают зрительное и слуховое внимание, зрительную и тактильную память; знакомят с понятиями «элемент», «деталь»; способствуют формированию умений различать геометрические фигуры, действовать по заданному образцу и словесной инструкции. 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xmlns="" id="{640871BE-9123-4437-968A-3BC61CCC64C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56983" y="3723334"/>
            <a:ext cx="3149077" cy="29408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Объект 7">
            <a:extLst>
              <a:ext uri="{FF2B5EF4-FFF2-40B4-BE49-F238E27FC236}">
                <a16:creationId xmlns:a16="http://schemas.microsoft.com/office/drawing/2014/main" xmlns="" id="{5601FE72-8070-42CB-B0AA-3574FC1236D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9963" y="4042034"/>
            <a:ext cx="3420668" cy="2565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8E1003AD-F6BC-406A-B1F0-1B571C86383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469301" y="3264702"/>
            <a:ext cx="3934556" cy="29509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xmlns="" id="{A34395CC-BCAF-4FDC-BAF0-590A62BBBB2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3626" y="1450588"/>
            <a:ext cx="3682905" cy="27621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xmlns="" id="{9E7364EC-087B-4BC0-8ED8-4E705B4A2533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335218" y="1753695"/>
            <a:ext cx="3696745" cy="27725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518171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8F39ACA-5131-462B-B5D4-94AF2EEE1F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8374" y="75470"/>
            <a:ext cx="10268977" cy="2022271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/>
              <a:t>Дидактические игры с предметами.</a:t>
            </a:r>
            <a:br>
              <a:rPr lang="ru-RU" sz="3600" b="1" dirty="0"/>
            </a:br>
            <a:r>
              <a:rPr lang="ru-RU" sz="1600" b="1" dirty="0">
                <a:solidFill>
                  <a:schemeClr val="tx1"/>
                </a:solidFill>
              </a:rPr>
              <a:t>В играх с предметами используются игрушки и реальные предметы. Играя с ними, ребёнок учится сравнивать, устанавливать сходство и различие предметов, ребёнок знакомится со свойствами предметов и их признаками: цветом, величиной, формой, качеством. В играх решаются задачи на сравнение, классификацию, установление последовательности в решении задач. 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xmlns="" id="{55BEBABB-E1D4-455A-A634-EEA40374CA0F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047144" y="3017520"/>
            <a:ext cx="4389120" cy="32918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Объект 7">
            <a:extLst>
              <a:ext uri="{FF2B5EF4-FFF2-40B4-BE49-F238E27FC236}">
                <a16:creationId xmlns:a16="http://schemas.microsoft.com/office/drawing/2014/main" xmlns="" id="{C0B616B1-D7D4-4C5D-AA31-742B6C4083D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5760" y="2007286"/>
            <a:ext cx="3374203" cy="25306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E17DDA6B-B683-4541-A5DF-68218D23411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906871" y="2546043"/>
            <a:ext cx="4389120" cy="32918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xmlns="" id="{8644AF55-BCE2-40B7-BD66-8277CB70D1E5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109247" y="2257080"/>
            <a:ext cx="3517968" cy="26384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17752410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Wisp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383</TotalTime>
  <Words>364</Words>
  <Application>Microsoft Office PowerPoint</Application>
  <PresentationFormat>Произвольный</PresentationFormat>
  <Paragraphs>32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Легкий дым</vt:lpstr>
      <vt:lpstr>муниципальное бюджетное общеобразовательное учреждение  «Школа-интернат для детей с ограниченными возможностями здоровья №1 городского округа Электросталь Московской области», корпус 2    " Использование игровых технологий для коррекции нарушений развития и обучения детей с ТМНР" </vt:lpstr>
      <vt:lpstr>Презентация PowerPoint</vt:lpstr>
      <vt:lpstr>  Игровая деятельность – важный этап в развитии психики и становлении личности каждого ребенка.          Игровая технология - это вид деятельности в условиях ситуаций, направленных на воссоздание и усвоение общественного опыта, в котором складывается и совершенствуется самоуправление поведением.   Игровые технологии имеют различную направленность: </vt:lpstr>
      <vt:lpstr>Презентация PowerPoint</vt:lpstr>
      <vt:lpstr>Дидактические игры</vt:lpstr>
      <vt:lpstr>Дидактические игры с палочками Кюизенера. Данная игра учит  сравнивать предметы по длине; находить сходство между предметами; классифицировать предметы по длине и цвету, обозначать результаты сравнения словами (длиннее — короче, равные по длине), учить моделировать предмет из четырех , из трёх палочек одной длины, сравнивать предметы по высоте. Упражнять в счете; в различении количественного и порядкового счета, умении отвечать на вопросы: «Сколько? Который по счету?» </vt:lpstr>
      <vt:lpstr>Дидактическая игра «Найди пару»  развивает память, внимание, речевые навыки, моторику пальцев рук, помогает ребенку закрепить ассоциации между различными объектами, тренирует логику и мышление, расширяет представления ребенка об окружающем мире.</vt:lpstr>
      <vt:lpstr>Дидактические игры с конструкторами развивают зрительное и слуховое внимание, зрительную и тактильную память; знакомят с понятиями «элемент», «деталь»; способствуют формированию умений различать геометрические фигуры, действовать по заданному образцу и словесной инструкции. </vt:lpstr>
      <vt:lpstr>Дидактические игры с предметами. В играх с предметами используются игрушки и реальные предметы. Играя с ними, ребёнок учится сравнивать, устанавливать сходство и различие предметов, ребёнок знакомится со свойствами предметов и их признаками: цветом, величиной, формой, качеством. В играх решаются задачи на сравнение, классификацию, установление последовательности в решении задач. </vt:lpstr>
      <vt:lpstr>Дидактическая игра «Свари суп, компот» способствует формированию умения отличать овощи от фруктов, развивать мышление, внимание, память, речь ребёнка, закреплять навыки счёта.</vt:lpstr>
      <vt:lpstr>Дидактическая игра «Рыбалка»  способствует развитию координации движений, развитию ловкости, формированию элементарных математических представлений, воспитывает интерес к окружающему миру.</vt:lpstr>
      <vt:lpstr>Дидактическая игра «Одень пальчики» способствует развитию мелкой моторики, внимания, мышления, ребёнок знакомится (закрепляет) понятия правая, левая рука, названия пальцев рук, учится считать и запоминать цвета.</vt:lpstr>
      <vt:lpstr>Дидактическая игра «Собери бусы». способствует формированию сенсорных эталонов, развитию моторики рук, формированию элементарных математических представлений, развитию воображения, внимания и памяти, улучшению концентрации внимания, развитию усидчивости и умения добиваться поставленной цели, формированию логического мышления.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общеобразовательное учреждение  «Школа-интернат для детей с ограниченными возможностями здоровья №1 городского округа Электросталь Московской области», корпус 2    " Использование игровых технологий для коррекции нарушений развития и обучения детей с ТМНР" </dc:title>
  <dc:creator>Remtel-service</dc:creator>
  <cp:lastModifiedBy>User</cp:lastModifiedBy>
  <cp:revision>3</cp:revision>
  <dcterms:created xsi:type="dcterms:W3CDTF">2021-12-20T10:21:29Z</dcterms:created>
  <dcterms:modified xsi:type="dcterms:W3CDTF">2024-02-12T08:15:55Z</dcterms:modified>
</cp:coreProperties>
</file>