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87" r:id="rId7"/>
    <p:sldId id="279" r:id="rId8"/>
    <p:sldId id="280" r:id="rId9"/>
    <p:sldId id="281" r:id="rId10"/>
    <p:sldId id="282" r:id="rId11"/>
    <p:sldId id="283" r:id="rId12"/>
    <p:sldId id="275" r:id="rId13"/>
    <p:sldId id="288" r:id="rId14"/>
    <p:sldId id="289" r:id="rId15"/>
    <p:sldId id="292" r:id="rId16"/>
    <p:sldId id="278" r:id="rId17"/>
    <p:sldId id="286" r:id="rId18"/>
    <p:sldId id="262" r:id="rId19"/>
    <p:sldId id="274" r:id="rId20"/>
    <p:sldId id="276" r:id="rId21"/>
    <p:sldId id="277" r:id="rId22"/>
    <p:sldId id="291" r:id="rId23"/>
    <p:sldId id="268" r:id="rId24"/>
    <p:sldId id="271" r:id="rId25"/>
    <p:sldId id="273" r:id="rId26"/>
    <p:sldId id="290" r:id="rId27"/>
    <p:sldId id="272"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9" d="100"/>
          <a:sy n="59" d="100"/>
        </p:scale>
        <p:origin x="-174"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8EAFE382-0CD3-41FA-BCAD-0177930FACE6}" type="datetimeFigureOut">
              <a:rPr lang="ru-RU" smtClean="0"/>
              <a:pPr/>
              <a:t>03.02.2014</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F7B35DCC-DB75-40EF-9C3F-806159224D8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EAFE382-0CD3-41FA-BCAD-0177930FACE6}" type="datetimeFigureOut">
              <a:rPr lang="ru-RU" smtClean="0"/>
              <a:pPr/>
              <a:t>03.02.2014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B35DCC-DB75-40EF-9C3F-806159224D8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EAFE382-0CD3-41FA-BCAD-0177930FACE6}" type="datetimeFigureOut">
              <a:rPr lang="ru-RU" smtClean="0"/>
              <a:pPr/>
              <a:t>03.02.2014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7B35DCC-DB75-40EF-9C3F-806159224D8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8EAFE382-0CD3-41FA-BCAD-0177930FACE6}" type="datetimeFigureOut">
              <a:rPr lang="ru-RU" smtClean="0"/>
              <a:pPr/>
              <a:t>03.02.2014</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F7B35DCC-DB75-40EF-9C3F-806159224D8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8EAFE382-0CD3-41FA-BCAD-0177930FACE6}" type="datetimeFigureOut">
              <a:rPr lang="ru-RU" smtClean="0"/>
              <a:pPr/>
              <a:t>03.02.2014</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F7B35DCC-DB75-40EF-9C3F-806159224D83}"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8EAFE382-0CD3-41FA-BCAD-0177930FACE6}" type="datetimeFigureOut">
              <a:rPr lang="ru-RU" smtClean="0"/>
              <a:pPr/>
              <a:t>03.02.2014</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F7B35DCC-DB75-40EF-9C3F-806159224D8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8EAFE382-0CD3-41FA-BCAD-0177930FACE6}" type="datetimeFigureOut">
              <a:rPr lang="ru-RU" smtClean="0"/>
              <a:pPr/>
              <a:t>03.02.2014</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F7B35DCC-DB75-40EF-9C3F-806159224D8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EAFE382-0CD3-41FA-BCAD-0177930FACE6}" type="datetimeFigureOut">
              <a:rPr lang="ru-RU" smtClean="0"/>
              <a:pPr/>
              <a:t>03.02.2014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7B35DCC-DB75-40EF-9C3F-806159224D8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8EAFE382-0CD3-41FA-BCAD-0177930FACE6}" type="datetimeFigureOut">
              <a:rPr lang="ru-RU" smtClean="0"/>
              <a:pPr/>
              <a:t>03.02.2014</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F7B35DCC-DB75-40EF-9C3F-806159224D8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8EAFE382-0CD3-41FA-BCAD-0177930FACE6}" type="datetimeFigureOut">
              <a:rPr lang="ru-RU" smtClean="0"/>
              <a:pPr/>
              <a:t>03.02.2014</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F7B35DCC-DB75-40EF-9C3F-806159224D8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8EAFE382-0CD3-41FA-BCAD-0177930FACE6}" type="datetimeFigureOut">
              <a:rPr lang="ru-RU" smtClean="0"/>
              <a:pPr/>
              <a:t>03.02.2014</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F7B35DCC-DB75-40EF-9C3F-806159224D83}"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8EAFE382-0CD3-41FA-BCAD-0177930FACE6}" type="datetimeFigureOut">
              <a:rPr lang="ru-RU" smtClean="0"/>
              <a:pPr/>
              <a:t>03.02.2014</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F7B35DCC-DB75-40EF-9C3F-806159224D83}"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F:\&#1102;&#1085;&#1099;&#1081;%20&#1075;&#1077;&#1088;&#1086;&#1081;\Orlenok,_orlenok,_vzleti_vishe_solnca.mp3"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40544" y="776288"/>
            <a:ext cx="8062912" cy="2292672"/>
          </a:xfrm>
        </p:spPr>
        <p:txBody>
          <a:bodyPr>
            <a:noAutofit/>
          </a:bodyPr>
          <a:lstStyle/>
          <a:p>
            <a:pPr algn="ctr"/>
            <a:r>
              <a:rPr lang="ru-RU" sz="6000" b="1" dirty="0" smtClean="0"/>
              <a:t/>
            </a:r>
            <a:br>
              <a:rPr lang="ru-RU" sz="6000" b="1" dirty="0" smtClean="0"/>
            </a:br>
            <a:r>
              <a:rPr lang="ru-RU" sz="6000" b="1" dirty="0" smtClean="0"/>
              <a:t/>
            </a:r>
            <a:br>
              <a:rPr lang="ru-RU" sz="6000" b="1" dirty="0" smtClean="0"/>
            </a:br>
            <a:r>
              <a:rPr lang="ru-RU" sz="6000" b="1" dirty="0" smtClean="0"/>
              <a:t>День </a:t>
            </a:r>
            <a:r>
              <a:rPr lang="ru-RU" sz="6000" b="1" dirty="0" smtClean="0"/>
              <a:t>юного героя </a:t>
            </a:r>
            <a:r>
              <a:rPr lang="ru-RU" sz="6000" b="1" dirty="0" smtClean="0"/>
              <a:t>– антифашиста</a:t>
            </a:r>
            <a:endParaRPr lang="ru-RU" sz="5400" b="1" dirty="0"/>
          </a:p>
        </p:txBody>
      </p:sp>
      <p:sp>
        <p:nvSpPr>
          <p:cNvPr id="3" name="Подзаголовок 2"/>
          <p:cNvSpPr>
            <a:spLocks noGrp="1"/>
          </p:cNvSpPr>
          <p:nvPr>
            <p:ph type="subTitle" idx="1"/>
          </p:nvPr>
        </p:nvSpPr>
        <p:spPr>
          <a:xfrm>
            <a:off x="683568" y="4365104"/>
            <a:ext cx="8062912" cy="1752600"/>
          </a:xfrm>
        </p:spPr>
        <p:txBody>
          <a:bodyPr/>
          <a:lstStyle/>
          <a:p>
            <a:r>
              <a:rPr lang="ru-RU" dirty="0" smtClean="0"/>
              <a:t>Устный </a:t>
            </a:r>
            <a:r>
              <a:rPr lang="ru-RU" dirty="0" smtClean="0"/>
              <a:t>журнал</a:t>
            </a:r>
          </a:p>
          <a:p>
            <a:endParaRPr lang="ru-RU" dirty="0" smtClean="0"/>
          </a:p>
          <a:p>
            <a:endParaRPr lang="ru-RU" dirty="0"/>
          </a:p>
        </p:txBody>
      </p:sp>
      <p:pic>
        <p:nvPicPr>
          <p:cNvPr id="4" name="Orlenok,_orlenok,_vzleti_vishe_solnca.mp3">
            <a:hlinkClick r:id="" action="ppaction://media"/>
          </p:cNvPr>
          <p:cNvPicPr>
            <a:picLocks noRot="1" noChangeAspect="1"/>
          </p:cNvPicPr>
          <p:nvPr>
            <a:audioFile r:link="rId1"/>
          </p:nvPr>
        </p:nvPicPr>
        <p:blipFill>
          <a:blip r:embed="rId3" cstate="print"/>
          <a:stretch>
            <a:fillRect/>
          </a:stretch>
        </p:blipFill>
        <p:spPr>
          <a:xfrm>
            <a:off x="8429652" y="628652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4" showWhenStopped="0">
                <p:cTn id="11" repeatCount="indefinite"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28728" y="267494"/>
            <a:ext cx="5286412" cy="1089804"/>
          </a:xfrm>
        </p:spPr>
        <p:txBody>
          <a:bodyPr>
            <a:normAutofit fontScale="90000"/>
          </a:bodyPr>
          <a:lstStyle/>
          <a:p>
            <a:pPr algn="ctr"/>
            <a:r>
              <a:rPr lang="ru-RU" sz="4900" b="1" dirty="0" smtClean="0"/>
              <a:t/>
            </a:r>
            <a:br>
              <a:rPr lang="ru-RU" sz="4900" b="1" dirty="0" smtClean="0"/>
            </a:br>
            <a:r>
              <a:rPr lang="ru-RU" sz="4900" b="1" dirty="0" smtClean="0"/>
              <a:t>ВАЛЯ КОТИК</a:t>
            </a:r>
            <a:br>
              <a:rPr lang="ru-RU" sz="4900" b="1" dirty="0" smtClean="0"/>
            </a:br>
            <a:endParaRPr lang="ru-RU" b="1" dirty="0"/>
          </a:p>
        </p:txBody>
      </p:sp>
      <p:sp>
        <p:nvSpPr>
          <p:cNvPr id="5" name="Содержимое 4"/>
          <p:cNvSpPr>
            <a:spLocks noGrp="1"/>
          </p:cNvSpPr>
          <p:nvPr>
            <p:ph sz="half" idx="1"/>
          </p:nvPr>
        </p:nvSpPr>
        <p:spPr>
          <a:xfrm>
            <a:off x="214282" y="1428737"/>
            <a:ext cx="5072098" cy="5286412"/>
          </a:xfrm>
        </p:spPr>
        <p:txBody>
          <a:bodyPr>
            <a:normAutofit fontScale="47500" lnSpcReduction="20000"/>
          </a:bodyPr>
          <a:lstStyle/>
          <a:p>
            <a:endParaRPr lang="ru-RU" dirty="0" smtClean="0"/>
          </a:p>
          <a:p>
            <a:endParaRPr lang="ru-RU" dirty="0" smtClean="0"/>
          </a:p>
          <a:p>
            <a:pPr algn="just"/>
            <a:r>
              <a:rPr lang="ru-RU" sz="2900" dirty="0" smtClean="0"/>
              <a:t> </a:t>
            </a:r>
            <a:r>
              <a:rPr lang="ru-RU" sz="3400" dirty="0" smtClean="0"/>
              <a:t>Пионер </a:t>
            </a:r>
            <a:r>
              <a:rPr lang="ru-RU" sz="3400" dirty="0" err="1" smtClean="0"/>
              <a:t>Шепетовского</a:t>
            </a:r>
            <a:r>
              <a:rPr lang="ru-RU" sz="3400" dirty="0" smtClean="0"/>
              <a:t> района Хмельницкой области. </a:t>
            </a:r>
          </a:p>
          <a:p>
            <a:pPr algn="just"/>
            <a:r>
              <a:rPr lang="ru-RU" sz="3400" dirty="0" smtClean="0"/>
              <a:t>Когда в деревню ворвались фашисты, Валя вместе с друзьями боролся с врагом. Они подбирали на месте боёв оружие, которое потом партизаны переправляли в отряд. </a:t>
            </a:r>
          </a:p>
          <a:p>
            <a:pPr algn="just"/>
            <a:endParaRPr lang="ru-RU" sz="3400" dirty="0" smtClean="0"/>
          </a:p>
          <a:p>
            <a:pPr algn="just"/>
            <a:r>
              <a:rPr lang="ru-RU" sz="3400" dirty="0" smtClean="0"/>
              <a:t> Вале было доверено быть связным и разведчиком. Когда фашисты наметили карательную операцию против партизан, Валя, выследив гитлеровского офицера, возглавлявшего карателей, убил его. </a:t>
            </a:r>
          </a:p>
          <a:p>
            <a:pPr algn="just"/>
            <a:endParaRPr lang="ru-RU" sz="3400" dirty="0" smtClean="0"/>
          </a:p>
          <a:p>
            <a:pPr algn="just"/>
            <a:r>
              <a:rPr lang="ru-RU" sz="3400" dirty="0" smtClean="0"/>
              <a:t> Когда в городе начались аресты, Валя вместе с братом и матерью уходит к партизанам. В свои 14 лет он сражался наравне со взрослыми. На его счету- 6 вражеских эшелонов, взорванных на пути к фронту. Валя Котик был награждён медалью "Партизану отечественной войны" 2 степени и орденом отечественной войны 1 степени.</a:t>
            </a:r>
            <a:endParaRPr lang="ru-RU" sz="3400" dirty="0"/>
          </a:p>
        </p:txBody>
      </p:sp>
      <p:pic>
        <p:nvPicPr>
          <p:cNvPr id="2050" name="Picture 2"/>
          <p:cNvPicPr>
            <a:picLocks noGrp="1" noChangeAspect="1" noChangeArrowheads="1"/>
          </p:cNvPicPr>
          <p:nvPr>
            <p:ph sz="half" idx="2"/>
          </p:nvPr>
        </p:nvPicPr>
        <p:blipFill>
          <a:blip r:embed="rId2" cstate="print"/>
          <a:srcRect/>
          <a:stretch>
            <a:fillRect/>
          </a:stretch>
        </p:blipFill>
        <p:spPr bwMode="auto">
          <a:xfrm>
            <a:off x="5643570" y="1928802"/>
            <a:ext cx="3048000" cy="3810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 calcmode="lin" valueType="num">
                                      <p:cBhvr additive="base">
                                        <p:cTn id="14" dur="5000" fill="hold"/>
                                        <p:tgtEl>
                                          <p:spTgt spid="2050"/>
                                        </p:tgtEl>
                                        <p:attrNameLst>
                                          <p:attrName>ppt_x</p:attrName>
                                        </p:attrNameLst>
                                      </p:cBhvr>
                                      <p:tavLst>
                                        <p:tav tm="0">
                                          <p:val>
                                            <p:strVal val="#ppt_x"/>
                                          </p:val>
                                        </p:tav>
                                        <p:tav tm="100000">
                                          <p:val>
                                            <p:strVal val="#ppt_x"/>
                                          </p:val>
                                        </p:tav>
                                      </p:tavLst>
                                    </p:anim>
                                    <p:anim calcmode="lin" valueType="num">
                                      <p:cBhvr additive="base">
                                        <p:cTn id="15" dur="50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7" presetClass="entr" presetSubtype="4"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 calcmode="lin" valueType="num">
                                      <p:cBhvr additive="base">
                                        <p:cTn id="20" dur="5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1" dur="5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7" presetClass="entr" presetSubtype="4" fill="hold"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 calcmode="lin" valueType="num">
                                      <p:cBhvr additive="base">
                                        <p:cTn id="26" dur="5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7" dur="5000" fill="hold"/>
                                        <p:tgtEl>
                                          <p:spTgt spid="5">
                                            <p:txEl>
                                              <p:pRg st="3" end="3"/>
                                            </p:txEl>
                                          </p:spTgt>
                                        </p:tgtEl>
                                        <p:attrNameLst>
                                          <p:attrName>ppt_y</p:attrName>
                                        </p:attrNameLst>
                                      </p:cBhvr>
                                      <p:tavLst>
                                        <p:tav tm="0">
                                          <p:val>
                                            <p:strVal val="1+#ppt_h/2"/>
                                          </p:val>
                                        </p:tav>
                                        <p:tav tm="100000">
                                          <p:val>
                                            <p:strVal val="#ppt_y"/>
                                          </p:val>
                                        </p:tav>
                                      </p:tavLst>
                                    </p:anim>
                                  </p:childTnLst>
                                </p:cTn>
                              </p:par>
                              <p:par>
                                <p:cTn id="28" presetID="7" presetClass="entr" presetSubtype="4" fill="hold" nodeType="with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 calcmode="lin" valueType="num">
                                      <p:cBhvr additive="base">
                                        <p:cTn id="30" dur="5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5">
                                            <p:txEl>
                                              <p:pRg st="5" end="5"/>
                                            </p:txEl>
                                          </p:spTgt>
                                        </p:tgtEl>
                                        <p:attrNameLst>
                                          <p:attrName>ppt_y</p:attrName>
                                        </p:attrNameLst>
                                      </p:cBhvr>
                                      <p:tavLst>
                                        <p:tav tm="0">
                                          <p:val>
                                            <p:strVal val="1+#ppt_h/2"/>
                                          </p:val>
                                        </p:tav>
                                        <p:tav tm="100000">
                                          <p:val>
                                            <p:strVal val="#ppt_y"/>
                                          </p:val>
                                        </p:tav>
                                      </p:tavLst>
                                    </p:anim>
                                  </p:childTnLst>
                                </p:cTn>
                              </p:par>
                              <p:par>
                                <p:cTn id="32" presetID="7" presetClass="entr" presetSubtype="4" fill="hold" nodeType="with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 calcmode="lin" valueType="num">
                                      <p:cBhvr additive="base">
                                        <p:cTn id="34" dur="50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5" dur="50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571604" y="285728"/>
            <a:ext cx="4757742" cy="946928"/>
          </a:xfrm>
        </p:spPr>
        <p:txBody>
          <a:bodyPr>
            <a:normAutofit fontScale="90000"/>
          </a:bodyPr>
          <a:lstStyle/>
          <a:p>
            <a:pPr algn="ctr"/>
            <a:r>
              <a:rPr lang="ru-RU" dirty="0" smtClean="0"/>
              <a:t/>
            </a:r>
            <a:br>
              <a:rPr lang="ru-RU" dirty="0" smtClean="0"/>
            </a:br>
            <a:r>
              <a:rPr lang="ru-RU" b="1" dirty="0" smtClean="0"/>
              <a:t>ЗИНА ПОРТНОВА</a:t>
            </a:r>
            <a:br>
              <a:rPr lang="ru-RU" b="1" dirty="0" smtClean="0"/>
            </a:br>
            <a:endParaRPr lang="ru-RU" b="1" dirty="0"/>
          </a:p>
        </p:txBody>
      </p:sp>
      <p:sp>
        <p:nvSpPr>
          <p:cNvPr id="6" name="Содержимое 5"/>
          <p:cNvSpPr>
            <a:spLocks noGrp="1"/>
          </p:cNvSpPr>
          <p:nvPr>
            <p:ph sz="half" idx="2"/>
          </p:nvPr>
        </p:nvSpPr>
        <p:spPr>
          <a:xfrm>
            <a:off x="3214678" y="1214422"/>
            <a:ext cx="5786478" cy="5429287"/>
          </a:xfrm>
        </p:spPr>
        <p:txBody>
          <a:bodyPr>
            <a:normAutofit fontScale="40000" lnSpcReduction="20000"/>
          </a:bodyPr>
          <a:lstStyle/>
          <a:p>
            <a:endParaRPr lang="ru-RU" dirty="0" smtClean="0"/>
          </a:p>
          <a:p>
            <a:endParaRPr lang="ru-RU" dirty="0" smtClean="0"/>
          </a:p>
          <a:p>
            <a:pPr indent="384048" algn="just">
              <a:buNone/>
            </a:pPr>
            <a:r>
              <a:rPr lang="ru-RU" dirty="0" smtClean="0"/>
              <a:t> </a:t>
            </a:r>
            <a:r>
              <a:rPr lang="ru-RU" sz="2900" dirty="0" smtClean="0"/>
              <a:t>Война застала ленинградскую пионерку в деревне, куда она приехала на каникулы. Зина вступила в молодёжную организацию "Юные мстители". Она участвовала в дерзких операциях против врага, распространяла листовки, вела разведку. </a:t>
            </a:r>
          </a:p>
          <a:p>
            <a:pPr indent="384048" algn="just">
              <a:buNone/>
            </a:pPr>
            <a:endParaRPr lang="ru-RU" sz="2900" dirty="0" smtClean="0"/>
          </a:p>
          <a:p>
            <a:pPr indent="384048" algn="just">
              <a:buNone/>
            </a:pPr>
            <a:r>
              <a:rPr lang="ru-RU" sz="2900" dirty="0" smtClean="0"/>
              <a:t> По заданию партизанского отряда Зина устроилась работать в немецкую столовую посудомойкой. Ей было поручено подсыпать яд в еду. Это было очень сложно, так как немецкий повар не доверял ей. Но однажды он на время отлучился, и Зина смогла выполнить задуманное. К вечеру многим офицерам стало плохо. Естественно, первое подозрение пало на русскую девочку. Зину вызвали на допрос, но она всё отрицала. Тогда Зину заставили попробовать еду. Зина прекрасно знала, что суп отравлен, но не один мускул не дрогнул на её лице. Спокойно взяла она ложку и стала есть. Зину отпустили. К вечеру она убежала к бабушке, откуда была срочно переправлена в отряд, где ей оказали необходимую помощь. </a:t>
            </a:r>
          </a:p>
          <a:p>
            <a:pPr indent="384048" algn="just">
              <a:buNone/>
            </a:pPr>
            <a:endParaRPr lang="ru-RU" sz="2900" dirty="0" smtClean="0"/>
          </a:p>
          <a:p>
            <a:pPr indent="384048" algn="just">
              <a:buNone/>
            </a:pPr>
            <a:r>
              <a:rPr lang="ru-RU" sz="2900" dirty="0" smtClean="0"/>
              <a:t> В 1943 году, возвращаясь с очередного задания, Зина попала в плен. Фашисты злостно пытали её, но Зина ничего не сказала. Во время одного из допросов, выбрав момент, Зина схватила со стола пистолет и в упор выстрелила в гестаповца. Прибежавший на выстрел офицер тоже был убит. Зина пыталась бежать, но фашисты настигли её. Отважная юная пионерка была зверски замучена, но до последней минуты оставалась несгибаемой. </a:t>
            </a:r>
          </a:p>
          <a:p>
            <a:pPr indent="384048" algn="just">
              <a:buNone/>
            </a:pPr>
            <a:r>
              <a:rPr lang="ru-RU" sz="2900" dirty="0" smtClean="0"/>
              <a:t> Родина посмертно наградила её высшим своим званием - Героя Советского Союза.</a:t>
            </a:r>
            <a:endParaRPr lang="ru-RU" sz="2900" dirty="0"/>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285720" y="2000240"/>
            <a:ext cx="3048000" cy="3810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additive="base">
                                        <p:cTn id="14" dur="2000" fill="hold"/>
                                        <p:tgtEl>
                                          <p:spTgt spid="3074"/>
                                        </p:tgtEl>
                                        <p:attrNameLst>
                                          <p:attrName>ppt_x</p:attrName>
                                        </p:attrNameLst>
                                      </p:cBhvr>
                                      <p:tavLst>
                                        <p:tav tm="0">
                                          <p:val>
                                            <p:strVal val="#ppt_x"/>
                                          </p:val>
                                        </p:tav>
                                        <p:tav tm="100000">
                                          <p:val>
                                            <p:strVal val="#ppt_x"/>
                                          </p:val>
                                        </p:tav>
                                      </p:tavLst>
                                    </p:anim>
                                    <p:anim calcmode="lin" valueType="num">
                                      <p:cBhvr additive="base">
                                        <p:cTn id="15" dur="20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barn(inHorizontal)">
                                      <p:cBhvr>
                                        <p:cTn id="20" dur="500"/>
                                        <p:tgtEl>
                                          <p:spTgt spid="6">
                                            <p:txEl>
                                              <p:pRg st="2" end="2"/>
                                            </p:txEl>
                                          </p:spTgt>
                                        </p:tgtEl>
                                      </p:cBhvr>
                                    </p:animEffect>
                                  </p:childTnLst>
                                </p:cTn>
                              </p:par>
                              <p:par>
                                <p:cTn id="21" presetID="16" presetClass="entr" presetSubtype="26"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arn(inHorizontal)">
                                      <p:cBhvr>
                                        <p:cTn id="23" dur="500"/>
                                        <p:tgtEl>
                                          <p:spTgt spid="6">
                                            <p:txEl>
                                              <p:pRg st="4" end="4"/>
                                            </p:txEl>
                                          </p:spTgt>
                                        </p:tgtEl>
                                      </p:cBhvr>
                                    </p:animEffect>
                                  </p:childTnLst>
                                </p:cTn>
                              </p:par>
                              <p:par>
                                <p:cTn id="24" presetID="16" presetClass="entr" presetSubtype="26" fill="hold" nodeType="withEffect">
                                  <p:stCondLst>
                                    <p:cond delay="0"/>
                                  </p:stCondLst>
                                  <p:childTnLst>
                                    <p:set>
                                      <p:cBhvr>
                                        <p:cTn id="25" dur="1" fill="hold">
                                          <p:stCondLst>
                                            <p:cond delay="0"/>
                                          </p:stCondLst>
                                        </p:cTn>
                                        <p:tgtEl>
                                          <p:spTgt spid="6">
                                            <p:txEl>
                                              <p:pRg st="6" end="6"/>
                                            </p:txEl>
                                          </p:spTgt>
                                        </p:tgtEl>
                                        <p:attrNameLst>
                                          <p:attrName>style.visibility</p:attrName>
                                        </p:attrNameLst>
                                      </p:cBhvr>
                                      <p:to>
                                        <p:strVal val="visible"/>
                                      </p:to>
                                    </p:set>
                                    <p:animEffect transition="in" filter="barn(inHorizontal)">
                                      <p:cBhvr>
                                        <p:cTn id="26" dur="500"/>
                                        <p:tgtEl>
                                          <p:spTgt spid="6">
                                            <p:txEl>
                                              <p:pRg st="6" end="6"/>
                                            </p:txEl>
                                          </p:spTgt>
                                        </p:tgtEl>
                                      </p:cBhvr>
                                    </p:animEffect>
                                  </p:childTnLst>
                                </p:cTn>
                              </p:par>
                              <p:par>
                                <p:cTn id="27" presetID="16" presetClass="entr" presetSubtype="26"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animEffect transition="in" filter="barn(inHorizontal)">
                                      <p:cBhvr>
                                        <p:cTn id="29"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Мои документы Админ\Куликова лагерь\фото герои\o_nas_museum.jpg"/>
          <p:cNvPicPr>
            <a:picLocks noChangeAspect="1" noChangeArrowheads="1"/>
          </p:cNvPicPr>
          <p:nvPr/>
        </p:nvPicPr>
        <p:blipFill>
          <a:blip r:embed="rId2" cstate="print"/>
          <a:srcRect/>
          <a:stretch>
            <a:fillRect/>
          </a:stretch>
        </p:blipFill>
        <p:spPr bwMode="auto">
          <a:xfrm>
            <a:off x="214282" y="2643182"/>
            <a:ext cx="8786874" cy="4000528"/>
          </a:xfrm>
          <a:prstGeom prst="rect">
            <a:avLst/>
          </a:prstGeom>
          <a:noFill/>
        </p:spPr>
      </p:pic>
      <p:sp>
        <p:nvSpPr>
          <p:cNvPr id="9219" name="Rectangle 3"/>
          <p:cNvSpPr>
            <a:spLocks noChangeArrowheads="1"/>
          </p:cNvSpPr>
          <p:nvPr/>
        </p:nvSpPr>
        <p:spPr bwMode="auto">
          <a:xfrm>
            <a:off x="0" y="86734"/>
            <a:ext cx="8826394"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72000" marR="0" lvl="0" indent="45720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Verdana" pitchFamily="34" charset="0"/>
                <a:ea typeface="Verdana" pitchFamily="34" charset="0"/>
                <a:cs typeface="Times New Roman" pitchFamily="18" charset="0"/>
              </a:rPr>
              <a:t>Музей "Юные защитники Родины" – единственный в России государственный музей, рассказывающий о детях войны. </a:t>
            </a:r>
          </a:p>
          <a:p>
            <a:pPr marL="72000" marR="0" lvl="0" indent="45720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Verdana" pitchFamily="34" charset="0"/>
                <a:ea typeface="Verdana" pitchFamily="34" charset="0"/>
                <a:cs typeface="Times New Roman" pitchFamily="18" charset="0"/>
              </a:rPr>
              <a:t>В экспозиции музея представлено около 100 тысяч экспонатов и материалов о юных участниках Великой Отечественной войны – документы, фотографии, личные вещи, боевые награды, фронтовая печать, листовки, предметы вооружения, красноармейские и краснофлотские книжки.</a:t>
            </a:r>
            <a:endParaRPr kumimoji="0" lang="ru-RU" sz="4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2000" fill="hold"/>
                                        <p:tgtEl>
                                          <p:spTgt spid="9218"/>
                                        </p:tgtEl>
                                        <p:attrNameLst>
                                          <p:attrName>ppt_x</p:attrName>
                                        </p:attrNameLst>
                                      </p:cBhvr>
                                      <p:tavLst>
                                        <p:tav tm="0">
                                          <p:val>
                                            <p:strVal val="#ppt_x"/>
                                          </p:val>
                                        </p:tav>
                                        <p:tav tm="100000">
                                          <p:val>
                                            <p:strVal val="#ppt_x"/>
                                          </p:val>
                                        </p:tav>
                                      </p:tavLst>
                                    </p:anim>
                                    <p:anim calcmode="lin" valueType="num">
                                      <p:cBhvr additive="base">
                                        <p:cTn id="8" dur="20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Effect transition="in" filter="slide(fromBottom)">
                                      <p:cBhvr>
                                        <p:cTn id="13" dur="500"/>
                                        <p:tgtEl>
                                          <p:spTgt spid="9219">
                                            <p:txEl>
                                              <p:pRg st="0" end="0"/>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9219">
                                            <p:txEl>
                                              <p:pRg st="1" end="1"/>
                                            </p:txEl>
                                          </p:spTgt>
                                        </p:tgtEl>
                                        <p:attrNameLst>
                                          <p:attrName>style.visibility</p:attrName>
                                        </p:attrNameLst>
                                      </p:cBhvr>
                                      <p:to>
                                        <p:strVal val="visible"/>
                                      </p:to>
                                    </p:set>
                                    <p:animEffect transition="in" filter="slide(fromBottom)">
                                      <p:cBhvr>
                                        <p:cTn id="16"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Мои документы\мама\фото\фото класс\экскурся\PC190710.JPG"/>
          <p:cNvPicPr>
            <a:picLocks noChangeAspect="1" noChangeArrowheads="1"/>
          </p:cNvPicPr>
          <p:nvPr/>
        </p:nvPicPr>
        <p:blipFill>
          <a:blip r:embed="rId2" cstate="print"/>
          <a:srcRect/>
          <a:stretch>
            <a:fillRect/>
          </a:stretch>
        </p:blipFill>
        <p:spPr bwMode="auto">
          <a:xfrm>
            <a:off x="0" y="82530"/>
            <a:ext cx="9144002" cy="677547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документы\мама\фото\фото класс\экскурся\PC19070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Мои документы\мама\фото\фото класс\экскурся\PC190707.JPG"/>
          <p:cNvPicPr>
            <a:picLocks noChangeAspect="1" noChangeArrowheads="1"/>
          </p:cNvPicPr>
          <p:nvPr/>
        </p:nvPicPr>
        <p:blipFill>
          <a:blip r:embed="rId2" cstate="print"/>
          <a:srcRect/>
          <a:stretch>
            <a:fillRect/>
          </a:stretch>
        </p:blipFill>
        <p:spPr bwMode="auto">
          <a:xfrm>
            <a:off x="-9525" y="-111125"/>
            <a:ext cx="9164638" cy="708183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267494"/>
            <a:ext cx="5572164" cy="946928"/>
          </a:xfrm>
        </p:spPr>
        <p:txBody>
          <a:bodyPr/>
          <a:lstStyle/>
          <a:p>
            <a:pPr algn="ctr"/>
            <a:r>
              <a:rPr lang="ru-RU" b="1" dirty="0" smtClean="0"/>
              <a:t>Сережа Алешков </a:t>
            </a:r>
            <a:endParaRPr lang="ru-RU" b="1" dirty="0"/>
          </a:p>
        </p:txBody>
      </p:sp>
      <p:sp>
        <p:nvSpPr>
          <p:cNvPr id="3" name="Содержимое 2"/>
          <p:cNvSpPr>
            <a:spLocks noGrp="1"/>
          </p:cNvSpPr>
          <p:nvPr>
            <p:ph sz="half" idx="1"/>
          </p:nvPr>
        </p:nvSpPr>
        <p:spPr>
          <a:xfrm>
            <a:off x="142844" y="1722437"/>
            <a:ext cx="4929222" cy="4525963"/>
          </a:xfrm>
        </p:spPr>
        <p:txBody>
          <a:bodyPr>
            <a:noAutofit/>
          </a:bodyPr>
          <a:lstStyle/>
          <a:p>
            <a:pPr marL="180000" indent="384048" algn="just"/>
            <a:r>
              <a:rPr lang="ru-RU" sz="1600" dirty="0" smtClean="0"/>
              <a:t>Самому маленькому герою, которому посвящена часть музейной экспозиции, было 7 лет. Отец Сережи Алешкова погиб на фронте, мать расстреляли полицаи, старшего брата повесили. Мальчишка спрятался в огороде, видел, как убивали родных. Он долго блуждал по лесу, где его полуживого обнаружили красноармейцы. Так Сережа стал сыном полка. Во время Сталинградской битвы он спас нескольких человек, включая командира. Когда на блиндаж во время массированной бомбежки упал снаряд, бойцы оказались под завалами. Мальчишка не растерялся и бросился звать на помощь. Лишь благодаря ему людей достали из-под руин. Командир полка, которого тоже вытащили из-под завалов, позже усыновил мальчишку.</a:t>
            </a:r>
            <a:endParaRPr lang="ru-RU" sz="1600" dirty="0"/>
          </a:p>
        </p:txBody>
      </p:sp>
      <p:pic>
        <p:nvPicPr>
          <p:cNvPr id="5122" name="Picture 2" descr="D:\Мои документы Админ\Куликова лагерь\фото герои\005531.1.jpg"/>
          <p:cNvPicPr>
            <a:picLocks noGrp="1" noChangeAspect="1" noChangeArrowheads="1"/>
          </p:cNvPicPr>
          <p:nvPr>
            <p:ph sz="half" idx="2"/>
          </p:nvPr>
        </p:nvPicPr>
        <p:blipFill>
          <a:blip r:embed="rId2" cstate="print"/>
          <a:srcRect/>
          <a:stretch>
            <a:fillRect/>
          </a:stretch>
        </p:blipFill>
        <p:spPr bwMode="auto">
          <a:xfrm>
            <a:off x="5569744" y="1785926"/>
            <a:ext cx="3048000" cy="43577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wipe(down)">
                                      <p:cBhvr>
                                        <p:cTn id="14" dur="500"/>
                                        <p:tgtEl>
                                          <p:spTgt spid="5122"/>
                                        </p:tgtEl>
                                      </p:cBhvr>
                                    </p:animEffect>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nodeType="clickEffect">
                                  <p:stCondLst>
                                    <p:cond delay="0"/>
                                  </p:stCondLst>
                                  <p:iterate type="lt">
                                    <p:tmPct val="10000"/>
                                  </p:iterate>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1"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267494"/>
            <a:ext cx="6000792" cy="1161242"/>
          </a:xfrm>
        </p:spPr>
        <p:txBody>
          <a:bodyPr/>
          <a:lstStyle/>
          <a:p>
            <a:pPr algn="ctr"/>
            <a:r>
              <a:rPr lang="ru-RU" b="1" dirty="0" smtClean="0"/>
              <a:t>Аркадий </a:t>
            </a:r>
            <a:r>
              <a:rPr lang="ru-RU" b="1" dirty="0" err="1" smtClean="0"/>
              <a:t>Каманин</a:t>
            </a:r>
            <a:endParaRPr lang="ru-RU" b="1" dirty="0"/>
          </a:p>
        </p:txBody>
      </p:sp>
      <p:sp>
        <p:nvSpPr>
          <p:cNvPr id="4" name="Содержимое 3"/>
          <p:cNvSpPr>
            <a:spLocks noGrp="1"/>
          </p:cNvSpPr>
          <p:nvPr>
            <p:ph sz="half" idx="2"/>
          </p:nvPr>
        </p:nvSpPr>
        <p:spPr/>
        <p:txBody>
          <a:bodyPr>
            <a:normAutofit fontScale="70000" lnSpcReduction="20000"/>
          </a:bodyPr>
          <a:lstStyle/>
          <a:p>
            <a:pPr indent="384048" algn="just"/>
            <a:r>
              <a:rPr lang="ru-RU" dirty="0" smtClean="0"/>
              <a:t>Аркадий </a:t>
            </a:r>
            <a:r>
              <a:rPr lang="ru-RU" dirty="0" err="1" smtClean="0"/>
              <a:t>Каманин</a:t>
            </a:r>
            <a:r>
              <a:rPr lang="ru-RU" dirty="0" smtClean="0"/>
              <a:t>, сын легендарного лётчика Николая </a:t>
            </a:r>
            <a:r>
              <a:rPr lang="ru-RU" dirty="0" err="1" smtClean="0"/>
              <a:t>Каманина</a:t>
            </a:r>
            <a:r>
              <a:rPr lang="ru-RU" dirty="0" smtClean="0"/>
              <a:t>, спасавшего челюскинцев, пятнадцатилетним в 1943 году сбежал на фронт, попав в авиакорпус под командованием отца — генерал- майора авиации. В 1944м он уже совершил более 400 вылетов на задания, в том числе через линию фронта, в сложных метеоусловиях, и был представлен к первой из своих многочисленных наград — ордену Красного Знамени.</a:t>
            </a:r>
          </a:p>
          <a:p>
            <a:endParaRPr lang="ru-RU" dirty="0"/>
          </a:p>
        </p:txBody>
      </p:sp>
      <p:pic>
        <p:nvPicPr>
          <p:cNvPr id="35842" name="Picture 2" descr="D:\Мои документы Админ\Куликова лагерь\фото герои\0021-026-Arkadij-KAMANIN.png"/>
          <p:cNvPicPr>
            <a:picLocks noGrp="1" noChangeAspect="1" noChangeArrowheads="1"/>
          </p:cNvPicPr>
          <p:nvPr>
            <p:ph sz="half" idx="1"/>
          </p:nvPr>
        </p:nvPicPr>
        <p:blipFill>
          <a:blip r:embed="rId2" cstate="print"/>
          <a:srcRect/>
          <a:stretch>
            <a:fillRect/>
          </a:stretch>
        </p:blipFill>
        <p:spPr bwMode="auto">
          <a:xfrm>
            <a:off x="457200" y="1723802"/>
            <a:ext cx="4038600" cy="45232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35842"/>
                                        </p:tgtEl>
                                        <p:attrNameLst>
                                          <p:attrName>style.visibility</p:attrName>
                                        </p:attrNameLst>
                                      </p:cBhvr>
                                      <p:to>
                                        <p:strVal val="visible"/>
                                      </p:to>
                                    </p:set>
                                    <p:anim calcmode="lin" valueType="num">
                                      <p:cBhvr>
                                        <p:cTn id="14" dur="500" fill="hold"/>
                                        <p:tgtEl>
                                          <p:spTgt spid="35842"/>
                                        </p:tgtEl>
                                        <p:attrNameLst>
                                          <p:attrName>ppt_w</p:attrName>
                                        </p:attrNameLst>
                                      </p:cBhvr>
                                      <p:tavLst>
                                        <p:tav tm="0">
                                          <p:val>
                                            <p:fltVal val="0"/>
                                          </p:val>
                                        </p:tav>
                                        <p:tav tm="100000">
                                          <p:val>
                                            <p:strVal val="#ppt_w"/>
                                          </p:val>
                                        </p:tav>
                                      </p:tavLst>
                                    </p:anim>
                                    <p:anim calcmode="lin" valueType="num">
                                      <p:cBhvr>
                                        <p:cTn id="15" dur="500" fill="hold"/>
                                        <p:tgtEl>
                                          <p:spTgt spid="35842"/>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plus(in)">
                                      <p:cBhvr>
                                        <p:cTn id="2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214546" y="267494"/>
            <a:ext cx="5143536" cy="804052"/>
          </a:xfrm>
        </p:spPr>
        <p:txBody>
          <a:bodyPr/>
          <a:lstStyle/>
          <a:p>
            <a:pPr algn="ctr"/>
            <a:r>
              <a:rPr lang="ru-RU" sz="4400" b="1" dirty="0" smtClean="0"/>
              <a:t>ВАЛЯ КРОХИН</a:t>
            </a:r>
            <a:endParaRPr lang="ru-RU" b="1" dirty="0"/>
          </a:p>
        </p:txBody>
      </p:sp>
      <p:sp>
        <p:nvSpPr>
          <p:cNvPr id="7" name="Содержимое 6"/>
          <p:cNvSpPr>
            <a:spLocks noGrp="1"/>
          </p:cNvSpPr>
          <p:nvPr>
            <p:ph sz="half" idx="2"/>
          </p:nvPr>
        </p:nvSpPr>
        <p:spPr>
          <a:xfrm>
            <a:off x="4071934" y="1142984"/>
            <a:ext cx="4614866" cy="5429287"/>
          </a:xfrm>
        </p:spPr>
        <p:txBody>
          <a:bodyPr>
            <a:normAutofit fontScale="55000" lnSpcReduction="20000"/>
          </a:bodyPr>
          <a:lstStyle/>
          <a:p>
            <a:pPr marL="180000" indent="384048" algn="just"/>
            <a:r>
              <a:rPr lang="ru-RU" dirty="0" smtClean="0"/>
              <a:t>Зимой, в начале 1942 года, жителей поселка Коренево согнали на площадь смотреть казнь партизана, схваченного при подготовке взрыва нефтебазы. Этим партизаном был коммунист Иван Дмитриевич Крохин — комиссар </a:t>
            </a:r>
            <a:r>
              <a:rPr lang="ru-RU" dirty="0" err="1" smtClean="0"/>
              <a:t>Кореневского</a:t>
            </a:r>
            <a:r>
              <a:rPr lang="ru-RU" dirty="0" smtClean="0"/>
              <a:t> партизанского отряда. Стоявший в толпе четырнадцатилетний паренек во время казни негромко крикнул: «Я отомщу за тебя, папа!» Эти слова произнес сын партизана Валя, до войны учившийся в железнодорожной школе станции Коренево. После казни отца он исчез из поселка и пробрался в партизанский отряд. Вместе с партизанами участвовал в боевых операциях. Весной 1942 года Валя Крохин пришел в родной поселок, чтобы взорвать полицейскую комендатуру. Однако свой план он осуществить не успел: мальчика схватили фашисты и бросили в холодный подвал. Два дня истязали его. Враги хотели узнать, где прячутся партизаны. Но в ответ слышали: «Не знаю, не скажу». После нечеловеческих пыток Валю повесили.</a:t>
            </a:r>
          </a:p>
          <a:p>
            <a:pPr marL="180000" indent="384048" algn="just"/>
            <a:r>
              <a:rPr lang="ru-RU" dirty="0" smtClean="0"/>
              <a:t>В поселке Коренево помнят героя-пионера Валентина Крохина. Его именем названы улица и переулок, пионерский лагерь. У школы, расположенной в центре поселка, установлен памятник.</a:t>
            </a:r>
          </a:p>
          <a:p>
            <a:endParaRPr lang="ru-RU" dirty="0"/>
          </a:p>
        </p:txBody>
      </p:sp>
      <p:pic>
        <p:nvPicPr>
          <p:cNvPr id="8194" name="Picture 2" descr="D:\Мои документы Админ\Куликова лагерь\фото герои\9448_5.JPG"/>
          <p:cNvPicPr>
            <a:picLocks noGrp="1" noChangeAspect="1" noChangeArrowheads="1"/>
          </p:cNvPicPr>
          <p:nvPr>
            <p:ph sz="half" idx="1"/>
          </p:nvPr>
        </p:nvPicPr>
        <p:blipFill>
          <a:blip r:embed="rId2" cstate="print"/>
          <a:srcRect/>
          <a:stretch>
            <a:fillRect/>
          </a:stretch>
        </p:blipFill>
        <p:spPr bwMode="auto">
          <a:xfrm>
            <a:off x="142844" y="1357298"/>
            <a:ext cx="3929090" cy="45005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plus(in)">
                                      <p:cBhvr>
                                        <p:cTn id="14" dur="2000"/>
                                        <p:tgtEl>
                                          <p:spTgt spid="819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down)">
                                      <p:cBhvr>
                                        <p:cTn id="19" dur="2000"/>
                                        <p:tgtEl>
                                          <p:spTgt spid="7">
                                            <p:txEl>
                                              <p:pRg st="0" end="0"/>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down)">
                                      <p:cBhvr>
                                        <p:cTn id="22" dur="2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1604" y="285728"/>
            <a:ext cx="5214974" cy="857256"/>
          </a:xfrm>
        </p:spPr>
        <p:txBody>
          <a:bodyPr/>
          <a:lstStyle/>
          <a:p>
            <a:pPr algn="ctr"/>
            <a:r>
              <a:rPr lang="ru-RU" b="1" dirty="0" smtClean="0"/>
              <a:t>Иван Суржиков</a:t>
            </a:r>
            <a:endParaRPr lang="ru-RU" b="1" dirty="0"/>
          </a:p>
        </p:txBody>
      </p:sp>
      <p:sp>
        <p:nvSpPr>
          <p:cNvPr id="3" name="Содержимое 2"/>
          <p:cNvSpPr>
            <a:spLocks noGrp="1"/>
          </p:cNvSpPr>
          <p:nvPr>
            <p:ph sz="half" idx="1"/>
          </p:nvPr>
        </p:nvSpPr>
        <p:spPr>
          <a:xfrm>
            <a:off x="142844" y="1285861"/>
            <a:ext cx="5429288" cy="5357850"/>
          </a:xfrm>
        </p:spPr>
        <p:txBody>
          <a:bodyPr>
            <a:noAutofit/>
          </a:bodyPr>
          <a:lstStyle/>
          <a:p>
            <a:pPr marL="180000" indent="384048" algn="just"/>
            <a:r>
              <a:rPr lang="ru-RU" sz="1600" dirty="0" smtClean="0"/>
              <a:t>В 1943 г. в 14 лет Ваня Суржиков впервые примерил солдатскую гимнастерку, познакомился с Уставом армейской службы, став воспитанником 105-го стрелкового полка 65 Армии, а снял ее лишь в сорок девятом году. Не детское это дело – война. Однако юный солдат с полной ответственностью и ясным пониманием шел в бой наравне со взрослыми. В той жесточайшей войне на детский возраст скидок не было. Иван Суржиков выполнял различные задания во время войны, но самыми любимыми и радостными были выступления перед солдатами в минуты отдыха и в тяжелые дни перед боем. Во время подготовки к сражению на Курской дуге «Курского соловья» любили слушать генерал 65 Армии, дважды Герой Советского Союза, П.И. Батов; командующий войсками 2-го Белорусского фронта К.К. Рокоссовский, который в творчестве для Ивана </a:t>
            </a:r>
            <a:r>
              <a:rPr lang="ru-RU" sz="1600" dirty="0" err="1" smtClean="0"/>
              <a:t>Суржикова</a:t>
            </a:r>
            <a:r>
              <a:rPr lang="ru-RU" sz="1600" dirty="0" smtClean="0"/>
              <a:t> был «крестным отцом». Еще на фронте Ваня решил: «Если не убьют – буду артистом».</a:t>
            </a:r>
            <a:endParaRPr lang="ru-RU" sz="1600" dirty="0"/>
          </a:p>
        </p:txBody>
      </p:sp>
      <p:pic>
        <p:nvPicPr>
          <p:cNvPr id="7170" name="Picture 2" descr="D:\Мои документы Админ\Куликова лагерь\фото герои\Surjikov.jpg"/>
          <p:cNvPicPr>
            <a:picLocks noGrp="1" noChangeAspect="1" noChangeArrowheads="1"/>
          </p:cNvPicPr>
          <p:nvPr>
            <p:ph sz="half" idx="2"/>
          </p:nvPr>
        </p:nvPicPr>
        <p:blipFill>
          <a:blip r:embed="rId2" cstate="print"/>
          <a:srcRect/>
          <a:stretch>
            <a:fillRect/>
          </a:stretch>
        </p:blipFill>
        <p:spPr bwMode="auto">
          <a:xfrm>
            <a:off x="5786446" y="1357298"/>
            <a:ext cx="3210535" cy="45259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iterate type="lt">
                                    <p:tmPct val="10000"/>
                                  </p:iterate>
                                  <p:childTnLst>
                                    <p:set>
                                      <p:cBhvr>
                                        <p:cTn id="13" dur="1" fill="hold">
                                          <p:stCondLst>
                                            <p:cond delay="0"/>
                                          </p:stCondLst>
                                        </p:cTn>
                                        <p:tgtEl>
                                          <p:spTgt spid="7170"/>
                                        </p:tgtEl>
                                        <p:attrNameLst>
                                          <p:attrName>style.visibility</p:attrName>
                                        </p:attrNameLst>
                                      </p:cBhvr>
                                      <p:to>
                                        <p:strVal val="visible"/>
                                      </p:to>
                                    </p:set>
                                    <p:animEffect transition="in" filter="fade">
                                      <p:cBhvr>
                                        <p:cTn id="14" dur="2000"/>
                                        <p:tgtEl>
                                          <p:spTgt spid="7170"/>
                                        </p:tgtEl>
                                      </p:cBhvr>
                                    </p:animEffect>
                                    <p:anim calcmode="lin" valueType="num">
                                      <p:cBhvr>
                                        <p:cTn id="15" dur="2000" fill="hold"/>
                                        <p:tgtEl>
                                          <p:spTgt spid="7170"/>
                                        </p:tgtEl>
                                        <p:attrNameLst>
                                          <p:attrName>ppt_w</p:attrName>
                                        </p:attrNameLst>
                                      </p:cBhvr>
                                      <p:tavLst>
                                        <p:tav tm="0" fmla="#ppt_w*sin(2.5*pi*$)">
                                          <p:val>
                                            <p:fltVal val="0"/>
                                          </p:val>
                                        </p:tav>
                                        <p:tav tm="100000">
                                          <p:val>
                                            <p:fltVal val="1"/>
                                          </p:val>
                                        </p:tav>
                                      </p:tavLst>
                                    </p:anim>
                                    <p:anim calcmode="lin" valueType="num">
                                      <p:cBhvr>
                                        <p:cTn id="16" dur="2000" fill="hold"/>
                                        <p:tgtEl>
                                          <p:spTgt spid="7170"/>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Horizontal)">
                                      <p:cBhvr>
                                        <p:cTn id="2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8"/>
          <p:cNvSpPr>
            <a:spLocks noGrp="1"/>
          </p:cNvSpPr>
          <p:nvPr>
            <p:ph type="body" idx="2"/>
          </p:nvPr>
        </p:nvSpPr>
        <p:spPr>
          <a:xfrm>
            <a:off x="214282" y="367664"/>
            <a:ext cx="4143404" cy="5943600"/>
          </a:xfrm>
        </p:spPr>
        <p:txBody>
          <a:bodyPr>
            <a:normAutofit fontScale="92500" lnSpcReduction="10000"/>
          </a:bodyPr>
          <a:lstStyle/>
          <a:p>
            <a:pPr indent="457200" algn="just"/>
            <a:r>
              <a:rPr lang="ru-RU" sz="2800" dirty="0" smtClean="0"/>
              <a:t>Ежегодно 8 февраля школьники нашей страны и их зарубежные ровесники отмечают День юного героя - антифашиста. Это начинание родилось по предложению членов клуба интернациональной дружбы имени Ю.А. Гагарина Московского городского Дворца пионеров и школьников.</a:t>
            </a:r>
          </a:p>
          <a:p>
            <a:endParaRPr lang="ru-RU" dirty="0"/>
          </a:p>
        </p:txBody>
      </p:sp>
      <p:pic>
        <p:nvPicPr>
          <p:cNvPr id="2050" name="Picture 2"/>
          <p:cNvPicPr>
            <a:picLocks noGrp="1" noChangeAspect="1" noChangeArrowheads="1"/>
          </p:cNvPicPr>
          <p:nvPr>
            <p:ph sz="half" idx="1"/>
          </p:nvPr>
        </p:nvPicPr>
        <p:blipFill>
          <a:blip r:embed="rId2" cstate="print"/>
          <a:stretch>
            <a:fillRect/>
          </a:stretch>
        </p:blipFill>
        <p:spPr bwMode="auto">
          <a:xfrm>
            <a:off x="4500562" y="1928802"/>
            <a:ext cx="4483130" cy="287655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ircle(in)">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0" fill="hold"/>
                                        <p:tgtEl>
                                          <p:spTgt spid="2050"/>
                                        </p:tgtEl>
                                        <p:attrNameLst>
                                          <p:attrName>ppt_x</p:attrName>
                                        </p:attrNameLst>
                                      </p:cBhvr>
                                      <p:tavLst>
                                        <p:tav tm="0">
                                          <p:val>
                                            <p:strVal val="#ppt_x"/>
                                          </p:val>
                                        </p:tav>
                                        <p:tav tm="100000">
                                          <p:val>
                                            <p:strVal val="#ppt_x"/>
                                          </p:val>
                                        </p:tav>
                                      </p:tavLst>
                                    </p:anim>
                                    <p:anim calcmode="lin" valueType="num">
                                      <p:cBhvr additive="base">
                                        <p:cTn id="13" dur="50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804052"/>
          </a:xfrm>
        </p:spPr>
        <p:txBody>
          <a:bodyPr/>
          <a:lstStyle/>
          <a:p>
            <a:pPr algn="ctr"/>
            <a:r>
              <a:rPr lang="ru-RU" sz="4400" b="1" dirty="0" smtClean="0"/>
              <a:t>ЛЕНЯ ГОЛЕНЬКОВ </a:t>
            </a:r>
            <a:endParaRPr lang="ru-RU" dirty="0"/>
          </a:p>
        </p:txBody>
      </p:sp>
      <p:sp>
        <p:nvSpPr>
          <p:cNvPr id="4" name="Содержимое 3"/>
          <p:cNvSpPr>
            <a:spLocks noGrp="1"/>
          </p:cNvSpPr>
          <p:nvPr>
            <p:ph idx="1"/>
          </p:nvPr>
        </p:nvSpPr>
        <p:spPr>
          <a:xfrm>
            <a:off x="285720" y="1142984"/>
            <a:ext cx="8401080" cy="5311824"/>
          </a:xfrm>
        </p:spPr>
        <p:txBody>
          <a:bodyPr>
            <a:noAutofit/>
          </a:bodyPr>
          <a:lstStyle/>
          <a:p>
            <a:pPr marL="180000" indent="384048" algn="just"/>
            <a:r>
              <a:rPr lang="ru-RU" sz="1400" dirty="0" smtClean="0"/>
              <a:t>Родился Леня </a:t>
            </a:r>
            <a:r>
              <a:rPr lang="ru-RU" sz="1400" dirty="0" err="1" smtClean="0"/>
              <a:t>Голеньков</a:t>
            </a:r>
            <a:r>
              <a:rPr lang="ru-RU" sz="1400" dirty="0" smtClean="0"/>
              <a:t> в деревне </a:t>
            </a:r>
            <a:r>
              <a:rPr lang="ru-RU" sz="1400" dirty="0" err="1" smtClean="0"/>
              <a:t>Черняково</a:t>
            </a:r>
            <a:r>
              <a:rPr lang="ru-RU" sz="1400" dirty="0" smtClean="0"/>
              <a:t> Михайловского (ныне — </a:t>
            </a:r>
            <a:r>
              <a:rPr lang="ru-RU" sz="1400" dirty="0" err="1" smtClean="0"/>
              <a:t>Железногорского</a:t>
            </a:r>
            <a:r>
              <a:rPr lang="ru-RU" sz="1400" dirty="0" smtClean="0"/>
              <a:t> района). Рос без родителей, воспитывался дедушкой с бабушкой по линии матери. Мальчик был шустрый, веселый, задиристый и очень смелый. Когда началась война, он ушел в Дмитриевский партизанский отряд, который действовал на территории Курской и Орловской областей. Командиром отряда был А.Д. </a:t>
            </a:r>
            <a:r>
              <a:rPr lang="ru-RU" sz="1400" dirty="0" err="1" smtClean="0"/>
              <a:t>Федосюткин</a:t>
            </a:r>
            <a:r>
              <a:rPr lang="ru-RU" sz="1400" dirty="0" smtClean="0"/>
              <a:t>. Здесь Леня помогал на кухне, ухаживал за ранеными, ему доверяли лошадей, которыми он умело управлял. Умного парнишку не раз посылали в разведку в ближайшие села, и он всегда приносил очень ценные сведения. Страха Леня не знал. Смелый и находчивый, он с честью выполнял задания командования отряда. Мальчишке было только 14 лет, но он лично переправил в лес 40 бойцов и командиров Красной Армии.</a:t>
            </a:r>
          </a:p>
          <a:p>
            <a:pPr marL="180000" indent="384048" algn="just"/>
            <a:r>
              <a:rPr lang="ru-RU" sz="1400" dirty="0" smtClean="0"/>
              <a:t>В апреле 1942 партизаны на санях отправились в разведку в деревню Трубичино, где в это время оставались каратели. Подъезжая к поселку </a:t>
            </a:r>
            <a:r>
              <a:rPr lang="ru-RU" sz="1400" dirty="0" err="1" smtClean="0"/>
              <a:t>Ермолаевский</a:t>
            </a:r>
            <a:r>
              <a:rPr lang="ru-RU" sz="1400" dirty="0" smtClean="0"/>
              <a:t>, партизаны нарвались на вражескую засаду. Началась перестрелка. Леня встал во весь рост, чтобы развернуть лошадей, но пулеметная очередь «прошила» паренька. Тяжело раненого, его пытались спасти в доме его дедушки, пытались отправить в партизанский госпиталь, но по дороге в лес Леня скончался.</a:t>
            </a:r>
          </a:p>
          <a:p>
            <a:pPr marL="180000" indent="384048" algn="just"/>
            <a:r>
              <a:rPr lang="ru-RU" sz="1400" dirty="0" smtClean="0"/>
              <a:t>Похоронен был в </a:t>
            </a:r>
            <a:r>
              <a:rPr lang="ru-RU" sz="1400" dirty="0" err="1" smtClean="0"/>
              <a:t>Кривченковском</a:t>
            </a:r>
            <a:r>
              <a:rPr lang="ru-RU" sz="1400" dirty="0" smtClean="0"/>
              <a:t> лесу на окраине села </a:t>
            </a:r>
            <a:r>
              <a:rPr lang="ru-RU" sz="1400" dirty="0" err="1" smtClean="0"/>
              <a:t>Веретенино</a:t>
            </a:r>
            <a:r>
              <a:rPr lang="ru-RU" sz="1400" dirty="0" smtClean="0"/>
              <a:t>. После войны перезахоронен в братскую могилу в городе Дмитровске Орловской области по настоянию А.Д. </a:t>
            </a:r>
            <a:r>
              <a:rPr lang="ru-RU" sz="1400" dirty="0" err="1" smtClean="0"/>
              <a:t>Федосюткина</a:t>
            </a:r>
            <a:r>
              <a:rPr lang="ru-RU" sz="1400" dirty="0" smtClean="0"/>
              <a:t>, который Леню очень любил, как сына, и уважал за храбрость и находчивость. Посмертно награжден орденом Отечественной войны II степени.</a:t>
            </a:r>
          </a:p>
          <a:p>
            <a:pPr marL="180000" indent="384048" algn="just"/>
            <a:r>
              <a:rPr lang="ru-RU" sz="1400" dirty="0" smtClean="0"/>
              <a:t>А чтобы имя отважного партизана помнили и грядущие поколения наших земляков, улицу, примыкающую к месту, где раньше находилась родная деревенька Лени, назвали его именем.</a:t>
            </a:r>
            <a:endParaRPr lang="ru-RU"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4" dur="2000"/>
                                        <p:tgtEl>
                                          <p:spTgt spid="4">
                                            <p:txEl>
                                              <p:pRg st="0" end="0"/>
                                            </p:txEl>
                                          </p:spTgt>
                                        </p:tgtEl>
                                      </p:cBhvr>
                                    </p:animEffect>
                                  </p:childTnLst>
                                </p:cTn>
                              </p:par>
                              <p:par>
                                <p:cTn id="15" presetID="14" presetClass="entr" presetSubtype="1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7" dur="2000"/>
                                        <p:tgtEl>
                                          <p:spTgt spid="4">
                                            <p:txEl>
                                              <p:pRg st="1" end="1"/>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randombar(horizontal)">
                                      <p:cBhvr>
                                        <p:cTn id="20" dur="2000"/>
                                        <p:tgtEl>
                                          <p:spTgt spid="4">
                                            <p:txEl>
                                              <p:pRg st="2" end="2"/>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3"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946928"/>
          </a:xfrm>
        </p:spPr>
        <p:txBody>
          <a:bodyPr/>
          <a:lstStyle/>
          <a:p>
            <a:pPr algn="ctr"/>
            <a:r>
              <a:rPr lang="ru-RU" b="1" dirty="0" smtClean="0"/>
              <a:t>Виталий Чижиков</a:t>
            </a:r>
            <a:endParaRPr lang="ru-RU" b="1" dirty="0"/>
          </a:p>
        </p:txBody>
      </p:sp>
      <p:sp>
        <p:nvSpPr>
          <p:cNvPr id="3" name="Содержимое 2"/>
          <p:cNvSpPr>
            <a:spLocks noGrp="1"/>
          </p:cNvSpPr>
          <p:nvPr>
            <p:ph idx="1"/>
          </p:nvPr>
        </p:nvSpPr>
        <p:spPr>
          <a:xfrm>
            <a:off x="457200" y="1428736"/>
            <a:ext cx="8472518" cy="5214974"/>
          </a:xfrm>
        </p:spPr>
        <p:txBody>
          <a:bodyPr>
            <a:normAutofit fontScale="62500" lnSpcReduction="20000"/>
          </a:bodyPr>
          <a:lstStyle/>
          <a:p>
            <a:pPr marL="180000" indent="384048" algn="just"/>
            <a:r>
              <a:rPr lang="ru-RU" sz="3200" dirty="0" smtClean="0"/>
              <a:t>В Дмитриевских лесах партизанил 14-летний Виталий Чижиков. С детства он был необычным мальчиком. Перенеся тяжелое заболевание, Виталий в три года лишился слуха и речи. В 1942 году приехал в гости к брату в село Черневка, а тут нагрянули немцы. Когда в деревню вошли каратели, его чуть было не пристрелил немецкий солдат: подросток проигнорировал приказ повернуться к нему лицом. Благо, рядом оказалась сестра Наташа, которая и объяснила фашисту, что Виталик глухонемой, и приказа просто не слышал. Немцы оставили мальчика в покое, посчитав, что он ничем не сможет им навредить. А Виталий активно помогал партизанам: он умел писать, хорошо рисовал, поэтому без труда докладывал нашим о том, что происходит в лагере оккупантов. Как-то немцы поймали Виталика, избили, а переводчик написал на бумажке: «Если еще раз пойдешь в лес, будешь расстрелян как партизан. Но Дмитриевский отряд 17 месяцев вел успешную борьбу с немцами, и партизанам активно помогал глухонемой связной Виталий Чижиков. </a:t>
            </a:r>
            <a:endParaRPr lang="ru-RU" sz="2900" dirty="0" smtClean="0"/>
          </a:p>
          <a:p>
            <a:r>
              <a:rPr lang="ru-RU" dirty="0" smtClean="0"/>
              <a:t>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Horizontal)">
                                      <p:cBhvr>
                                        <p:cTn id="14"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6" y="0"/>
            <a:ext cx="8229600" cy="641226"/>
          </a:xfrm>
        </p:spPr>
        <p:txBody>
          <a:bodyPr>
            <a:normAutofit fontScale="90000"/>
          </a:bodyPr>
          <a:lstStyle/>
          <a:p>
            <a:pPr algn="ctr"/>
            <a:r>
              <a:rPr lang="ru-RU" sz="4000" b="1" dirty="0" smtClean="0"/>
              <a:t>Дважды расстрелянная...</a:t>
            </a:r>
            <a:endParaRPr lang="ru-RU" sz="4000" b="1" dirty="0"/>
          </a:p>
        </p:txBody>
      </p:sp>
      <p:sp>
        <p:nvSpPr>
          <p:cNvPr id="5" name="Содержимое 4"/>
          <p:cNvSpPr>
            <a:spLocks noGrp="1"/>
          </p:cNvSpPr>
          <p:nvPr>
            <p:ph sz="half" idx="1"/>
          </p:nvPr>
        </p:nvSpPr>
        <p:spPr>
          <a:xfrm>
            <a:off x="0" y="692696"/>
            <a:ext cx="5643570" cy="5951015"/>
          </a:xfrm>
        </p:spPr>
        <p:txBody>
          <a:bodyPr>
            <a:normAutofit fontScale="25000" lnSpcReduction="20000"/>
          </a:bodyPr>
          <a:lstStyle/>
          <a:p>
            <a:endParaRPr lang="ru-RU" dirty="0" smtClean="0"/>
          </a:p>
          <a:p>
            <a:pPr marL="180000" indent="384048" algn="just"/>
            <a:r>
              <a:rPr lang="ru-RU" sz="6400" dirty="0" smtClean="0"/>
              <a:t>Наде Богдановой было 10, когда она стала разведчицей в партизанском отряде «Дяди Вани» </a:t>
            </a:r>
            <a:r>
              <a:rPr lang="ru-RU" sz="6400" dirty="0" err="1" smtClean="0"/>
              <a:t>Дьячкова</a:t>
            </a:r>
            <a:r>
              <a:rPr lang="ru-RU" sz="6400" dirty="0" smtClean="0"/>
              <a:t>, действовавшем в районе Витебска. </a:t>
            </a:r>
            <a:r>
              <a:rPr lang="ru-RU" sz="6400" dirty="0" smtClean="0"/>
              <a:t>Маленькая</a:t>
            </a:r>
            <a:r>
              <a:rPr lang="ru-RU" sz="6400" dirty="0" smtClean="0"/>
              <a:t>, худенькая, она, прикидываясь нищенкой, бродила по фашистским тылам, все подмечая и запоминая, и приносила в отряд ценнейшие сведения. А потом в составе боевых групп участвовала в нападениях то ли на вражеский штаб в каком-нибудь селе, то ли пускала под откос военный эшелон.</a:t>
            </a:r>
          </a:p>
          <a:p>
            <a:pPr marL="180000" indent="384048" algn="just"/>
            <a:r>
              <a:rPr lang="ru-RU" sz="6400" dirty="0" smtClean="0"/>
              <a:t>Первый раз ее схватили, когда она вместе с Ваней </a:t>
            </a:r>
            <a:r>
              <a:rPr lang="ru-RU" sz="6400" dirty="0" err="1" smtClean="0"/>
              <a:t>Звонцовым</a:t>
            </a:r>
            <a:r>
              <a:rPr lang="ru-RU" sz="6400" dirty="0" smtClean="0"/>
              <a:t> вывесила 7 ноября 1941 года красный флаг в оккупированном врагом </a:t>
            </a:r>
            <a:r>
              <a:rPr lang="ru-RU" sz="6400" dirty="0" smtClean="0"/>
              <a:t>Витебске). </a:t>
            </a:r>
            <a:r>
              <a:rPr lang="ru-RU" sz="6400" dirty="0" smtClean="0"/>
              <a:t>Били шомполами, пытали, а когда привели ко рву расстреливать, сил у нее уже не оставалось — малышка упала в ров, опередив пулю лишь на несколько мгновений. Ваня погиб, а Надю партизаны нашли во рву живой.</a:t>
            </a:r>
          </a:p>
          <a:p>
            <a:pPr marL="180000" indent="384048" algn="just"/>
            <a:r>
              <a:rPr lang="ru-RU" sz="6400" dirty="0" smtClean="0"/>
              <a:t>Второй раз ее схватили в конце 1943‑го в деревне </a:t>
            </a:r>
            <a:r>
              <a:rPr lang="ru-RU" sz="6400" dirty="0" err="1" smtClean="0"/>
              <a:t>Карасево</a:t>
            </a:r>
            <a:r>
              <a:rPr lang="ru-RU" sz="6400" dirty="0" smtClean="0"/>
              <a:t>. Пытали «по-взрослому» : обливали на морозе ледяной водой, выжгли на спине пятиконечную звезду. Когда партизаны атаковали </a:t>
            </a:r>
            <a:r>
              <a:rPr lang="ru-RU" sz="6400" dirty="0" err="1" smtClean="0"/>
              <a:t>Карасево</a:t>
            </a:r>
            <a:r>
              <a:rPr lang="ru-RU" sz="6400" dirty="0" smtClean="0"/>
              <a:t>, гитлеровцы бросили маленькую разведчицу, считая, что она мертва. </a:t>
            </a:r>
          </a:p>
          <a:p>
            <a:pPr marL="180000" indent="384048" algn="just"/>
            <a:r>
              <a:rPr lang="ru-RU" sz="6400" dirty="0" smtClean="0"/>
              <a:t>Парализованную и почти слепую, ее выходили местные жители. После войны в Одессе известный офтальмолог академик В. П. Филатов вернул Наде зрение. </a:t>
            </a:r>
            <a:r>
              <a:rPr lang="ru-RU" sz="6400" dirty="0" smtClean="0"/>
              <a:t>Боевые друзья долгие годы после войны считали ее погибшей. Даже памятник девочке поставили. </a:t>
            </a:r>
            <a:endParaRPr lang="ru-RU" sz="6400" dirty="0"/>
          </a:p>
        </p:txBody>
      </p:sp>
      <p:pic>
        <p:nvPicPr>
          <p:cNvPr id="7" name="Содержимое 6"/>
          <p:cNvPicPr>
            <a:picLocks noGrp="1"/>
          </p:cNvPicPr>
          <p:nvPr>
            <p:ph sz="half" idx="2"/>
          </p:nvPr>
        </p:nvPicPr>
        <p:blipFill>
          <a:blip r:embed="rId2" cstate="print"/>
          <a:srcRect/>
          <a:stretch>
            <a:fillRect/>
          </a:stretch>
        </p:blipFill>
        <p:spPr bwMode="auto">
          <a:xfrm>
            <a:off x="5715008" y="1643050"/>
            <a:ext cx="2971792" cy="364357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down)">
                                      <p:cBhvr>
                                        <p:cTn id="20" dur="2000"/>
                                        <p:tgtEl>
                                          <p:spTgt spid="5">
                                            <p:txEl>
                                              <p:pRg st="1" end="1"/>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2000"/>
                                        <p:tgtEl>
                                          <p:spTgt spid="5">
                                            <p:txEl>
                                              <p:pRg st="2" end="2"/>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wipe(down)">
                                      <p:cBhvr>
                                        <p:cTn id="26" dur="2000"/>
                                        <p:tgtEl>
                                          <p:spTgt spid="5">
                                            <p:txEl>
                                              <p:pRg st="3" end="3"/>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wipe(down)">
                                      <p:cBhvr>
                                        <p:cTn id="29"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643042" y="267494"/>
            <a:ext cx="6286544" cy="946928"/>
          </a:xfrm>
        </p:spPr>
        <p:txBody>
          <a:bodyPr>
            <a:normAutofit fontScale="90000"/>
          </a:bodyPr>
          <a:lstStyle/>
          <a:p>
            <a:pPr algn="ctr"/>
            <a:r>
              <a:rPr lang="ru-RU" b="1" dirty="0" smtClean="0"/>
              <a:t/>
            </a:r>
            <a:br>
              <a:rPr lang="ru-RU" b="1" dirty="0" smtClean="0"/>
            </a:br>
            <a:r>
              <a:rPr lang="ru-RU" b="1" dirty="0" smtClean="0"/>
              <a:t>Трижды казненный</a:t>
            </a:r>
            <a:br>
              <a:rPr lang="ru-RU" b="1" dirty="0" smtClean="0"/>
            </a:br>
            <a:endParaRPr lang="ru-RU" b="1" dirty="0"/>
          </a:p>
        </p:txBody>
      </p:sp>
      <p:sp>
        <p:nvSpPr>
          <p:cNvPr id="6" name="Содержимое 5"/>
          <p:cNvSpPr>
            <a:spLocks noGrp="1"/>
          </p:cNvSpPr>
          <p:nvPr>
            <p:ph sz="half" idx="2"/>
          </p:nvPr>
        </p:nvSpPr>
        <p:spPr>
          <a:xfrm>
            <a:off x="3500430" y="1214423"/>
            <a:ext cx="5500726" cy="5286412"/>
          </a:xfrm>
        </p:spPr>
        <p:txBody>
          <a:bodyPr>
            <a:noAutofit/>
          </a:bodyPr>
          <a:lstStyle/>
          <a:p>
            <a:pPr marL="0" indent="384048" algn="just"/>
            <a:r>
              <a:rPr lang="ru-RU" sz="1400" dirty="0" smtClean="0"/>
              <a:t>11‑летний Коля </a:t>
            </a:r>
            <a:r>
              <a:rPr lang="ru-RU" sz="1400" dirty="0" err="1" smtClean="0"/>
              <a:t>Печененко</a:t>
            </a:r>
            <a:r>
              <a:rPr lang="ru-RU" sz="1400" dirty="0" smtClean="0"/>
              <a:t>  попал в плен во время карательной операции, и палачи решили поразвлечься. Убив всех других пленников, они выводили его на казнь трижды. На мальчика набрасывали петлю, выбивали опору из-под ног, и он… падал на землю. Под хохот и улюлюканье врагов, которые, шутки ради, подрезали веревку. Они с блаженством садистов наблюдали за страхом ребенка, уготованного ими к смерти. Дабы привести лежащего без сознания мальчишку в чувство, «шутники» обливали его ледяной водой и бросали в подвал, чтобы он «ожил». В перерывах между забавами ребенка избивали, загоняли под ногти спички. После третьей «казни» тельце несчастного не выдержало — Колю парализовало. Немцы попинали жертву, но так и не смогли привести его в чувство — решили, что мальчик мертв. Спасли его партизаны: обнаружили лежащим в землянке без движения, синего от побоев, с выбитыми зубами. Впоследствии к Коле вернулась способность двигаться, но… Пытки и издевательства сказались спустя 14 лет после войны — Николая </a:t>
            </a:r>
            <a:r>
              <a:rPr lang="ru-RU" sz="1400" dirty="0" err="1" smtClean="0"/>
              <a:t>Печененко</a:t>
            </a:r>
            <a:r>
              <a:rPr lang="ru-RU" sz="1400" dirty="0" smtClean="0"/>
              <a:t> полностью парализовало. Однако он не сдавался — решил написать книгу. Писал, зажав ручку зубами. Чтобы передать весь ужас войны и все пережитое, понадобилось 600 школьных тетрадей! Книгу «Опаленная судьба» издали в 1984 году. Спустя три года автора не стало.</a:t>
            </a:r>
            <a:endParaRPr lang="ru-RU" sz="1400" dirty="0"/>
          </a:p>
        </p:txBody>
      </p:sp>
      <p:pic>
        <p:nvPicPr>
          <p:cNvPr id="6146" name="Picture 2" descr="D:\Мои документы Админ\Куликова лагерь\фото герои\005531.2.jpg"/>
          <p:cNvPicPr>
            <a:picLocks noGrp="1" noChangeAspect="1" noChangeArrowheads="1"/>
          </p:cNvPicPr>
          <p:nvPr>
            <p:ph sz="half" idx="1"/>
          </p:nvPr>
        </p:nvPicPr>
        <p:blipFill>
          <a:blip r:embed="rId2" cstate="print"/>
          <a:srcRect/>
          <a:stretch>
            <a:fillRect/>
          </a:stretch>
        </p:blipFill>
        <p:spPr bwMode="auto">
          <a:xfrm>
            <a:off x="0" y="1571612"/>
            <a:ext cx="3309938" cy="48577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 calcmode="lin" valueType="num">
                                      <p:cBhvr>
                                        <p:cTn id="14" dur="500" decel="50000" fill="hold">
                                          <p:stCondLst>
                                            <p:cond delay="0"/>
                                          </p:stCondLst>
                                        </p:cTn>
                                        <p:tgtEl>
                                          <p:spTgt spid="614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14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146"/>
                                        </p:tgtEl>
                                        <p:attrNameLst>
                                          <p:attrName>ppt_w</p:attrName>
                                        </p:attrNameLst>
                                      </p:cBhvr>
                                      <p:tavLst>
                                        <p:tav tm="0">
                                          <p:val>
                                            <p:strVal val="#ppt_w*.05"/>
                                          </p:val>
                                        </p:tav>
                                        <p:tav tm="100000">
                                          <p:val>
                                            <p:strVal val="#ppt_w"/>
                                          </p:val>
                                        </p:tav>
                                      </p:tavLst>
                                    </p:anim>
                                    <p:anim calcmode="lin" valueType="num">
                                      <p:cBhvr>
                                        <p:cTn id="17" dur="1000" fill="hold"/>
                                        <p:tgtEl>
                                          <p:spTgt spid="614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14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14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14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14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6" fill="hold" nodeType="click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arn(inHorizontal)">
                                      <p:cBhvr>
                                        <p:cTn id="26"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t>Курский </a:t>
            </a:r>
            <a:r>
              <a:rPr lang="ru-RU" b="1" dirty="0" err="1" smtClean="0"/>
              <a:t>Гаврош</a:t>
            </a:r>
            <a:r>
              <a:rPr lang="ru-RU" dirty="0" smtClean="0"/>
              <a:t/>
            </a:r>
            <a:br>
              <a:rPr lang="ru-RU" dirty="0" smtClean="0"/>
            </a:br>
            <a:endParaRPr lang="ru-RU" dirty="0"/>
          </a:p>
        </p:txBody>
      </p:sp>
      <p:sp>
        <p:nvSpPr>
          <p:cNvPr id="3" name="Содержимое 2"/>
          <p:cNvSpPr>
            <a:spLocks noGrp="1"/>
          </p:cNvSpPr>
          <p:nvPr>
            <p:ph idx="1"/>
          </p:nvPr>
        </p:nvSpPr>
        <p:spPr>
          <a:xfrm>
            <a:off x="0" y="1071546"/>
            <a:ext cx="8686800" cy="5383262"/>
          </a:xfrm>
        </p:spPr>
        <p:txBody>
          <a:bodyPr>
            <a:noAutofit/>
          </a:bodyPr>
          <a:lstStyle/>
          <a:p>
            <a:pPr marL="180000" indent="384048" algn="just">
              <a:buNone/>
            </a:pPr>
            <a:r>
              <a:rPr lang="ru-RU" sz="1200" dirty="0" smtClean="0"/>
              <a:t>В конце октября 1941 года фашисты вплотную подошли к Курску. С 31 октября по 2 ноября продолжалась оборона города. </a:t>
            </a:r>
          </a:p>
          <a:p>
            <a:pPr marL="180000" indent="384048" algn="just">
              <a:buNone/>
            </a:pPr>
            <a:r>
              <a:rPr lang="ru-RU" sz="1200" dirty="0" smtClean="0"/>
              <a:t>В рядах защитников города - народных ополченцев были политрук, командир пулеметного взвода 2-го истребительного батальона Филипп  Меркулов и его 11-летний сын  Стасик Меркулов. Последний бой Меркуловых проходил 2 ноября у кирпичного завода на северной окраине Курска, где сейчас проходит улица Хуторская. Немцы стремились по шоссе войти в Курск и перерезать железную дорогу. Для этого надо было форсировать </a:t>
            </a:r>
            <a:r>
              <a:rPr lang="ru-RU" sz="1200" dirty="0" err="1" smtClean="0"/>
              <a:t>Тускарь</a:t>
            </a:r>
            <a:r>
              <a:rPr lang="ru-RU" sz="1200" dirty="0" smtClean="0"/>
              <a:t>. Ленинское ополчение и истребительные батальоны закрывали шоссе и реку. Враг сдавливал ополченцев в тиски. Когда погиб командир батальона, Филипп Григорьевич взял командование на себя. Стасик подносил патроны, выполнял все поручения отца, был связным. Маленький, юркий, он ползал, как ящерица, по холмистому берегу </a:t>
            </a:r>
            <a:r>
              <a:rPr lang="ru-RU" sz="1200" dirty="0" err="1" smtClean="0"/>
              <a:t>Тускари</a:t>
            </a:r>
            <a:r>
              <a:rPr lang="ru-RU" sz="1200" dirty="0" smtClean="0"/>
              <a:t>. Немцы отрезали ополченцев от реки. Филипп Меркулов послал Стасика в штаб батальона с сообщением, чтобы бойцы отходили за реку.  Оставшиеся в живых ополченцы стали отступать к берегу. Их отход прикрывал Меркулов- старший, который сдерживал наступавших немцев. Вдруг пулемет замолчал. Стасик бросился к отцу и пулеметной очередью был ранен в ногу. Когда он подполз к отцу, увидел, что Филипп Григорьевич убит. Холодную ноябрьскую ночь мальчик провел в земляной норе. Когда утром местные жители, дедушка и бабушка, пошли по воду, они обнаружили раненого Стасика. Он попросил их сходить на улицу Садовую, 26, где жила его тетя, и сообщить, что отец погиб, а он ранен. Дедушка и бабушка перетащили его в бытовку завода. Нести Стасика к себе они побоялись, так как в городе уже хозяйничали немцы, но выполнили просьбу мальчика. Когда мама и тетя утром следующего дня  пришли на берег реки, первым они обнаружили убитого, лежащего у пулемета, Филиппа Григорьевича, а в бытовке завода  - Стасика. Кроме пулевого ранения, у мальчика были штыковые раны. Значит, немцы нашли парнишку и закололи штыками. Меркуловы и дедушка похоронили Филиппа Григорьевича и Стасика в той же земляной норе, в которой они сражались. </a:t>
            </a:r>
          </a:p>
          <a:p>
            <a:pPr marL="180000" indent="384048" algn="just">
              <a:buNone/>
            </a:pPr>
            <a:r>
              <a:rPr lang="ru-RU" sz="1200" dirty="0" smtClean="0"/>
              <a:t>А в 1950 году Меркуловых перезахоронили на воинском кладбище, недалеко от места их последнего боя. </a:t>
            </a:r>
            <a:endParaRPr lang="ru-RU"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Horizontal)">
                                      <p:cBhvr>
                                        <p:cTn id="14" dur="2000"/>
                                        <p:tgtEl>
                                          <p:spTgt spid="3">
                                            <p:txEl>
                                              <p:pRg st="0" end="0"/>
                                            </p:txEl>
                                          </p:spTgt>
                                        </p:tgtEl>
                                      </p:cBhvr>
                                    </p:animEffect>
                                  </p:childTnLst>
                                </p:cTn>
                              </p:par>
                              <p:par>
                                <p:cTn id="15" presetID="16" presetClass="entr" presetSubtype="26"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Horizontal)">
                                      <p:cBhvr>
                                        <p:cTn id="17" dur="2000"/>
                                        <p:tgtEl>
                                          <p:spTgt spid="3">
                                            <p:txEl>
                                              <p:pRg st="1" end="1"/>
                                            </p:txEl>
                                          </p:spTgt>
                                        </p:tgtEl>
                                      </p:cBhvr>
                                    </p:animEffect>
                                  </p:childTnLst>
                                </p:cTn>
                              </p:par>
                              <p:par>
                                <p:cTn id="18" presetID="16" presetClass="entr" presetSubtype="2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Horizontal)">
                                      <p:cBhvr>
                                        <p:cTn id="2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a:xfrm>
            <a:off x="642910" y="4214818"/>
            <a:ext cx="8043890" cy="2428892"/>
          </a:xfrm>
        </p:spPr>
        <p:txBody>
          <a:bodyPr>
            <a:normAutofit/>
          </a:bodyPr>
          <a:lstStyle/>
          <a:p>
            <a:pPr marL="180000" indent="384048" algn="just">
              <a:buNone/>
            </a:pPr>
            <a:r>
              <a:rPr lang="ru-RU" dirty="0" smtClean="0"/>
              <a:t>Мы рассказали только о нескольких героях, а ведь их тысячи. Они работали на заводах, помогали раненым в госпиталях, воевали на фронтах, в партизанских отрядах. И всё же они оставались детьми. </a:t>
            </a:r>
          </a:p>
          <a:p>
            <a:endParaRPr lang="ru-RU" dirty="0"/>
          </a:p>
        </p:txBody>
      </p:sp>
      <p:pic>
        <p:nvPicPr>
          <p:cNvPr id="12289" name="Picture 1" descr="D:\Мои документы Админ\Куликова лагерь\фото герои\Рисунок1.jpg"/>
          <p:cNvPicPr>
            <a:picLocks noGrp="1" noChangeAspect="1" noChangeArrowheads="1"/>
          </p:cNvPicPr>
          <p:nvPr>
            <p:ph sz="half" idx="1"/>
          </p:nvPr>
        </p:nvPicPr>
        <p:blipFill>
          <a:blip r:embed="rId2" cstate="print"/>
          <a:srcRect/>
          <a:stretch>
            <a:fillRect/>
          </a:stretch>
        </p:blipFill>
        <p:spPr bwMode="auto">
          <a:xfrm>
            <a:off x="500034" y="285728"/>
            <a:ext cx="7858180" cy="38576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2289"/>
                                        </p:tgtEl>
                                        <p:attrNameLst>
                                          <p:attrName>style.visibility</p:attrName>
                                        </p:attrNameLst>
                                      </p:cBhvr>
                                      <p:to>
                                        <p:strVal val="visible"/>
                                      </p:to>
                                    </p:set>
                                    <p:animEffect transition="in" filter="plus(in)">
                                      <p:cBhvr>
                                        <p:cTn id="7" dur="2000"/>
                                        <p:tgtEl>
                                          <p:spTgt spid="1228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2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20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67544" y="1844824"/>
            <a:ext cx="7992888" cy="2554545"/>
          </a:xfrm>
          <a:prstGeom prst="rect">
            <a:avLst/>
          </a:prstGeom>
          <a:noFill/>
        </p:spPr>
        <p:txBody>
          <a:bodyPr wrap="square" lIns="91440" tIns="45720" rIns="91440" bIns="45720">
            <a:spAutoFit/>
          </a:bodyPr>
          <a:lstStyle/>
          <a:p>
            <a:pPr algn="ctr"/>
            <a:r>
              <a:rPr lang="ru-RU" sz="8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Минута молчания </a:t>
            </a:r>
            <a:endParaRPr lang="ru-RU" sz="8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722437"/>
            <a:ext cx="4038600" cy="4921273"/>
          </a:xfrm>
        </p:spPr>
        <p:txBody>
          <a:bodyPr>
            <a:noAutofit/>
          </a:bodyPr>
          <a:lstStyle/>
          <a:p>
            <a:pPr>
              <a:buNone/>
            </a:pPr>
            <a:r>
              <a:rPr lang="ru-RU" sz="1800" dirty="0" smtClean="0"/>
              <a:t>А может, нам о них забыть?</a:t>
            </a:r>
          </a:p>
          <a:p>
            <a:pPr>
              <a:buNone/>
            </a:pPr>
            <a:r>
              <a:rPr lang="ru-RU" sz="1800" dirty="0" smtClean="0"/>
              <a:t>Опять война, опять блокада…</a:t>
            </a:r>
          </a:p>
          <a:p>
            <a:pPr>
              <a:buNone/>
            </a:pPr>
            <a:r>
              <a:rPr lang="ru-RU" sz="1800" dirty="0" smtClean="0"/>
              <a:t>Я слышу иногда:</a:t>
            </a:r>
          </a:p>
          <a:p>
            <a:pPr>
              <a:buNone/>
            </a:pPr>
            <a:r>
              <a:rPr lang="ru-RU" sz="1800" dirty="0" smtClean="0"/>
              <a:t>«Не надо,</a:t>
            </a:r>
          </a:p>
          <a:p>
            <a:pPr>
              <a:buNone/>
            </a:pPr>
            <a:r>
              <a:rPr lang="ru-RU" sz="1800" dirty="0" smtClean="0"/>
              <a:t>Не надо раны бередить.</a:t>
            </a:r>
          </a:p>
          <a:p>
            <a:pPr>
              <a:buNone/>
            </a:pPr>
            <a:r>
              <a:rPr lang="ru-RU" sz="1800" dirty="0" smtClean="0"/>
              <a:t>Ведь это правда, что устали</a:t>
            </a:r>
          </a:p>
          <a:p>
            <a:pPr>
              <a:buNone/>
            </a:pPr>
            <a:r>
              <a:rPr lang="ru-RU" sz="1800" dirty="0" smtClean="0"/>
              <a:t>Мы от рассказов о войне</a:t>
            </a:r>
          </a:p>
          <a:p>
            <a:pPr>
              <a:buNone/>
            </a:pPr>
            <a:r>
              <a:rPr lang="ru-RU" sz="1800" dirty="0" smtClean="0"/>
              <a:t>И о блокаде пролистали</a:t>
            </a:r>
          </a:p>
          <a:p>
            <a:pPr>
              <a:buNone/>
            </a:pPr>
            <a:r>
              <a:rPr lang="ru-RU" sz="1800" dirty="0" smtClean="0"/>
              <a:t>Стихов достаточно вполне».</a:t>
            </a:r>
          </a:p>
          <a:p>
            <a:pPr>
              <a:buNone/>
            </a:pPr>
            <a:r>
              <a:rPr lang="ru-RU" sz="1800" dirty="0" smtClean="0"/>
              <a:t>И может показаться:</a:t>
            </a:r>
          </a:p>
          <a:p>
            <a:pPr>
              <a:buNone/>
            </a:pPr>
            <a:r>
              <a:rPr lang="ru-RU" sz="1800" dirty="0" smtClean="0"/>
              <a:t>Правы</a:t>
            </a:r>
          </a:p>
          <a:p>
            <a:pPr>
              <a:buNone/>
            </a:pPr>
            <a:r>
              <a:rPr lang="ru-RU" sz="1800" dirty="0" smtClean="0"/>
              <a:t>И убедительны слова.</a:t>
            </a:r>
            <a:endParaRPr lang="ru-RU" sz="1100" dirty="0" smtClean="0"/>
          </a:p>
          <a:p>
            <a:endParaRPr lang="ru-RU" sz="1100" dirty="0" smtClean="0"/>
          </a:p>
        </p:txBody>
      </p:sp>
      <p:sp>
        <p:nvSpPr>
          <p:cNvPr id="4" name="Содержимое 3"/>
          <p:cNvSpPr>
            <a:spLocks noGrp="1"/>
          </p:cNvSpPr>
          <p:nvPr>
            <p:ph sz="half" idx="2"/>
          </p:nvPr>
        </p:nvSpPr>
        <p:spPr>
          <a:xfrm>
            <a:off x="4357686" y="1722437"/>
            <a:ext cx="4329114" cy="4525963"/>
          </a:xfrm>
        </p:spPr>
        <p:txBody>
          <a:bodyPr>
            <a:noAutofit/>
          </a:bodyPr>
          <a:lstStyle/>
          <a:p>
            <a:pPr>
              <a:buNone/>
            </a:pPr>
            <a:r>
              <a:rPr lang="ru-RU" sz="1800" dirty="0" smtClean="0"/>
              <a:t>Но даже если это правда,</a:t>
            </a:r>
          </a:p>
          <a:p>
            <a:pPr>
              <a:buNone/>
            </a:pPr>
            <a:r>
              <a:rPr lang="ru-RU" sz="1800" dirty="0" smtClean="0"/>
              <a:t>Такая, правда –</a:t>
            </a:r>
          </a:p>
          <a:p>
            <a:pPr>
              <a:buNone/>
            </a:pPr>
            <a:r>
              <a:rPr lang="ru-RU" sz="1800" dirty="0" smtClean="0"/>
              <a:t>Не права!</a:t>
            </a:r>
          </a:p>
          <a:p>
            <a:pPr>
              <a:buNone/>
            </a:pPr>
            <a:r>
              <a:rPr lang="ru-RU" sz="1800" dirty="0" smtClean="0"/>
              <a:t>Чтоб снова</a:t>
            </a:r>
          </a:p>
          <a:p>
            <a:pPr>
              <a:buNone/>
            </a:pPr>
            <a:r>
              <a:rPr lang="ru-RU" sz="1800" dirty="0" smtClean="0"/>
              <a:t>На земной планете</a:t>
            </a:r>
          </a:p>
          <a:p>
            <a:pPr>
              <a:buNone/>
            </a:pPr>
            <a:r>
              <a:rPr lang="ru-RU" sz="1800" dirty="0" smtClean="0"/>
              <a:t>Не повторилось той зимы,</a:t>
            </a:r>
          </a:p>
          <a:p>
            <a:pPr>
              <a:buNone/>
            </a:pPr>
            <a:r>
              <a:rPr lang="ru-RU" sz="1800" dirty="0" smtClean="0"/>
              <a:t>Нам нужно,</a:t>
            </a:r>
          </a:p>
          <a:p>
            <a:pPr>
              <a:buNone/>
            </a:pPr>
            <a:r>
              <a:rPr lang="ru-RU" sz="1800" dirty="0" smtClean="0"/>
              <a:t>Чтобы наши дети</a:t>
            </a:r>
          </a:p>
          <a:p>
            <a:pPr>
              <a:buNone/>
            </a:pPr>
            <a:r>
              <a:rPr lang="ru-RU" sz="1800" dirty="0" smtClean="0"/>
              <a:t>Об этом помнили как мы!</a:t>
            </a:r>
          </a:p>
          <a:p>
            <a:pPr>
              <a:buNone/>
            </a:pPr>
            <a:r>
              <a:rPr lang="ru-RU" sz="1800" dirty="0" smtClean="0"/>
              <a:t>Я не напрасно беспокоюсь, чтоб не забылась та война:</a:t>
            </a:r>
          </a:p>
          <a:p>
            <a:pPr>
              <a:buNone/>
            </a:pPr>
            <a:r>
              <a:rPr lang="ru-RU" sz="1800" dirty="0" smtClean="0"/>
              <a:t>Ведь эта память – наша совесть,</a:t>
            </a:r>
          </a:p>
          <a:p>
            <a:pPr>
              <a:buNone/>
            </a:pPr>
            <a:r>
              <a:rPr lang="ru-RU" sz="1800" dirty="0" smtClean="0"/>
              <a:t>Она</a:t>
            </a:r>
          </a:p>
          <a:p>
            <a:pPr>
              <a:buNone/>
            </a:pPr>
            <a:r>
              <a:rPr lang="ru-RU" sz="1800" dirty="0" smtClean="0"/>
              <a:t>Как сила нам нужна…</a:t>
            </a:r>
          </a:p>
          <a:p>
            <a:pPr>
              <a:buNone/>
            </a:pPr>
            <a:endParaRPr lang="ru-RU"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3">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2000"/>
                                        <p:tgtEl>
                                          <p:spTgt spid="3">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2000"/>
                                        <p:tgtEl>
                                          <p:spTgt spid="3">
                                            <p:txEl>
                                              <p:pRg st="2" end="2"/>
                                            </p:txEl>
                                          </p:spTgt>
                                        </p:tgtEl>
                                      </p:cBhvr>
                                    </p:animEffect>
                                  </p:childTnLst>
                                </p:cTn>
                              </p:par>
                              <p:par>
                                <p:cTn id="20" presetID="53"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2000"/>
                                        <p:tgtEl>
                                          <p:spTgt spid="3">
                                            <p:txEl>
                                              <p:pRg st="3" end="3"/>
                                            </p:txEl>
                                          </p:spTgt>
                                        </p:tgtEl>
                                      </p:cBhvr>
                                    </p:animEffect>
                                  </p:childTnLst>
                                </p:cTn>
                              </p:par>
                              <p:par>
                                <p:cTn id="25" presetID="53"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2000"/>
                                        <p:tgtEl>
                                          <p:spTgt spid="3">
                                            <p:txEl>
                                              <p:pRg st="4" end="4"/>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2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2000"/>
                                        <p:tgtEl>
                                          <p:spTgt spid="3">
                                            <p:txEl>
                                              <p:pRg st="5" end="5"/>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p:cTn id="37" dur="2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8" dur="20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9" dur="2000"/>
                                        <p:tgtEl>
                                          <p:spTgt spid="3">
                                            <p:txEl>
                                              <p:pRg st="6" end="6"/>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2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3" dur="20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4" dur="2000"/>
                                        <p:tgtEl>
                                          <p:spTgt spid="3">
                                            <p:txEl>
                                              <p:pRg st="7" end="7"/>
                                            </p:txEl>
                                          </p:spTgt>
                                        </p:tgtEl>
                                      </p:cBhvr>
                                    </p:animEffect>
                                  </p:childTnLst>
                                </p:cTn>
                              </p:par>
                              <p:par>
                                <p:cTn id="45" presetID="53"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p:cTn id="47" dur="2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8" dur="20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9" dur="2000"/>
                                        <p:tgtEl>
                                          <p:spTgt spid="3">
                                            <p:txEl>
                                              <p:pRg st="8" end="8"/>
                                            </p:txEl>
                                          </p:spTgt>
                                        </p:tgtEl>
                                      </p:cBhvr>
                                    </p:animEffect>
                                  </p:childTnLst>
                                </p:cTn>
                              </p:par>
                              <p:par>
                                <p:cTn id="50" presetID="53"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p:cTn id="52" dur="2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3" dur="20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54" dur="2000"/>
                                        <p:tgtEl>
                                          <p:spTgt spid="3">
                                            <p:txEl>
                                              <p:pRg st="9" end="9"/>
                                            </p:txEl>
                                          </p:spTgt>
                                        </p:tgtEl>
                                      </p:cBhvr>
                                    </p:animEffect>
                                  </p:childTnLst>
                                </p:cTn>
                              </p:par>
                              <p:par>
                                <p:cTn id="55" presetID="53" presetClass="entr" presetSubtype="0"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p:cTn id="57" dur="2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8" dur="20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9" dur="2000"/>
                                        <p:tgtEl>
                                          <p:spTgt spid="3">
                                            <p:txEl>
                                              <p:pRg st="10" end="10"/>
                                            </p:txEl>
                                          </p:spTgt>
                                        </p:tgtEl>
                                      </p:cBhvr>
                                    </p:animEffect>
                                  </p:childTnLst>
                                </p:cTn>
                              </p:par>
                              <p:par>
                                <p:cTn id="60" presetID="53" presetClass="entr" presetSubtype="0" fill="hold" nodeType="with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 calcmode="lin" valueType="num">
                                      <p:cBhvr>
                                        <p:cTn id="62" dur="2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63" dur="20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64" dur="2000"/>
                                        <p:tgtEl>
                                          <p:spTgt spid="3">
                                            <p:txEl>
                                              <p:pRg st="11" end="1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0" fill="hold" nodeType="clickEffect">
                                  <p:stCondLst>
                                    <p:cond delay="0"/>
                                  </p:stCondLst>
                                  <p:childTnLst>
                                    <p:set>
                                      <p:cBhvr>
                                        <p:cTn id="68" dur="1" fill="hold">
                                          <p:stCondLst>
                                            <p:cond delay="0"/>
                                          </p:stCondLst>
                                        </p:cTn>
                                        <p:tgtEl>
                                          <p:spTgt spid="4">
                                            <p:txEl>
                                              <p:pRg st="0" end="0"/>
                                            </p:txEl>
                                          </p:spTgt>
                                        </p:tgtEl>
                                        <p:attrNameLst>
                                          <p:attrName>style.visibility</p:attrName>
                                        </p:attrNameLst>
                                      </p:cBhvr>
                                      <p:to>
                                        <p:strVal val="visible"/>
                                      </p:to>
                                    </p:set>
                                    <p:anim calcmode="lin" valueType="num">
                                      <p:cBhvr>
                                        <p:cTn id="69"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4">
                                            <p:txEl>
                                              <p:pRg st="0" end="0"/>
                                            </p:txEl>
                                          </p:spTgt>
                                        </p:tgtEl>
                                      </p:cBhvr>
                                    </p:animEffect>
                                  </p:childTnLst>
                                </p:cTn>
                              </p:par>
                              <p:par>
                                <p:cTn id="72" presetID="53" presetClass="entr" presetSubtype="0" fill="hold" nodeType="withEffect">
                                  <p:stCondLst>
                                    <p:cond delay="0"/>
                                  </p:stCondLst>
                                  <p:childTnLst>
                                    <p:set>
                                      <p:cBhvr>
                                        <p:cTn id="73" dur="1" fill="hold">
                                          <p:stCondLst>
                                            <p:cond delay="0"/>
                                          </p:stCondLst>
                                        </p:cTn>
                                        <p:tgtEl>
                                          <p:spTgt spid="4">
                                            <p:txEl>
                                              <p:pRg st="1" end="1"/>
                                            </p:txEl>
                                          </p:spTgt>
                                        </p:tgtEl>
                                        <p:attrNameLst>
                                          <p:attrName>style.visibility</p:attrName>
                                        </p:attrNameLst>
                                      </p:cBhvr>
                                      <p:to>
                                        <p:strVal val="visible"/>
                                      </p:to>
                                    </p:set>
                                    <p:anim calcmode="lin" valueType="num">
                                      <p:cBhvr>
                                        <p:cTn id="7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7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76" dur="500"/>
                                        <p:tgtEl>
                                          <p:spTgt spid="4">
                                            <p:txEl>
                                              <p:pRg st="1" end="1"/>
                                            </p:txEl>
                                          </p:spTgt>
                                        </p:tgtEl>
                                      </p:cBhvr>
                                    </p:animEffect>
                                  </p:childTnLst>
                                </p:cTn>
                              </p:par>
                              <p:par>
                                <p:cTn id="77" presetID="53" presetClass="entr" presetSubtype="0" fill="hold" nodeType="withEffect">
                                  <p:stCondLst>
                                    <p:cond delay="0"/>
                                  </p:stCondLst>
                                  <p:childTnLst>
                                    <p:set>
                                      <p:cBhvr>
                                        <p:cTn id="78" dur="1" fill="hold">
                                          <p:stCondLst>
                                            <p:cond delay="0"/>
                                          </p:stCondLst>
                                        </p:cTn>
                                        <p:tgtEl>
                                          <p:spTgt spid="4">
                                            <p:txEl>
                                              <p:pRg st="2" end="2"/>
                                            </p:txEl>
                                          </p:spTgt>
                                        </p:tgtEl>
                                        <p:attrNameLst>
                                          <p:attrName>style.visibility</p:attrName>
                                        </p:attrNameLst>
                                      </p:cBhvr>
                                      <p:to>
                                        <p:strVal val="visible"/>
                                      </p:to>
                                    </p:set>
                                    <p:anim calcmode="lin" valueType="num">
                                      <p:cBhvr>
                                        <p:cTn id="7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80"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81" dur="500"/>
                                        <p:tgtEl>
                                          <p:spTgt spid="4">
                                            <p:txEl>
                                              <p:pRg st="2" end="2"/>
                                            </p:txEl>
                                          </p:spTgt>
                                        </p:tgtEl>
                                      </p:cBhvr>
                                    </p:animEffect>
                                  </p:childTnLst>
                                </p:cTn>
                              </p:par>
                              <p:par>
                                <p:cTn id="82" presetID="53" presetClass="entr" presetSubtype="0" fill="hold" nodeType="withEffect">
                                  <p:stCondLst>
                                    <p:cond delay="0"/>
                                  </p:stCondLst>
                                  <p:childTnLst>
                                    <p:set>
                                      <p:cBhvr>
                                        <p:cTn id="83" dur="1" fill="hold">
                                          <p:stCondLst>
                                            <p:cond delay="0"/>
                                          </p:stCondLst>
                                        </p:cTn>
                                        <p:tgtEl>
                                          <p:spTgt spid="4">
                                            <p:txEl>
                                              <p:pRg st="3" end="3"/>
                                            </p:txEl>
                                          </p:spTgt>
                                        </p:tgtEl>
                                        <p:attrNameLst>
                                          <p:attrName>style.visibility</p:attrName>
                                        </p:attrNameLst>
                                      </p:cBhvr>
                                      <p:to>
                                        <p:strVal val="visible"/>
                                      </p:to>
                                    </p:set>
                                    <p:anim calcmode="lin" valueType="num">
                                      <p:cBhvr>
                                        <p:cTn id="84"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85"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86" dur="500"/>
                                        <p:tgtEl>
                                          <p:spTgt spid="4">
                                            <p:txEl>
                                              <p:pRg st="3" end="3"/>
                                            </p:txEl>
                                          </p:spTgt>
                                        </p:tgtEl>
                                      </p:cBhvr>
                                    </p:animEffect>
                                  </p:childTnLst>
                                </p:cTn>
                              </p:par>
                              <p:par>
                                <p:cTn id="87" presetID="53" presetClass="entr" presetSubtype="0" fill="hold" nodeType="withEffect">
                                  <p:stCondLst>
                                    <p:cond delay="0"/>
                                  </p:stCondLst>
                                  <p:childTnLst>
                                    <p:set>
                                      <p:cBhvr>
                                        <p:cTn id="88" dur="1" fill="hold">
                                          <p:stCondLst>
                                            <p:cond delay="0"/>
                                          </p:stCondLst>
                                        </p:cTn>
                                        <p:tgtEl>
                                          <p:spTgt spid="4">
                                            <p:txEl>
                                              <p:pRg st="4" end="4"/>
                                            </p:txEl>
                                          </p:spTgt>
                                        </p:tgtEl>
                                        <p:attrNameLst>
                                          <p:attrName>style.visibility</p:attrName>
                                        </p:attrNameLst>
                                      </p:cBhvr>
                                      <p:to>
                                        <p:strVal val="visible"/>
                                      </p:to>
                                    </p:set>
                                    <p:anim calcmode="lin" valueType="num">
                                      <p:cBhvr>
                                        <p:cTn id="89"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90"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91" dur="500"/>
                                        <p:tgtEl>
                                          <p:spTgt spid="4">
                                            <p:txEl>
                                              <p:pRg st="4" end="4"/>
                                            </p:txEl>
                                          </p:spTgt>
                                        </p:tgtEl>
                                      </p:cBhvr>
                                    </p:animEffect>
                                  </p:childTnLst>
                                </p:cTn>
                              </p:par>
                              <p:par>
                                <p:cTn id="92" presetID="53" presetClass="entr" presetSubtype="0" fill="hold" nodeType="withEffect">
                                  <p:stCondLst>
                                    <p:cond delay="0"/>
                                  </p:stCondLst>
                                  <p:childTnLst>
                                    <p:set>
                                      <p:cBhvr>
                                        <p:cTn id="93" dur="1" fill="hold">
                                          <p:stCondLst>
                                            <p:cond delay="0"/>
                                          </p:stCondLst>
                                        </p:cTn>
                                        <p:tgtEl>
                                          <p:spTgt spid="4">
                                            <p:txEl>
                                              <p:pRg st="5" end="5"/>
                                            </p:txEl>
                                          </p:spTgt>
                                        </p:tgtEl>
                                        <p:attrNameLst>
                                          <p:attrName>style.visibility</p:attrName>
                                        </p:attrNameLst>
                                      </p:cBhvr>
                                      <p:to>
                                        <p:strVal val="visible"/>
                                      </p:to>
                                    </p:set>
                                    <p:anim calcmode="lin" valueType="num">
                                      <p:cBhvr>
                                        <p:cTn id="94"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95"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96" dur="500"/>
                                        <p:tgtEl>
                                          <p:spTgt spid="4">
                                            <p:txEl>
                                              <p:pRg st="5" end="5"/>
                                            </p:txEl>
                                          </p:spTgt>
                                        </p:tgtEl>
                                      </p:cBhvr>
                                    </p:animEffect>
                                  </p:childTnLst>
                                </p:cTn>
                              </p:par>
                              <p:par>
                                <p:cTn id="97" presetID="53" presetClass="entr" presetSubtype="0" fill="hold" nodeType="withEffect">
                                  <p:stCondLst>
                                    <p:cond delay="0"/>
                                  </p:stCondLst>
                                  <p:childTnLst>
                                    <p:set>
                                      <p:cBhvr>
                                        <p:cTn id="98" dur="1" fill="hold">
                                          <p:stCondLst>
                                            <p:cond delay="0"/>
                                          </p:stCondLst>
                                        </p:cTn>
                                        <p:tgtEl>
                                          <p:spTgt spid="4">
                                            <p:txEl>
                                              <p:pRg st="6" end="6"/>
                                            </p:txEl>
                                          </p:spTgt>
                                        </p:tgtEl>
                                        <p:attrNameLst>
                                          <p:attrName>style.visibility</p:attrName>
                                        </p:attrNameLst>
                                      </p:cBhvr>
                                      <p:to>
                                        <p:strVal val="visible"/>
                                      </p:to>
                                    </p:set>
                                    <p:anim calcmode="lin" valueType="num">
                                      <p:cBhvr>
                                        <p:cTn id="99"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100" dur="500" fill="hold"/>
                                        <p:tgtEl>
                                          <p:spTgt spid="4">
                                            <p:txEl>
                                              <p:pRg st="6" end="6"/>
                                            </p:txEl>
                                          </p:spTgt>
                                        </p:tgtEl>
                                        <p:attrNameLst>
                                          <p:attrName>ppt_h</p:attrName>
                                        </p:attrNameLst>
                                      </p:cBhvr>
                                      <p:tavLst>
                                        <p:tav tm="0">
                                          <p:val>
                                            <p:fltVal val="0"/>
                                          </p:val>
                                        </p:tav>
                                        <p:tav tm="100000">
                                          <p:val>
                                            <p:strVal val="#ppt_h"/>
                                          </p:val>
                                        </p:tav>
                                      </p:tavLst>
                                    </p:anim>
                                    <p:animEffect transition="in" filter="fade">
                                      <p:cBhvr>
                                        <p:cTn id="101" dur="500"/>
                                        <p:tgtEl>
                                          <p:spTgt spid="4">
                                            <p:txEl>
                                              <p:pRg st="6" end="6"/>
                                            </p:txEl>
                                          </p:spTgt>
                                        </p:tgtEl>
                                      </p:cBhvr>
                                    </p:animEffect>
                                  </p:childTnLst>
                                </p:cTn>
                              </p:par>
                              <p:par>
                                <p:cTn id="102" presetID="53" presetClass="entr" presetSubtype="0" fill="hold" nodeType="withEffect">
                                  <p:stCondLst>
                                    <p:cond delay="0"/>
                                  </p:stCondLst>
                                  <p:childTnLst>
                                    <p:set>
                                      <p:cBhvr>
                                        <p:cTn id="103" dur="1" fill="hold">
                                          <p:stCondLst>
                                            <p:cond delay="0"/>
                                          </p:stCondLst>
                                        </p:cTn>
                                        <p:tgtEl>
                                          <p:spTgt spid="4">
                                            <p:txEl>
                                              <p:pRg st="7" end="7"/>
                                            </p:txEl>
                                          </p:spTgt>
                                        </p:tgtEl>
                                        <p:attrNameLst>
                                          <p:attrName>style.visibility</p:attrName>
                                        </p:attrNameLst>
                                      </p:cBhvr>
                                      <p:to>
                                        <p:strVal val="visible"/>
                                      </p:to>
                                    </p:set>
                                    <p:anim calcmode="lin" valueType="num">
                                      <p:cBhvr>
                                        <p:cTn id="104"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105"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106" dur="500"/>
                                        <p:tgtEl>
                                          <p:spTgt spid="4">
                                            <p:txEl>
                                              <p:pRg st="7" end="7"/>
                                            </p:txEl>
                                          </p:spTgt>
                                        </p:tgtEl>
                                      </p:cBhvr>
                                    </p:animEffect>
                                  </p:childTnLst>
                                </p:cTn>
                              </p:par>
                              <p:par>
                                <p:cTn id="107" presetID="53" presetClass="entr" presetSubtype="0" fill="hold" nodeType="withEffect">
                                  <p:stCondLst>
                                    <p:cond delay="0"/>
                                  </p:stCondLst>
                                  <p:childTnLst>
                                    <p:set>
                                      <p:cBhvr>
                                        <p:cTn id="108" dur="1" fill="hold">
                                          <p:stCondLst>
                                            <p:cond delay="0"/>
                                          </p:stCondLst>
                                        </p:cTn>
                                        <p:tgtEl>
                                          <p:spTgt spid="4">
                                            <p:txEl>
                                              <p:pRg st="8" end="8"/>
                                            </p:txEl>
                                          </p:spTgt>
                                        </p:tgtEl>
                                        <p:attrNameLst>
                                          <p:attrName>style.visibility</p:attrName>
                                        </p:attrNameLst>
                                      </p:cBhvr>
                                      <p:to>
                                        <p:strVal val="visible"/>
                                      </p:to>
                                    </p:set>
                                    <p:anim calcmode="lin" valueType="num">
                                      <p:cBhvr>
                                        <p:cTn id="109"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110" dur="500" fill="hold"/>
                                        <p:tgtEl>
                                          <p:spTgt spid="4">
                                            <p:txEl>
                                              <p:pRg st="8" end="8"/>
                                            </p:txEl>
                                          </p:spTgt>
                                        </p:tgtEl>
                                        <p:attrNameLst>
                                          <p:attrName>ppt_h</p:attrName>
                                        </p:attrNameLst>
                                      </p:cBhvr>
                                      <p:tavLst>
                                        <p:tav tm="0">
                                          <p:val>
                                            <p:fltVal val="0"/>
                                          </p:val>
                                        </p:tav>
                                        <p:tav tm="100000">
                                          <p:val>
                                            <p:strVal val="#ppt_h"/>
                                          </p:val>
                                        </p:tav>
                                      </p:tavLst>
                                    </p:anim>
                                    <p:animEffect transition="in" filter="fade">
                                      <p:cBhvr>
                                        <p:cTn id="111" dur="500"/>
                                        <p:tgtEl>
                                          <p:spTgt spid="4">
                                            <p:txEl>
                                              <p:pRg st="8" end="8"/>
                                            </p:txEl>
                                          </p:spTgt>
                                        </p:tgtEl>
                                      </p:cBhvr>
                                    </p:animEffect>
                                  </p:childTnLst>
                                </p:cTn>
                              </p:par>
                              <p:par>
                                <p:cTn id="112" presetID="53" presetClass="entr" presetSubtype="0" fill="hold" nodeType="withEffect">
                                  <p:stCondLst>
                                    <p:cond delay="0"/>
                                  </p:stCondLst>
                                  <p:childTnLst>
                                    <p:set>
                                      <p:cBhvr>
                                        <p:cTn id="113" dur="1" fill="hold">
                                          <p:stCondLst>
                                            <p:cond delay="0"/>
                                          </p:stCondLst>
                                        </p:cTn>
                                        <p:tgtEl>
                                          <p:spTgt spid="4">
                                            <p:txEl>
                                              <p:pRg st="9" end="9"/>
                                            </p:txEl>
                                          </p:spTgt>
                                        </p:tgtEl>
                                        <p:attrNameLst>
                                          <p:attrName>style.visibility</p:attrName>
                                        </p:attrNameLst>
                                      </p:cBhvr>
                                      <p:to>
                                        <p:strVal val="visible"/>
                                      </p:to>
                                    </p:set>
                                    <p:anim calcmode="lin" valueType="num">
                                      <p:cBhvr>
                                        <p:cTn id="114" dur="500" fill="hold"/>
                                        <p:tgtEl>
                                          <p:spTgt spid="4">
                                            <p:txEl>
                                              <p:pRg st="9" end="9"/>
                                            </p:txEl>
                                          </p:spTgt>
                                        </p:tgtEl>
                                        <p:attrNameLst>
                                          <p:attrName>ppt_w</p:attrName>
                                        </p:attrNameLst>
                                      </p:cBhvr>
                                      <p:tavLst>
                                        <p:tav tm="0">
                                          <p:val>
                                            <p:fltVal val="0"/>
                                          </p:val>
                                        </p:tav>
                                        <p:tav tm="100000">
                                          <p:val>
                                            <p:strVal val="#ppt_w"/>
                                          </p:val>
                                        </p:tav>
                                      </p:tavLst>
                                    </p:anim>
                                    <p:anim calcmode="lin" valueType="num">
                                      <p:cBhvr>
                                        <p:cTn id="115" dur="500" fill="hold"/>
                                        <p:tgtEl>
                                          <p:spTgt spid="4">
                                            <p:txEl>
                                              <p:pRg st="9" end="9"/>
                                            </p:txEl>
                                          </p:spTgt>
                                        </p:tgtEl>
                                        <p:attrNameLst>
                                          <p:attrName>ppt_h</p:attrName>
                                        </p:attrNameLst>
                                      </p:cBhvr>
                                      <p:tavLst>
                                        <p:tav tm="0">
                                          <p:val>
                                            <p:fltVal val="0"/>
                                          </p:val>
                                        </p:tav>
                                        <p:tav tm="100000">
                                          <p:val>
                                            <p:strVal val="#ppt_h"/>
                                          </p:val>
                                        </p:tav>
                                      </p:tavLst>
                                    </p:anim>
                                    <p:animEffect transition="in" filter="fade">
                                      <p:cBhvr>
                                        <p:cTn id="116" dur="500"/>
                                        <p:tgtEl>
                                          <p:spTgt spid="4">
                                            <p:txEl>
                                              <p:pRg st="9" end="9"/>
                                            </p:txEl>
                                          </p:spTgt>
                                        </p:tgtEl>
                                      </p:cBhvr>
                                    </p:animEffect>
                                  </p:childTnLst>
                                </p:cTn>
                              </p:par>
                              <p:par>
                                <p:cTn id="117" presetID="53" presetClass="entr" presetSubtype="0" fill="hold" nodeType="withEffect">
                                  <p:stCondLst>
                                    <p:cond delay="0"/>
                                  </p:stCondLst>
                                  <p:childTnLst>
                                    <p:set>
                                      <p:cBhvr>
                                        <p:cTn id="118" dur="1" fill="hold">
                                          <p:stCondLst>
                                            <p:cond delay="0"/>
                                          </p:stCondLst>
                                        </p:cTn>
                                        <p:tgtEl>
                                          <p:spTgt spid="4">
                                            <p:txEl>
                                              <p:pRg st="10" end="10"/>
                                            </p:txEl>
                                          </p:spTgt>
                                        </p:tgtEl>
                                        <p:attrNameLst>
                                          <p:attrName>style.visibility</p:attrName>
                                        </p:attrNameLst>
                                      </p:cBhvr>
                                      <p:to>
                                        <p:strVal val="visible"/>
                                      </p:to>
                                    </p:set>
                                    <p:anim calcmode="lin" valueType="num">
                                      <p:cBhvr>
                                        <p:cTn id="119" dur="500" fill="hold"/>
                                        <p:tgtEl>
                                          <p:spTgt spid="4">
                                            <p:txEl>
                                              <p:pRg st="10" end="10"/>
                                            </p:txEl>
                                          </p:spTgt>
                                        </p:tgtEl>
                                        <p:attrNameLst>
                                          <p:attrName>ppt_w</p:attrName>
                                        </p:attrNameLst>
                                      </p:cBhvr>
                                      <p:tavLst>
                                        <p:tav tm="0">
                                          <p:val>
                                            <p:fltVal val="0"/>
                                          </p:val>
                                        </p:tav>
                                        <p:tav tm="100000">
                                          <p:val>
                                            <p:strVal val="#ppt_w"/>
                                          </p:val>
                                        </p:tav>
                                      </p:tavLst>
                                    </p:anim>
                                    <p:anim calcmode="lin" valueType="num">
                                      <p:cBhvr>
                                        <p:cTn id="120" dur="500" fill="hold"/>
                                        <p:tgtEl>
                                          <p:spTgt spid="4">
                                            <p:txEl>
                                              <p:pRg st="10" end="10"/>
                                            </p:txEl>
                                          </p:spTgt>
                                        </p:tgtEl>
                                        <p:attrNameLst>
                                          <p:attrName>ppt_h</p:attrName>
                                        </p:attrNameLst>
                                      </p:cBhvr>
                                      <p:tavLst>
                                        <p:tav tm="0">
                                          <p:val>
                                            <p:fltVal val="0"/>
                                          </p:val>
                                        </p:tav>
                                        <p:tav tm="100000">
                                          <p:val>
                                            <p:strVal val="#ppt_h"/>
                                          </p:val>
                                        </p:tav>
                                      </p:tavLst>
                                    </p:anim>
                                    <p:animEffect transition="in" filter="fade">
                                      <p:cBhvr>
                                        <p:cTn id="121" dur="500"/>
                                        <p:tgtEl>
                                          <p:spTgt spid="4">
                                            <p:txEl>
                                              <p:pRg st="10" end="10"/>
                                            </p:txEl>
                                          </p:spTgt>
                                        </p:tgtEl>
                                      </p:cBhvr>
                                    </p:animEffect>
                                  </p:childTnLst>
                                </p:cTn>
                              </p:par>
                              <p:par>
                                <p:cTn id="122" presetID="53" presetClass="entr" presetSubtype="0" fill="hold" nodeType="withEffect">
                                  <p:stCondLst>
                                    <p:cond delay="0"/>
                                  </p:stCondLst>
                                  <p:childTnLst>
                                    <p:set>
                                      <p:cBhvr>
                                        <p:cTn id="123" dur="1" fill="hold">
                                          <p:stCondLst>
                                            <p:cond delay="0"/>
                                          </p:stCondLst>
                                        </p:cTn>
                                        <p:tgtEl>
                                          <p:spTgt spid="4">
                                            <p:txEl>
                                              <p:pRg st="11" end="11"/>
                                            </p:txEl>
                                          </p:spTgt>
                                        </p:tgtEl>
                                        <p:attrNameLst>
                                          <p:attrName>style.visibility</p:attrName>
                                        </p:attrNameLst>
                                      </p:cBhvr>
                                      <p:to>
                                        <p:strVal val="visible"/>
                                      </p:to>
                                    </p:set>
                                    <p:anim calcmode="lin" valueType="num">
                                      <p:cBhvr>
                                        <p:cTn id="124" dur="500" fill="hold"/>
                                        <p:tgtEl>
                                          <p:spTgt spid="4">
                                            <p:txEl>
                                              <p:pRg st="11" end="11"/>
                                            </p:txEl>
                                          </p:spTgt>
                                        </p:tgtEl>
                                        <p:attrNameLst>
                                          <p:attrName>ppt_w</p:attrName>
                                        </p:attrNameLst>
                                      </p:cBhvr>
                                      <p:tavLst>
                                        <p:tav tm="0">
                                          <p:val>
                                            <p:fltVal val="0"/>
                                          </p:val>
                                        </p:tav>
                                        <p:tav tm="100000">
                                          <p:val>
                                            <p:strVal val="#ppt_w"/>
                                          </p:val>
                                        </p:tav>
                                      </p:tavLst>
                                    </p:anim>
                                    <p:anim calcmode="lin" valueType="num">
                                      <p:cBhvr>
                                        <p:cTn id="125" dur="500" fill="hold"/>
                                        <p:tgtEl>
                                          <p:spTgt spid="4">
                                            <p:txEl>
                                              <p:pRg st="11" end="11"/>
                                            </p:txEl>
                                          </p:spTgt>
                                        </p:tgtEl>
                                        <p:attrNameLst>
                                          <p:attrName>ppt_h</p:attrName>
                                        </p:attrNameLst>
                                      </p:cBhvr>
                                      <p:tavLst>
                                        <p:tav tm="0">
                                          <p:val>
                                            <p:fltVal val="0"/>
                                          </p:val>
                                        </p:tav>
                                        <p:tav tm="100000">
                                          <p:val>
                                            <p:strVal val="#ppt_h"/>
                                          </p:val>
                                        </p:tav>
                                      </p:tavLst>
                                    </p:anim>
                                    <p:animEffect transition="in" filter="fade">
                                      <p:cBhvr>
                                        <p:cTn id="126" dur="500"/>
                                        <p:tgtEl>
                                          <p:spTgt spid="4">
                                            <p:txEl>
                                              <p:pRg st="11" end="11"/>
                                            </p:txEl>
                                          </p:spTgt>
                                        </p:tgtEl>
                                      </p:cBhvr>
                                    </p:animEffect>
                                  </p:childTnLst>
                                </p:cTn>
                              </p:par>
                              <p:par>
                                <p:cTn id="127" presetID="53" presetClass="entr" presetSubtype="0" fill="hold" nodeType="withEffect">
                                  <p:stCondLst>
                                    <p:cond delay="0"/>
                                  </p:stCondLst>
                                  <p:childTnLst>
                                    <p:set>
                                      <p:cBhvr>
                                        <p:cTn id="128" dur="1" fill="hold">
                                          <p:stCondLst>
                                            <p:cond delay="0"/>
                                          </p:stCondLst>
                                        </p:cTn>
                                        <p:tgtEl>
                                          <p:spTgt spid="4">
                                            <p:txEl>
                                              <p:pRg st="12" end="12"/>
                                            </p:txEl>
                                          </p:spTgt>
                                        </p:tgtEl>
                                        <p:attrNameLst>
                                          <p:attrName>style.visibility</p:attrName>
                                        </p:attrNameLst>
                                      </p:cBhvr>
                                      <p:to>
                                        <p:strVal val="visible"/>
                                      </p:to>
                                    </p:set>
                                    <p:anim calcmode="lin" valueType="num">
                                      <p:cBhvr>
                                        <p:cTn id="129" dur="500" fill="hold"/>
                                        <p:tgtEl>
                                          <p:spTgt spid="4">
                                            <p:txEl>
                                              <p:pRg st="12" end="12"/>
                                            </p:txEl>
                                          </p:spTgt>
                                        </p:tgtEl>
                                        <p:attrNameLst>
                                          <p:attrName>ppt_w</p:attrName>
                                        </p:attrNameLst>
                                      </p:cBhvr>
                                      <p:tavLst>
                                        <p:tav tm="0">
                                          <p:val>
                                            <p:fltVal val="0"/>
                                          </p:val>
                                        </p:tav>
                                        <p:tav tm="100000">
                                          <p:val>
                                            <p:strVal val="#ppt_w"/>
                                          </p:val>
                                        </p:tav>
                                      </p:tavLst>
                                    </p:anim>
                                    <p:anim calcmode="lin" valueType="num">
                                      <p:cBhvr>
                                        <p:cTn id="130" dur="500" fill="hold"/>
                                        <p:tgtEl>
                                          <p:spTgt spid="4">
                                            <p:txEl>
                                              <p:pRg st="12" end="12"/>
                                            </p:txEl>
                                          </p:spTgt>
                                        </p:tgtEl>
                                        <p:attrNameLst>
                                          <p:attrName>ppt_h</p:attrName>
                                        </p:attrNameLst>
                                      </p:cBhvr>
                                      <p:tavLst>
                                        <p:tav tm="0">
                                          <p:val>
                                            <p:fltVal val="0"/>
                                          </p:val>
                                        </p:tav>
                                        <p:tav tm="100000">
                                          <p:val>
                                            <p:strVal val="#ppt_h"/>
                                          </p:val>
                                        </p:tav>
                                      </p:tavLst>
                                    </p:anim>
                                    <p:animEffect transition="in" filter="fade">
                                      <p:cBhvr>
                                        <p:cTn id="131"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sz="half" idx="1"/>
          </p:nvPr>
        </p:nvSpPr>
        <p:spPr>
          <a:xfrm>
            <a:off x="457200" y="857233"/>
            <a:ext cx="4038600" cy="5391168"/>
          </a:xfrm>
        </p:spPr>
        <p:txBody>
          <a:bodyPr>
            <a:normAutofit/>
          </a:bodyPr>
          <a:lstStyle/>
          <a:p>
            <a:r>
              <a:rPr lang="ru-RU" dirty="0" smtClean="0"/>
              <a:t>8 февраля 1962 года в Париже во время антифашистской демонстрации трудящихся за прекращение войны в Алжире был убит комсомолец Даниэль </a:t>
            </a:r>
            <a:r>
              <a:rPr lang="ru-RU" dirty="0" err="1" smtClean="0"/>
              <a:t>Ферри</a:t>
            </a:r>
            <a:r>
              <a:rPr lang="ru-RU" dirty="0" smtClean="0"/>
              <a:t>, которого во Франции называют </a:t>
            </a:r>
            <a:r>
              <a:rPr lang="ru-RU" dirty="0" err="1" smtClean="0"/>
              <a:t>Гаврошем</a:t>
            </a:r>
            <a:r>
              <a:rPr lang="ru-RU" dirty="0" smtClean="0"/>
              <a:t> XX века.</a:t>
            </a:r>
          </a:p>
          <a:p>
            <a:endParaRPr lang="ru-RU" dirty="0"/>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4770862" y="642918"/>
            <a:ext cx="4015980" cy="560548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fltVal val="0"/>
                                          </p:val>
                                        </p:tav>
                                        <p:tav tm="100000">
                                          <p:val>
                                            <p:strVal val="#ppt_w"/>
                                          </p:val>
                                        </p:tav>
                                      </p:tavLst>
                                    </p:anim>
                                    <p:anim calcmode="lin" valueType="num">
                                      <p:cBhvr>
                                        <p:cTn id="13" dur="500" fill="hold"/>
                                        <p:tgtEl>
                                          <p:spTgt spid="1026"/>
                                        </p:tgtEl>
                                        <p:attrNameLst>
                                          <p:attrName>ppt_h</p:attrName>
                                        </p:attrNameLst>
                                      </p:cBhvr>
                                      <p:tavLst>
                                        <p:tav tm="0">
                                          <p:val>
                                            <p:fltVal val="0"/>
                                          </p:val>
                                        </p:tav>
                                        <p:tav tm="100000">
                                          <p:val>
                                            <p:strVal val="#ppt_h"/>
                                          </p:val>
                                        </p:tav>
                                      </p:tavLst>
                                    </p:anim>
                                    <p:anim calcmode="lin" valueType="num">
                                      <p:cBhvr>
                                        <p:cTn id="14" dur="500" fill="hold"/>
                                        <p:tgtEl>
                                          <p:spTgt spid="1026"/>
                                        </p:tgtEl>
                                        <p:attrNameLst>
                                          <p:attrName>style.rotation</p:attrName>
                                        </p:attrNameLst>
                                      </p:cBhvr>
                                      <p:tavLst>
                                        <p:tav tm="0">
                                          <p:val>
                                            <p:fltVal val="360"/>
                                          </p:val>
                                        </p:tav>
                                        <p:tav tm="100000">
                                          <p:val>
                                            <p:fltVal val="0"/>
                                          </p:val>
                                        </p:tav>
                                      </p:tavLst>
                                    </p:anim>
                                    <p:animEffect transition="in" filter="fade">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457200" y="1722437"/>
            <a:ext cx="3043230" cy="4525963"/>
          </a:xfrm>
        </p:spPr>
        <p:txBody>
          <a:bodyPr>
            <a:normAutofit fontScale="92500" lnSpcReduction="20000"/>
          </a:bodyPr>
          <a:lstStyle/>
          <a:p>
            <a:r>
              <a:rPr lang="ru-RU" sz="3000" dirty="0" smtClean="0"/>
              <a:t>А год спустя в этот же день в тюрьме скончался молодой иракский подпольщик </a:t>
            </a:r>
            <a:r>
              <a:rPr lang="ru-RU" sz="3000" dirty="0" err="1" smtClean="0"/>
              <a:t>Фадыл</a:t>
            </a:r>
            <a:r>
              <a:rPr lang="ru-RU" sz="3000" dirty="0" smtClean="0"/>
              <a:t> </a:t>
            </a:r>
            <a:r>
              <a:rPr lang="ru-RU" sz="3000" dirty="0" err="1" smtClean="0"/>
              <a:t>Джамаль</a:t>
            </a:r>
            <a:r>
              <a:rPr lang="ru-RU" sz="3000" dirty="0" smtClean="0"/>
              <a:t>. </a:t>
            </a:r>
          </a:p>
          <a:p>
            <a:endParaRPr lang="ru-RU" dirty="0"/>
          </a:p>
        </p:txBody>
      </p:sp>
      <p:sp>
        <p:nvSpPr>
          <p:cNvPr id="6" name="Содержимое 5"/>
          <p:cNvSpPr>
            <a:spLocks noGrp="1"/>
          </p:cNvSpPr>
          <p:nvPr>
            <p:ph sz="half" idx="2"/>
          </p:nvPr>
        </p:nvSpPr>
        <p:spPr/>
        <p:txBody>
          <a:bodyPr>
            <a:normAutofit fontScale="92500" lnSpcReduction="20000"/>
          </a:bodyPr>
          <a:lstStyle/>
          <a:p>
            <a:pPr>
              <a:buNone/>
            </a:pPr>
            <a:r>
              <a:rPr lang="ru-RU" dirty="0" smtClean="0"/>
              <a:t>Снова зима, и снова февраль,</a:t>
            </a:r>
          </a:p>
          <a:p>
            <a:pPr>
              <a:buNone/>
            </a:pPr>
            <a:r>
              <a:rPr lang="ru-RU" dirty="0" smtClean="0"/>
              <a:t>Стал героем </a:t>
            </a:r>
            <a:r>
              <a:rPr lang="ru-RU" dirty="0" err="1" smtClean="0"/>
              <a:t>Фадыл</a:t>
            </a:r>
            <a:r>
              <a:rPr lang="ru-RU" dirty="0" smtClean="0"/>
              <a:t> </a:t>
            </a:r>
            <a:r>
              <a:rPr lang="ru-RU" dirty="0" err="1" smtClean="0"/>
              <a:t>Джамаль</a:t>
            </a:r>
            <a:r>
              <a:rPr lang="ru-RU" dirty="0" smtClean="0"/>
              <a:t>!</a:t>
            </a:r>
          </a:p>
          <a:p>
            <a:pPr>
              <a:buNone/>
            </a:pPr>
            <a:r>
              <a:rPr lang="ru-RU" dirty="0" smtClean="0"/>
              <a:t>Люди помнят, никто не забыл, вместе с другими боролся </a:t>
            </a:r>
            <a:r>
              <a:rPr lang="ru-RU" dirty="0" err="1" smtClean="0"/>
              <a:t>Фадыл</a:t>
            </a:r>
            <a:r>
              <a:rPr lang="ru-RU" dirty="0" smtClean="0"/>
              <a:t>.</a:t>
            </a:r>
          </a:p>
          <a:p>
            <a:pPr>
              <a:buNone/>
            </a:pPr>
            <a:r>
              <a:rPr lang="ru-RU" dirty="0" smtClean="0"/>
              <a:t>И вот решётка, пытки, сталь –</a:t>
            </a:r>
          </a:p>
          <a:p>
            <a:pPr>
              <a:buNone/>
            </a:pPr>
            <a:r>
              <a:rPr lang="ru-RU" dirty="0" smtClean="0"/>
              <a:t>Погиб героем </a:t>
            </a:r>
            <a:r>
              <a:rPr lang="ru-RU" dirty="0" err="1" smtClean="0"/>
              <a:t>Фадыл</a:t>
            </a:r>
            <a:r>
              <a:rPr lang="ru-RU" dirty="0" smtClean="0"/>
              <a:t> </a:t>
            </a:r>
            <a:r>
              <a:rPr lang="ru-RU" dirty="0" err="1" smtClean="0"/>
              <a:t>Джамаль</a:t>
            </a:r>
            <a:r>
              <a:rPr lang="ru-RU" dirty="0" smtClean="0"/>
              <a:t>!</a:t>
            </a:r>
          </a:p>
          <a:p>
            <a:r>
              <a:rPr lang="ru-RU" dirty="0" smtClean="0"/>
              <a:t>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heckerboard(across)">
                                      <p:cBhvr>
                                        <p:cTn id="12" dur="500"/>
                                        <p:tgtEl>
                                          <p:spTgt spid="6">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checkerboard(across)">
                                      <p:cBhvr>
                                        <p:cTn id="15" dur="500"/>
                                        <p:tgtEl>
                                          <p:spTgt spid="6">
                                            <p:txEl>
                                              <p:pRg st="1" end="1"/>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checkerboard(across)">
                                      <p:cBhvr>
                                        <p:cTn id="18" dur="500"/>
                                        <p:tgtEl>
                                          <p:spTgt spid="6">
                                            <p:txEl>
                                              <p:pRg st="2" end="2"/>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checkerboard(across)">
                                      <p:cBhvr>
                                        <p:cTn id="21" dur="500"/>
                                        <p:tgtEl>
                                          <p:spTgt spid="6">
                                            <p:txEl>
                                              <p:pRg st="3" end="3"/>
                                            </p:txEl>
                                          </p:spTgt>
                                        </p:tgtEl>
                                      </p:cBhvr>
                                    </p:animEffect>
                                  </p:childTnLst>
                                </p:cTn>
                              </p:par>
                              <p:par>
                                <p:cTn id="22" presetID="5" presetClass="entr" presetSubtype="10" fill="hold" nodeType="with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checkerboard(across)">
                                      <p:cBhvr>
                                        <p:cTn id="2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57200" y="571480"/>
            <a:ext cx="8229600" cy="5883328"/>
          </a:xfrm>
        </p:spPr>
        <p:txBody>
          <a:bodyPr>
            <a:normAutofit fontScale="55000" lnSpcReduction="20000"/>
          </a:bodyPr>
          <a:lstStyle/>
          <a:p>
            <a:pPr algn="just">
              <a:lnSpc>
                <a:spcPct val="170000"/>
              </a:lnSpc>
              <a:buNone/>
            </a:pPr>
            <a:r>
              <a:rPr lang="ru-RU" sz="3200" dirty="0" smtClean="0"/>
              <a:t>Их много погибло в борьбе. Имена у них разные, но старшие дали им общее имя — орлята. Это значит — отважные и смелые.</a:t>
            </a:r>
          </a:p>
          <a:p>
            <a:pPr algn="just">
              <a:lnSpc>
                <a:spcPct val="170000"/>
              </a:lnSpc>
              <a:buNone/>
            </a:pPr>
            <a:r>
              <a:rPr lang="ru-RU" sz="3200" dirty="0" smtClean="0"/>
              <a:t> Отдельной страницей в историю Великой Отечественной войны вписан подвиг советских детей – героев антифашистов.</a:t>
            </a:r>
          </a:p>
          <a:p>
            <a:pPr algn="just">
              <a:lnSpc>
                <a:spcPct val="170000"/>
              </a:lnSpc>
              <a:buNone/>
            </a:pPr>
            <a:r>
              <a:rPr lang="ru-RU" sz="3200" dirty="0" smtClean="0"/>
              <a:t>За особые заслуги, мужество и героизм, проявленные с немецко-фашистскими захватчиками, многие советские дети заслужили самую высокую награду – звание Героя Советского Союза. А были они ведь детьми, не достигнувшими совершеннолетия.</a:t>
            </a:r>
          </a:p>
          <a:p>
            <a:pPr algn="just">
              <a:lnSpc>
                <a:spcPct val="170000"/>
              </a:lnSpc>
              <a:buNone/>
            </a:pPr>
            <a:r>
              <a:rPr lang="ru-RU" sz="3200" dirty="0" smtClean="0"/>
              <a:t>Они были разведчиками, подрывниками, связистами, адъютантами армейских и партизанских командиров. Только в партизанских отрядах Белоруссии сражалось 25 тысяч юных бойцов, не достигших допризывного возраста.</a:t>
            </a:r>
          </a:p>
          <a:p>
            <a:pPr>
              <a:lnSpc>
                <a:spcPct val="170000"/>
              </a:lnSpc>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p:cTn id="17" dur="500" decel="50000" fill="hold">
                                          <p:stCondLst>
                                            <p:cond delay="0"/>
                                          </p:stCondLst>
                                        </p:cTn>
                                        <p:tgtEl>
                                          <p:spTgt spid="6">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6">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p:cTn id="27" dur="500" decel="50000" fill="hold">
                                          <p:stCondLst>
                                            <p:cond delay="0"/>
                                          </p:stCondLst>
                                        </p:cTn>
                                        <p:tgtEl>
                                          <p:spTgt spid="6">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6">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 calcmode="lin" valueType="num">
                                      <p:cBhvr>
                                        <p:cTn id="37" dur="500" decel="50000" fill="hold">
                                          <p:stCondLst>
                                            <p:cond delay="0"/>
                                          </p:stCondLst>
                                        </p:cTn>
                                        <p:tgtEl>
                                          <p:spTgt spid="6">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6">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6">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6">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6">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6">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6">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Мои документы\мама\фото\фото класс\экскурся\PC190736.JPG"/>
          <p:cNvPicPr>
            <a:picLocks noChangeAspect="1" noChangeArrowheads="1"/>
          </p:cNvPicPr>
          <p:nvPr/>
        </p:nvPicPr>
        <p:blipFill>
          <a:blip r:embed="rId2" cstate="print"/>
          <a:srcRect/>
          <a:stretch>
            <a:fillRect/>
          </a:stretch>
        </p:blipFill>
        <p:spPr bwMode="auto">
          <a:xfrm>
            <a:off x="611560" y="0"/>
            <a:ext cx="7056784" cy="666936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одержимое 8"/>
          <p:cNvSpPr>
            <a:spLocks noGrp="1"/>
          </p:cNvSpPr>
          <p:nvPr>
            <p:ph sz="half" idx="4294967295"/>
          </p:nvPr>
        </p:nvSpPr>
        <p:spPr>
          <a:xfrm>
            <a:off x="0" y="500063"/>
            <a:ext cx="9144000" cy="5748337"/>
          </a:xfrm>
        </p:spPr>
        <p:txBody>
          <a:bodyPr numCol="2">
            <a:normAutofit fontScale="77500" lnSpcReduction="20000"/>
          </a:bodyPr>
          <a:lstStyle/>
          <a:p>
            <a:pPr>
              <a:buNone/>
            </a:pPr>
            <a:r>
              <a:rPr lang="ru-RU" sz="3100" dirty="0" smtClean="0"/>
              <a:t>Поверьте, это совсем не просто,</a:t>
            </a:r>
          </a:p>
          <a:p>
            <a:pPr>
              <a:buNone/>
            </a:pPr>
            <a:r>
              <a:rPr lang="ru-RU" sz="3100" dirty="0" smtClean="0"/>
              <a:t>Жить так, чтоб гордилась тобою страна,</a:t>
            </a:r>
          </a:p>
          <a:p>
            <a:pPr>
              <a:buNone/>
            </a:pPr>
            <a:r>
              <a:rPr lang="ru-RU" sz="3100" dirty="0" smtClean="0"/>
              <a:t>Когда тебе вовсе еще не по росту</a:t>
            </a:r>
          </a:p>
          <a:p>
            <a:pPr>
              <a:buNone/>
            </a:pPr>
            <a:r>
              <a:rPr lang="ru-RU" sz="3100" dirty="0" smtClean="0"/>
              <a:t>Шинель, оружие и война.</a:t>
            </a:r>
          </a:p>
          <a:p>
            <a:pPr>
              <a:buNone/>
            </a:pPr>
            <a:r>
              <a:rPr lang="ru-RU" sz="3100" b="1" i="1" dirty="0" smtClean="0"/>
              <a:t> </a:t>
            </a:r>
            <a:endParaRPr lang="ru-RU" sz="3100" dirty="0" smtClean="0"/>
          </a:p>
          <a:p>
            <a:pPr>
              <a:buNone/>
            </a:pPr>
            <a:r>
              <a:rPr lang="ru-RU" sz="3100" dirty="0" smtClean="0"/>
              <a:t>Но шли, ребята, назло ветрам</a:t>
            </a:r>
          </a:p>
          <a:p>
            <a:pPr>
              <a:buNone/>
            </a:pPr>
            <a:r>
              <a:rPr lang="ru-RU" sz="3100" dirty="0" smtClean="0"/>
              <a:t>И умирали, не встретив зрелость.</a:t>
            </a:r>
          </a:p>
          <a:p>
            <a:pPr>
              <a:buNone/>
            </a:pPr>
            <a:r>
              <a:rPr lang="ru-RU" sz="3100" dirty="0" smtClean="0"/>
              <a:t>А было им столько, сколько нам,</a:t>
            </a:r>
          </a:p>
          <a:p>
            <a:pPr>
              <a:buNone/>
            </a:pPr>
            <a:r>
              <a:rPr lang="ru-RU" sz="3100" dirty="0" smtClean="0"/>
              <a:t>И жить им, конечно, до слез хотелось.</a:t>
            </a:r>
          </a:p>
          <a:p>
            <a:pPr>
              <a:buNone/>
            </a:pPr>
            <a:r>
              <a:rPr lang="ru-RU" sz="3100" b="1" i="1" dirty="0" smtClean="0"/>
              <a:t> </a:t>
            </a:r>
            <a:endParaRPr lang="ru-RU" sz="3100" dirty="0" smtClean="0"/>
          </a:p>
          <a:p>
            <a:pPr>
              <a:buNone/>
            </a:pPr>
            <a:r>
              <a:rPr lang="ru-RU" sz="3100" dirty="0" smtClean="0"/>
              <a:t>Юные безусые герои,</a:t>
            </a:r>
          </a:p>
          <a:p>
            <a:pPr>
              <a:buNone/>
            </a:pPr>
            <a:r>
              <a:rPr lang="ru-RU" sz="3100" dirty="0" smtClean="0"/>
              <a:t>Юными остались вы вовек.</a:t>
            </a:r>
          </a:p>
          <a:p>
            <a:pPr>
              <a:buNone/>
            </a:pPr>
            <a:r>
              <a:rPr lang="ru-RU" sz="3100" dirty="0" smtClean="0"/>
              <a:t>Перед вашим вдруг ожившим строем</a:t>
            </a:r>
          </a:p>
          <a:p>
            <a:pPr>
              <a:buNone/>
            </a:pPr>
            <a:r>
              <a:rPr lang="ru-RU" sz="3100" dirty="0" smtClean="0"/>
              <a:t>Мы стоим не поднимая век</a:t>
            </a:r>
          </a:p>
          <a:p>
            <a:pPr>
              <a:buNone/>
            </a:pPr>
            <a:endParaRPr lang="ru-RU" sz="3100" dirty="0" smtClean="0"/>
          </a:p>
          <a:p>
            <a:pPr>
              <a:buNone/>
            </a:pPr>
            <a:r>
              <a:rPr lang="ru-RU" sz="3100" dirty="0" smtClean="0"/>
              <a:t>Боль и гнев сейчас тому причиной.</a:t>
            </a:r>
          </a:p>
          <a:p>
            <a:pPr>
              <a:buNone/>
            </a:pPr>
            <a:r>
              <a:rPr lang="ru-RU" sz="3100" dirty="0" smtClean="0"/>
              <a:t>Благодарность вечная вам всем,</a:t>
            </a:r>
          </a:p>
          <a:p>
            <a:pPr>
              <a:buNone/>
            </a:pPr>
            <a:r>
              <a:rPr lang="ru-RU" sz="3100" dirty="0" smtClean="0"/>
              <a:t>Маленькие, стройные мужчины,</a:t>
            </a:r>
          </a:p>
          <a:p>
            <a:pPr>
              <a:buNone/>
            </a:pPr>
            <a:r>
              <a:rPr lang="ru-RU" sz="3100" dirty="0" smtClean="0"/>
              <a:t>Девочки, достойные поэм.</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9">
                                            <p:txEl>
                                              <p:pRg st="2" end="2"/>
                                            </p:txEl>
                                          </p:spTgt>
                                        </p:tgtEl>
                                        <p:attrNameLst>
                                          <p:attrName>ppt_y</p:attrName>
                                        </p:attrNameLst>
                                      </p:cBhvr>
                                      <p:tavLst>
                                        <p:tav tm="0">
                                          <p:val>
                                            <p:strVal val="1+#ppt_h/2"/>
                                          </p:val>
                                        </p:tav>
                                        <p:tav tm="100000">
                                          <p:val>
                                            <p:strVal val="#ppt_y"/>
                                          </p:val>
                                        </p:tav>
                                      </p:tavLst>
                                    </p:anim>
                                  </p:childTnLst>
                                </p:cTn>
                              </p:par>
                              <p:par>
                                <p:cTn id="17" presetID="7" presetClass="entr" presetSubtype="4"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anim calcmode="lin" valueType="num">
                                      <p:cBhvr additive="base">
                                        <p:cTn id="25" dur="50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9">
                                            <p:txEl>
                                              <p:pRg st="5" end="5"/>
                                            </p:txEl>
                                          </p:spTgt>
                                        </p:tgtEl>
                                        <p:attrNameLst>
                                          <p:attrName>ppt_y</p:attrName>
                                        </p:attrNameLst>
                                      </p:cBhvr>
                                      <p:tavLst>
                                        <p:tav tm="0">
                                          <p:val>
                                            <p:strVal val="1+#ppt_h/2"/>
                                          </p:val>
                                        </p:tav>
                                        <p:tav tm="100000">
                                          <p:val>
                                            <p:strVal val="#ppt_y"/>
                                          </p:val>
                                        </p:tav>
                                      </p:tavLst>
                                    </p:anim>
                                  </p:childTnLst>
                                </p:cTn>
                              </p:par>
                              <p:par>
                                <p:cTn id="27" presetID="7" presetClass="entr" presetSubtype="4" fill="hold" nodeType="withEffect">
                                  <p:stCondLst>
                                    <p:cond delay="0"/>
                                  </p:stCondLst>
                                  <p:childTnLst>
                                    <p:set>
                                      <p:cBhvr>
                                        <p:cTn id="28" dur="1" fill="hold">
                                          <p:stCondLst>
                                            <p:cond delay="0"/>
                                          </p:stCondLst>
                                        </p:cTn>
                                        <p:tgtEl>
                                          <p:spTgt spid="9">
                                            <p:txEl>
                                              <p:pRg st="6" end="6"/>
                                            </p:txEl>
                                          </p:spTgt>
                                        </p:tgtEl>
                                        <p:attrNameLst>
                                          <p:attrName>style.visibility</p:attrName>
                                        </p:attrNameLst>
                                      </p:cBhvr>
                                      <p:to>
                                        <p:strVal val="visible"/>
                                      </p:to>
                                    </p:set>
                                    <p:anim calcmode="lin" valueType="num">
                                      <p:cBhvr additive="base">
                                        <p:cTn id="29" dur="50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0" dur="5000" fill="hold"/>
                                        <p:tgtEl>
                                          <p:spTgt spid="9">
                                            <p:txEl>
                                              <p:pRg st="6" end="6"/>
                                            </p:txEl>
                                          </p:spTgt>
                                        </p:tgtEl>
                                        <p:attrNameLst>
                                          <p:attrName>ppt_y</p:attrName>
                                        </p:attrNameLst>
                                      </p:cBhvr>
                                      <p:tavLst>
                                        <p:tav tm="0">
                                          <p:val>
                                            <p:strVal val="1+#ppt_h/2"/>
                                          </p:val>
                                        </p:tav>
                                        <p:tav tm="100000">
                                          <p:val>
                                            <p:strVal val="#ppt_y"/>
                                          </p:val>
                                        </p:tav>
                                      </p:tavLst>
                                    </p:anim>
                                  </p:childTnLst>
                                </p:cTn>
                              </p:par>
                              <p:par>
                                <p:cTn id="31" presetID="7" presetClass="entr" presetSubtype="4" fill="hold" nodeType="withEffect">
                                  <p:stCondLst>
                                    <p:cond delay="0"/>
                                  </p:stCondLst>
                                  <p:childTnLst>
                                    <p:set>
                                      <p:cBhvr>
                                        <p:cTn id="32" dur="1" fill="hold">
                                          <p:stCondLst>
                                            <p:cond delay="0"/>
                                          </p:stCondLst>
                                        </p:cTn>
                                        <p:tgtEl>
                                          <p:spTgt spid="9">
                                            <p:txEl>
                                              <p:pRg st="7" end="7"/>
                                            </p:txEl>
                                          </p:spTgt>
                                        </p:tgtEl>
                                        <p:attrNameLst>
                                          <p:attrName>style.visibility</p:attrName>
                                        </p:attrNameLst>
                                      </p:cBhvr>
                                      <p:to>
                                        <p:strVal val="visible"/>
                                      </p:to>
                                    </p:set>
                                    <p:anim calcmode="lin" valueType="num">
                                      <p:cBhvr additive="base">
                                        <p:cTn id="33" dur="50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34" dur="5000" fill="hold"/>
                                        <p:tgtEl>
                                          <p:spTgt spid="9">
                                            <p:txEl>
                                              <p:pRg st="7" end="7"/>
                                            </p:txEl>
                                          </p:spTgt>
                                        </p:tgtEl>
                                        <p:attrNameLst>
                                          <p:attrName>ppt_y</p:attrName>
                                        </p:attrNameLst>
                                      </p:cBhvr>
                                      <p:tavLst>
                                        <p:tav tm="0">
                                          <p:val>
                                            <p:strVal val="1+#ppt_h/2"/>
                                          </p:val>
                                        </p:tav>
                                        <p:tav tm="100000">
                                          <p:val>
                                            <p:strVal val="#ppt_y"/>
                                          </p:val>
                                        </p:tav>
                                      </p:tavLst>
                                    </p:anim>
                                  </p:childTnLst>
                                </p:cTn>
                              </p:par>
                              <p:par>
                                <p:cTn id="35" presetID="7" presetClass="entr" presetSubtype="4" fill="hold" nodeType="withEffect">
                                  <p:stCondLst>
                                    <p:cond delay="0"/>
                                  </p:stCondLst>
                                  <p:childTnLst>
                                    <p:set>
                                      <p:cBhvr>
                                        <p:cTn id="36" dur="1" fill="hold">
                                          <p:stCondLst>
                                            <p:cond delay="0"/>
                                          </p:stCondLst>
                                        </p:cTn>
                                        <p:tgtEl>
                                          <p:spTgt spid="9">
                                            <p:txEl>
                                              <p:pRg st="8" end="8"/>
                                            </p:txEl>
                                          </p:spTgt>
                                        </p:tgtEl>
                                        <p:attrNameLst>
                                          <p:attrName>style.visibility</p:attrName>
                                        </p:attrNameLst>
                                      </p:cBhvr>
                                      <p:to>
                                        <p:strVal val="visible"/>
                                      </p:to>
                                    </p:set>
                                    <p:anim calcmode="lin" valueType="num">
                                      <p:cBhvr additive="base">
                                        <p:cTn id="37" dur="50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nodeType="clickEffect">
                                  <p:stCondLst>
                                    <p:cond delay="0"/>
                                  </p:stCondLst>
                                  <p:childTnLst>
                                    <p:set>
                                      <p:cBhvr>
                                        <p:cTn id="42" dur="1" fill="hold">
                                          <p:stCondLst>
                                            <p:cond delay="0"/>
                                          </p:stCondLst>
                                        </p:cTn>
                                        <p:tgtEl>
                                          <p:spTgt spid="9">
                                            <p:txEl>
                                              <p:pRg st="10" end="10"/>
                                            </p:txEl>
                                          </p:spTgt>
                                        </p:tgtEl>
                                        <p:attrNameLst>
                                          <p:attrName>style.visibility</p:attrName>
                                        </p:attrNameLst>
                                      </p:cBhvr>
                                      <p:to>
                                        <p:strVal val="visible"/>
                                      </p:to>
                                    </p:set>
                                    <p:anim calcmode="lin" valueType="num">
                                      <p:cBhvr additive="base">
                                        <p:cTn id="43" dur="5000" fill="hold"/>
                                        <p:tgtEl>
                                          <p:spTgt spid="9">
                                            <p:txEl>
                                              <p:pRg st="10" end="10"/>
                                            </p:txEl>
                                          </p:spTgt>
                                        </p:tgtEl>
                                        <p:attrNameLst>
                                          <p:attrName>ppt_x</p:attrName>
                                        </p:attrNameLst>
                                      </p:cBhvr>
                                      <p:tavLst>
                                        <p:tav tm="0">
                                          <p:val>
                                            <p:strVal val="#ppt_x"/>
                                          </p:val>
                                        </p:tav>
                                        <p:tav tm="100000">
                                          <p:val>
                                            <p:strVal val="#ppt_x"/>
                                          </p:val>
                                        </p:tav>
                                      </p:tavLst>
                                    </p:anim>
                                    <p:anim calcmode="lin" valueType="num">
                                      <p:cBhvr additive="base">
                                        <p:cTn id="44" dur="5000" fill="hold"/>
                                        <p:tgtEl>
                                          <p:spTgt spid="9">
                                            <p:txEl>
                                              <p:pRg st="10" end="10"/>
                                            </p:txEl>
                                          </p:spTgt>
                                        </p:tgtEl>
                                        <p:attrNameLst>
                                          <p:attrName>ppt_y</p:attrName>
                                        </p:attrNameLst>
                                      </p:cBhvr>
                                      <p:tavLst>
                                        <p:tav tm="0">
                                          <p:val>
                                            <p:strVal val="1+#ppt_h/2"/>
                                          </p:val>
                                        </p:tav>
                                        <p:tav tm="100000">
                                          <p:val>
                                            <p:strVal val="#ppt_y"/>
                                          </p:val>
                                        </p:tav>
                                      </p:tavLst>
                                    </p:anim>
                                  </p:childTnLst>
                                </p:cTn>
                              </p:par>
                              <p:par>
                                <p:cTn id="45" presetID="7" presetClass="entr" presetSubtype="4" fill="hold" nodeType="withEffect">
                                  <p:stCondLst>
                                    <p:cond delay="0"/>
                                  </p:stCondLst>
                                  <p:childTnLst>
                                    <p:set>
                                      <p:cBhvr>
                                        <p:cTn id="46" dur="1" fill="hold">
                                          <p:stCondLst>
                                            <p:cond delay="0"/>
                                          </p:stCondLst>
                                        </p:cTn>
                                        <p:tgtEl>
                                          <p:spTgt spid="9">
                                            <p:txEl>
                                              <p:pRg st="11" end="11"/>
                                            </p:txEl>
                                          </p:spTgt>
                                        </p:tgtEl>
                                        <p:attrNameLst>
                                          <p:attrName>style.visibility</p:attrName>
                                        </p:attrNameLst>
                                      </p:cBhvr>
                                      <p:to>
                                        <p:strVal val="visible"/>
                                      </p:to>
                                    </p:set>
                                    <p:anim calcmode="lin" valueType="num">
                                      <p:cBhvr additive="base">
                                        <p:cTn id="47" dur="5000" fill="hold"/>
                                        <p:tgtEl>
                                          <p:spTgt spid="9">
                                            <p:txEl>
                                              <p:pRg st="11" end="11"/>
                                            </p:txEl>
                                          </p:spTgt>
                                        </p:tgtEl>
                                        <p:attrNameLst>
                                          <p:attrName>ppt_x</p:attrName>
                                        </p:attrNameLst>
                                      </p:cBhvr>
                                      <p:tavLst>
                                        <p:tav tm="0">
                                          <p:val>
                                            <p:strVal val="#ppt_x"/>
                                          </p:val>
                                        </p:tav>
                                        <p:tav tm="100000">
                                          <p:val>
                                            <p:strVal val="#ppt_x"/>
                                          </p:val>
                                        </p:tav>
                                      </p:tavLst>
                                    </p:anim>
                                    <p:anim calcmode="lin" valueType="num">
                                      <p:cBhvr additive="base">
                                        <p:cTn id="48" dur="5000" fill="hold"/>
                                        <p:tgtEl>
                                          <p:spTgt spid="9">
                                            <p:txEl>
                                              <p:pRg st="11" end="11"/>
                                            </p:txEl>
                                          </p:spTgt>
                                        </p:tgtEl>
                                        <p:attrNameLst>
                                          <p:attrName>ppt_y</p:attrName>
                                        </p:attrNameLst>
                                      </p:cBhvr>
                                      <p:tavLst>
                                        <p:tav tm="0">
                                          <p:val>
                                            <p:strVal val="1+#ppt_h/2"/>
                                          </p:val>
                                        </p:tav>
                                        <p:tav tm="100000">
                                          <p:val>
                                            <p:strVal val="#ppt_y"/>
                                          </p:val>
                                        </p:tav>
                                      </p:tavLst>
                                    </p:anim>
                                  </p:childTnLst>
                                </p:cTn>
                              </p:par>
                              <p:par>
                                <p:cTn id="49" presetID="7" presetClass="entr" presetSubtype="4" fill="hold" nodeType="withEffect">
                                  <p:stCondLst>
                                    <p:cond delay="0"/>
                                  </p:stCondLst>
                                  <p:childTnLst>
                                    <p:set>
                                      <p:cBhvr>
                                        <p:cTn id="50" dur="1" fill="hold">
                                          <p:stCondLst>
                                            <p:cond delay="0"/>
                                          </p:stCondLst>
                                        </p:cTn>
                                        <p:tgtEl>
                                          <p:spTgt spid="9">
                                            <p:txEl>
                                              <p:pRg st="12" end="12"/>
                                            </p:txEl>
                                          </p:spTgt>
                                        </p:tgtEl>
                                        <p:attrNameLst>
                                          <p:attrName>style.visibility</p:attrName>
                                        </p:attrNameLst>
                                      </p:cBhvr>
                                      <p:to>
                                        <p:strVal val="visible"/>
                                      </p:to>
                                    </p:set>
                                    <p:anim calcmode="lin" valueType="num">
                                      <p:cBhvr additive="base">
                                        <p:cTn id="51" dur="5000" fill="hold"/>
                                        <p:tgtEl>
                                          <p:spTgt spid="9">
                                            <p:txEl>
                                              <p:pRg st="12" end="12"/>
                                            </p:txEl>
                                          </p:spTgt>
                                        </p:tgtEl>
                                        <p:attrNameLst>
                                          <p:attrName>ppt_x</p:attrName>
                                        </p:attrNameLst>
                                      </p:cBhvr>
                                      <p:tavLst>
                                        <p:tav tm="0">
                                          <p:val>
                                            <p:strVal val="#ppt_x"/>
                                          </p:val>
                                        </p:tav>
                                        <p:tav tm="100000">
                                          <p:val>
                                            <p:strVal val="#ppt_x"/>
                                          </p:val>
                                        </p:tav>
                                      </p:tavLst>
                                    </p:anim>
                                    <p:anim calcmode="lin" valueType="num">
                                      <p:cBhvr additive="base">
                                        <p:cTn id="52" dur="5000" fill="hold"/>
                                        <p:tgtEl>
                                          <p:spTgt spid="9">
                                            <p:txEl>
                                              <p:pRg st="12" end="12"/>
                                            </p:txEl>
                                          </p:spTgt>
                                        </p:tgtEl>
                                        <p:attrNameLst>
                                          <p:attrName>ppt_y</p:attrName>
                                        </p:attrNameLst>
                                      </p:cBhvr>
                                      <p:tavLst>
                                        <p:tav tm="0">
                                          <p:val>
                                            <p:strVal val="1+#ppt_h/2"/>
                                          </p:val>
                                        </p:tav>
                                        <p:tav tm="100000">
                                          <p:val>
                                            <p:strVal val="#ppt_y"/>
                                          </p:val>
                                        </p:tav>
                                      </p:tavLst>
                                    </p:anim>
                                  </p:childTnLst>
                                </p:cTn>
                              </p:par>
                              <p:par>
                                <p:cTn id="53" presetID="7" presetClass="entr" presetSubtype="4" fill="hold" nodeType="withEffect">
                                  <p:stCondLst>
                                    <p:cond delay="0"/>
                                  </p:stCondLst>
                                  <p:childTnLst>
                                    <p:set>
                                      <p:cBhvr>
                                        <p:cTn id="54" dur="1" fill="hold">
                                          <p:stCondLst>
                                            <p:cond delay="0"/>
                                          </p:stCondLst>
                                        </p:cTn>
                                        <p:tgtEl>
                                          <p:spTgt spid="9">
                                            <p:txEl>
                                              <p:pRg st="13" end="13"/>
                                            </p:txEl>
                                          </p:spTgt>
                                        </p:tgtEl>
                                        <p:attrNameLst>
                                          <p:attrName>style.visibility</p:attrName>
                                        </p:attrNameLst>
                                      </p:cBhvr>
                                      <p:to>
                                        <p:strVal val="visible"/>
                                      </p:to>
                                    </p:set>
                                    <p:anim calcmode="lin" valueType="num">
                                      <p:cBhvr additive="base">
                                        <p:cTn id="55" dur="5000" fill="hold"/>
                                        <p:tgtEl>
                                          <p:spTgt spid="9">
                                            <p:txEl>
                                              <p:pRg st="13" end="13"/>
                                            </p:txEl>
                                          </p:spTgt>
                                        </p:tgtEl>
                                        <p:attrNameLst>
                                          <p:attrName>ppt_x</p:attrName>
                                        </p:attrNameLst>
                                      </p:cBhvr>
                                      <p:tavLst>
                                        <p:tav tm="0">
                                          <p:val>
                                            <p:strVal val="#ppt_x"/>
                                          </p:val>
                                        </p:tav>
                                        <p:tav tm="100000">
                                          <p:val>
                                            <p:strVal val="#ppt_x"/>
                                          </p:val>
                                        </p:tav>
                                      </p:tavLst>
                                    </p:anim>
                                    <p:anim calcmode="lin" valueType="num">
                                      <p:cBhvr additive="base">
                                        <p:cTn id="56" dur="5000" fill="hold"/>
                                        <p:tgtEl>
                                          <p:spTgt spid="9">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7" presetClass="entr" presetSubtype="4" fill="hold" nodeType="clickEffect">
                                  <p:stCondLst>
                                    <p:cond delay="0"/>
                                  </p:stCondLst>
                                  <p:childTnLst>
                                    <p:set>
                                      <p:cBhvr>
                                        <p:cTn id="60" dur="1" fill="hold">
                                          <p:stCondLst>
                                            <p:cond delay="0"/>
                                          </p:stCondLst>
                                        </p:cTn>
                                        <p:tgtEl>
                                          <p:spTgt spid="9">
                                            <p:txEl>
                                              <p:pRg st="15" end="15"/>
                                            </p:txEl>
                                          </p:spTgt>
                                        </p:tgtEl>
                                        <p:attrNameLst>
                                          <p:attrName>style.visibility</p:attrName>
                                        </p:attrNameLst>
                                      </p:cBhvr>
                                      <p:to>
                                        <p:strVal val="visible"/>
                                      </p:to>
                                    </p:set>
                                    <p:anim calcmode="lin" valueType="num">
                                      <p:cBhvr additive="base">
                                        <p:cTn id="61" dur="5000" fill="hold"/>
                                        <p:tgtEl>
                                          <p:spTgt spid="9">
                                            <p:txEl>
                                              <p:pRg st="15" end="15"/>
                                            </p:txEl>
                                          </p:spTgt>
                                        </p:tgtEl>
                                        <p:attrNameLst>
                                          <p:attrName>ppt_x</p:attrName>
                                        </p:attrNameLst>
                                      </p:cBhvr>
                                      <p:tavLst>
                                        <p:tav tm="0">
                                          <p:val>
                                            <p:strVal val="#ppt_x"/>
                                          </p:val>
                                        </p:tav>
                                        <p:tav tm="100000">
                                          <p:val>
                                            <p:strVal val="#ppt_x"/>
                                          </p:val>
                                        </p:tav>
                                      </p:tavLst>
                                    </p:anim>
                                    <p:anim calcmode="lin" valueType="num">
                                      <p:cBhvr additive="base">
                                        <p:cTn id="62" dur="5000" fill="hold"/>
                                        <p:tgtEl>
                                          <p:spTgt spid="9">
                                            <p:txEl>
                                              <p:pRg st="15" end="15"/>
                                            </p:txEl>
                                          </p:spTgt>
                                        </p:tgtEl>
                                        <p:attrNameLst>
                                          <p:attrName>ppt_y</p:attrName>
                                        </p:attrNameLst>
                                      </p:cBhvr>
                                      <p:tavLst>
                                        <p:tav tm="0">
                                          <p:val>
                                            <p:strVal val="1+#ppt_h/2"/>
                                          </p:val>
                                        </p:tav>
                                        <p:tav tm="100000">
                                          <p:val>
                                            <p:strVal val="#ppt_y"/>
                                          </p:val>
                                        </p:tav>
                                      </p:tavLst>
                                    </p:anim>
                                  </p:childTnLst>
                                </p:cTn>
                              </p:par>
                              <p:par>
                                <p:cTn id="63" presetID="7" presetClass="entr" presetSubtype="4" fill="hold" nodeType="withEffect">
                                  <p:stCondLst>
                                    <p:cond delay="0"/>
                                  </p:stCondLst>
                                  <p:childTnLst>
                                    <p:set>
                                      <p:cBhvr>
                                        <p:cTn id="64" dur="1" fill="hold">
                                          <p:stCondLst>
                                            <p:cond delay="0"/>
                                          </p:stCondLst>
                                        </p:cTn>
                                        <p:tgtEl>
                                          <p:spTgt spid="9">
                                            <p:txEl>
                                              <p:pRg st="16" end="16"/>
                                            </p:txEl>
                                          </p:spTgt>
                                        </p:tgtEl>
                                        <p:attrNameLst>
                                          <p:attrName>style.visibility</p:attrName>
                                        </p:attrNameLst>
                                      </p:cBhvr>
                                      <p:to>
                                        <p:strVal val="visible"/>
                                      </p:to>
                                    </p:set>
                                    <p:anim calcmode="lin" valueType="num">
                                      <p:cBhvr additive="base">
                                        <p:cTn id="65" dur="5000" fill="hold"/>
                                        <p:tgtEl>
                                          <p:spTgt spid="9">
                                            <p:txEl>
                                              <p:pRg st="16" end="16"/>
                                            </p:txEl>
                                          </p:spTgt>
                                        </p:tgtEl>
                                        <p:attrNameLst>
                                          <p:attrName>ppt_x</p:attrName>
                                        </p:attrNameLst>
                                      </p:cBhvr>
                                      <p:tavLst>
                                        <p:tav tm="0">
                                          <p:val>
                                            <p:strVal val="#ppt_x"/>
                                          </p:val>
                                        </p:tav>
                                        <p:tav tm="100000">
                                          <p:val>
                                            <p:strVal val="#ppt_x"/>
                                          </p:val>
                                        </p:tav>
                                      </p:tavLst>
                                    </p:anim>
                                    <p:anim calcmode="lin" valueType="num">
                                      <p:cBhvr additive="base">
                                        <p:cTn id="66" dur="5000" fill="hold"/>
                                        <p:tgtEl>
                                          <p:spTgt spid="9">
                                            <p:txEl>
                                              <p:pRg st="16" end="16"/>
                                            </p:txEl>
                                          </p:spTgt>
                                        </p:tgtEl>
                                        <p:attrNameLst>
                                          <p:attrName>ppt_y</p:attrName>
                                        </p:attrNameLst>
                                      </p:cBhvr>
                                      <p:tavLst>
                                        <p:tav tm="0">
                                          <p:val>
                                            <p:strVal val="1+#ppt_h/2"/>
                                          </p:val>
                                        </p:tav>
                                        <p:tav tm="100000">
                                          <p:val>
                                            <p:strVal val="#ppt_y"/>
                                          </p:val>
                                        </p:tav>
                                      </p:tavLst>
                                    </p:anim>
                                  </p:childTnLst>
                                </p:cTn>
                              </p:par>
                              <p:par>
                                <p:cTn id="67" presetID="7" presetClass="entr" presetSubtype="4" fill="hold" nodeType="withEffect">
                                  <p:stCondLst>
                                    <p:cond delay="0"/>
                                  </p:stCondLst>
                                  <p:childTnLst>
                                    <p:set>
                                      <p:cBhvr>
                                        <p:cTn id="68" dur="1" fill="hold">
                                          <p:stCondLst>
                                            <p:cond delay="0"/>
                                          </p:stCondLst>
                                        </p:cTn>
                                        <p:tgtEl>
                                          <p:spTgt spid="9">
                                            <p:txEl>
                                              <p:pRg st="17" end="17"/>
                                            </p:txEl>
                                          </p:spTgt>
                                        </p:tgtEl>
                                        <p:attrNameLst>
                                          <p:attrName>style.visibility</p:attrName>
                                        </p:attrNameLst>
                                      </p:cBhvr>
                                      <p:to>
                                        <p:strVal val="visible"/>
                                      </p:to>
                                    </p:set>
                                    <p:anim calcmode="lin" valueType="num">
                                      <p:cBhvr additive="base">
                                        <p:cTn id="69" dur="5000" fill="hold"/>
                                        <p:tgtEl>
                                          <p:spTgt spid="9">
                                            <p:txEl>
                                              <p:pRg st="17" end="17"/>
                                            </p:txEl>
                                          </p:spTgt>
                                        </p:tgtEl>
                                        <p:attrNameLst>
                                          <p:attrName>ppt_x</p:attrName>
                                        </p:attrNameLst>
                                      </p:cBhvr>
                                      <p:tavLst>
                                        <p:tav tm="0">
                                          <p:val>
                                            <p:strVal val="#ppt_x"/>
                                          </p:val>
                                        </p:tav>
                                        <p:tav tm="100000">
                                          <p:val>
                                            <p:strVal val="#ppt_x"/>
                                          </p:val>
                                        </p:tav>
                                      </p:tavLst>
                                    </p:anim>
                                    <p:anim calcmode="lin" valueType="num">
                                      <p:cBhvr additive="base">
                                        <p:cTn id="70" dur="5000" fill="hold"/>
                                        <p:tgtEl>
                                          <p:spTgt spid="9">
                                            <p:txEl>
                                              <p:pRg st="17" end="17"/>
                                            </p:txEl>
                                          </p:spTgt>
                                        </p:tgtEl>
                                        <p:attrNameLst>
                                          <p:attrName>ppt_y</p:attrName>
                                        </p:attrNameLst>
                                      </p:cBhvr>
                                      <p:tavLst>
                                        <p:tav tm="0">
                                          <p:val>
                                            <p:strVal val="1+#ppt_h/2"/>
                                          </p:val>
                                        </p:tav>
                                        <p:tav tm="100000">
                                          <p:val>
                                            <p:strVal val="#ppt_y"/>
                                          </p:val>
                                        </p:tav>
                                      </p:tavLst>
                                    </p:anim>
                                  </p:childTnLst>
                                </p:cTn>
                              </p:par>
                              <p:par>
                                <p:cTn id="71" presetID="7" presetClass="entr" presetSubtype="4" fill="hold" nodeType="withEffect">
                                  <p:stCondLst>
                                    <p:cond delay="0"/>
                                  </p:stCondLst>
                                  <p:childTnLst>
                                    <p:set>
                                      <p:cBhvr>
                                        <p:cTn id="72" dur="1" fill="hold">
                                          <p:stCondLst>
                                            <p:cond delay="0"/>
                                          </p:stCondLst>
                                        </p:cTn>
                                        <p:tgtEl>
                                          <p:spTgt spid="9">
                                            <p:txEl>
                                              <p:pRg st="18" end="18"/>
                                            </p:txEl>
                                          </p:spTgt>
                                        </p:tgtEl>
                                        <p:attrNameLst>
                                          <p:attrName>style.visibility</p:attrName>
                                        </p:attrNameLst>
                                      </p:cBhvr>
                                      <p:to>
                                        <p:strVal val="visible"/>
                                      </p:to>
                                    </p:set>
                                    <p:anim calcmode="lin" valueType="num">
                                      <p:cBhvr additive="base">
                                        <p:cTn id="73" dur="5000" fill="hold"/>
                                        <p:tgtEl>
                                          <p:spTgt spid="9">
                                            <p:txEl>
                                              <p:pRg st="18" end="18"/>
                                            </p:txEl>
                                          </p:spTgt>
                                        </p:tgtEl>
                                        <p:attrNameLst>
                                          <p:attrName>ppt_x</p:attrName>
                                        </p:attrNameLst>
                                      </p:cBhvr>
                                      <p:tavLst>
                                        <p:tav tm="0">
                                          <p:val>
                                            <p:strVal val="#ppt_x"/>
                                          </p:val>
                                        </p:tav>
                                        <p:tav tm="100000">
                                          <p:val>
                                            <p:strVal val="#ppt_x"/>
                                          </p:val>
                                        </p:tav>
                                      </p:tavLst>
                                    </p:anim>
                                    <p:anim calcmode="lin" valueType="num">
                                      <p:cBhvr additive="base">
                                        <p:cTn id="74" dur="5000" fill="hold"/>
                                        <p:tgtEl>
                                          <p:spTgt spid="9">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8794" y="214290"/>
            <a:ext cx="4429156" cy="928694"/>
          </a:xfrm>
        </p:spPr>
        <p:txBody>
          <a:bodyPr>
            <a:normAutofit/>
          </a:bodyPr>
          <a:lstStyle/>
          <a:p>
            <a:pPr algn="ctr"/>
            <a:r>
              <a:rPr lang="ru-RU" sz="4000" b="1" dirty="0" smtClean="0"/>
              <a:t>Леня Голиков</a:t>
            </a:r>
            <a:endParaRPr lang="ru-RU" sz="4000" b="1" dirty="0"/>
          </a:p>
        </p:txBody>
      </p:sp>
      <p:sp>
        <p:nvSpPr>
          <p:cNvPr id="3" name="Содержимое 2"/>
          <p:cNvSpPr>
            <a:spLocks noGrp="1"/>
          </p:cNvSpPr>
          <p:nvPr>
            <p:ph sz="half" idx="1"/>
          </p:nvPr>
        </p:nvSpPr>
        <p:spPr>
          <a:xfrm>
            <a:off x="142844" y="1214422"/>
            <a:ext cx="5715040" cy="5357851"/>
          </a:xfrm>
        </p:spPr>
        <p:txBody>
          <a:bodyPr>
            <a:noAutofit/>
          </a:bodyPr>
          <a:lstStyle/>
          <a:p>
            <a:pPr marL="180000" indent="384048" algn="just"/>
            <a:r>
              <a:rPr lang="ru-RU" sz="1600" dirty="0" smtClean="0"/>
              <a:t>С началом Великой Отечественной войны летом 1941 года родные места Лёни Голикова были оккупированы фашистами. На территории </a:t>
            </a:r>
            <a:r>
              <a:rPr lang="ru-RU" sz="1600" dirty="0" smtClean="0"/>
              <a:t>Новгородской </a:t>
            </a:r>
            <a:r>
              <a:rPr lang="ru-RU" sz="1600" dirty="0" smtClean="0"/>
              <a:t>и Псковской областей был создан партизанский край. В 15 лет Леня принял решение уйти в партизаны. Разведчик 67-го партизанского отряда 4-й Ленинградской партизанской бригады с марта 1942 года. В отряде вступил в члены Всесоюзного коммунистического союза молодежи (комсомол). Участвовал в 27 боевых операциях, лично уничтожил 78 вражеских солдат и офицеров. Принимал участие в подрыве 14 мостов, 9 автомашин противника.</a:t>
            </a:r>
          </a:p>
          <a:p>
            <a:pPr marL="180000" indent="384048" algn="just"/>
            <a:r>
              <a:rPr lang="ru-RU" sz="1600" dirty="0" smtClean="0"/>
              <a:t>Леня </a:t>
            </a:r>
            <a:r>
              <a:rPr lang="ru-RU" sz="1600" dirty="0" smtClean="0"/>
              <a:t>Голиков погиб в бою с карательным отрядом фашистов 24 января 1943 года у деревни Острая Лука, </a:t>
            </a:r>
            <a:r>
              <a:rPr lang="ru-RU" sz="1600" dirty="0" err="1" smtClean="0"/>
              <a:t>Дедовичского</a:t>
            </a:r>
            <a:r>
              <a:rPr lang="ru-RU" sz="1600" dirty="0" smtClean="0"/>
              <a:t> района Псковской области, не дожив до 17 лет. Похоронен там же, в деревне Острая Лука</a:t>
            </a:r>
            <a:r>
              <a:rPr lang="ru-RU" sz="1600" dirty="0" smtClean="0"/>
              <a:t>.</a:t>
            </a:r>
          </a:p>
          <a:p>
            <a:pPr marL="180000" indent="384048" algn="just"/>
            <a:r>
              <a:rPr lang="ru-RU" sz="1600" dirty="0" smtClean="0"/>
              <a:t>За мужество и отвагу </a:t>
            </a:r>
            <a:r>
              <a:rPr lang="ru-RU" sz="1600" dirty="0" smtClean="0"/>
              <a:t>Леня Гол</a:t>
            </a:r>
            <a:r>
              <a:rPr lang="ru-RU" sz="1600" b="1" dirty="0" smtClean="0"/>
              <a:t>иков </a:t>
            </a:r>
            <a:r>
              <a:rPr lang="ru-RU" sz="1600" dirty="0" smtClean="0"/>
              <a:t>был </a:t>
            </a:r>
            <a:r>
              <a:rPr lang="ru-RU" sz="1600" dirty="0" smtClean="0"/>
              <a:t>удостоен звания Героя Советского </a:t>
            </a:r>
            <a:r>
              <a:rPr lang="ru-RU" sz="1600" dirty="0" smtClean="0"/>
              <a:t>Союза.</a:t>
            </a:r>
            <a:endParaRPr lang="ru-RU" sz="1600" dirty="0"/>
          </a:p>
        </p:txBody>
      </p:sp>
      <p:pic>
        <p:nvPicPr>
          <p:cNvPr id="4099" name="Picture 3"/>
          <p:cNvPicPr>
            <a:picLocks noGrp="1" noChangeAspect="1" noChangeArrowheads="1"/>
          </p:cNvPicPr>
          <p:nvPr>
            <p:ph sz="half" idx="2"/>
          </p:nvPr>
        </p:nvPicPr>
        <p:blipFill>
          <a:blip r:embed="rId2" cstate="print"/>
          <a:srcRect/>
          <a:stretch>
            <a:fillRect/>
          </a:stretch>
        </p:blipFill>
        <p:spPr bwMode="auto">
          <a:xfrm>
            <a:off x="6072198" y="1928803"/>
            <a:ext cx="2643206" cy="428628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500" fill="hold"/>
                                        <p:tgtEl>
                                          <p:spTgt spid="4099"/>
                                        </p:tgtEl>
                                        <p:attrNameLst>
                                          <p:attrName>ppt_w</p:attrName>
                                        </p:attrNameLst>
                                      </p:cBhvr>
                                      <p:tavLst>
                                        <p:tav tm="0">
                                          <p:val>
                                            <p:fltVal val="0"/>
                                          </p:val>
                                        </p:tav>
                                        <p:tav tm="100000">
                                          <p:val>
                                            <p:strVal val="#ppt_w"/>
                                          </p:val>
                                        </p:tav>
                                      </p:tavLst>
                                    </p:anim>
                                    <p:anim calcmode="lin" valueType="num">
                                      <p:cBhvr>
                                        <p:cTn id="15" dur="500" fill="hold"/>
                                        <p:tgtEl>
                                          <p:spTgt spid="4099"/>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20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3">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28728" y="267494"/>
            <a:ext cx="5000660" cy="1089804"/>
          </a:xfrm>
        </p:spPr>
        <p:txBody>
          <a:bodyPr>
            <a:normAutofit fontScale="90000"/>
          </a:bodyPr>
          <a:lstStyle/>
          <a:p>
            <a:pPr algn="ctr"/>
            <a:r>
              <a:rPr lang="ru-RU" sz="4400" b="1" dirty="0" smtClean="0"/>
              <a:t/>
            </a:r>
            <a:br>
              <a:rPr lang="ru-RU" sz="4400" b="1" dirty="0" smtClean="0"/>
            </a:br>
            <a:r>
              <a:rPr lang="ru-RU" sz="4400" b="1" dirty="0" smtClean="0"/>
              <a:t>МАРАТ КОЗЕЙ</a:t>
            </a:r>
            <a:br>
              <a:rPr lang="ru-RU" sz="4400" b="1" dirty="0" smtClean="0"/>
            </a:br>
            <a:endParaRPr lang="ru-RU" b="1" dirty="0"/>
          </a:p>
        </p:txBody>
      </p:sp>
      <p:sp>
        <p:nvSpPr>
          <p:cNvPr id="6" name="Содержимое 5"/>
          <p:cNvSpPr>
            <a:spLocks noGrp="1"/>
          </p:cNvSpPr>
          <p:nvPr>
            <p:ph sz="half" idx="2"/>
          </p:nvPr>
        </p:nvSpPr>
        <p:spPr>
          <a:xfrm>
            <a:off x="4286248" y="1428736"/>
            <a:ext cx="4714908" cy="5214973"/>
          </a:xfrm>
        </p:spPr>
        <p:txBody>
          <a:bodyPr>
            <a:normAutofit fontScale="47500" lnSpcReduction="20000"/>
          </a:bodyPr>
          <a:lstStyle/>
          <a:p>
            <a:endParaRPr lang="ru-RU" dirty="0" smtClean="0"/>
          </a:p>
          <a:p>
            <a:endParaRPr lang="ru-RU" dirty="0" smtClean="0"/>
          </a:p>
          <a:p>
            <a:pPr algn="just"/>
            <a:r>
              <a:rPr lang="ru-RU" sz="2900" dirty="0" smtClean="0"/>
              <a:t> </a:t>
            </a:r>
            <a:r>
              <a:rPr lang="ru-RU" sz="3400" dirty="0" smtClean="0"/>
              <a:t>Когда война обрушилась на белорусскую землю, Марат вместе с мамой уходит в партизанский отряд. Враг лютовал. Вскоре Марат узнал, что маму повесили в Минске. Он стал разведчиком, проникал во вражеские гарнизоны и доставал ценные сведения. Используя эти данные, партизаны разработали дерзкую операцию и разгромили фашистский гарнизон в городе Дзержинске. </a:t>
            </a:r>
          </a:p>
          <a:p>
            <a:pPr algn="just"/>
            <a:endParaRPr lang="ru-RU" sz="3400" dirty="0" smtClean="0"/>
          </a:p>
          <a:p>
            <a:pPr algn="just"/>
            <a:r>
              <a:rPr lang="ru-RU" sz="3400" dirty="0" smtClean="0"/>
              <a:t> Марат погиб в бою. Сражался до последнего патрона, а когда у него осталась лишь одна граната, подпустил врагов поближе и взорвал их..и себя. </a:t>
            </a:r>
          </a:p>
          <a:p>
            <a:pPr algn="just"/>
            <a:endParaRPr lang="ru-RU" sz="3400" dirty="0" smtClean="0"/>
          </a:p>
          <a:p>
            <a:pPr algn="just"/>
            <a:r>
              <a:rPr lang="ru-RU" sz="3400" dirty="0" smtClean="0"/>
              <a:t> За мужество и отвагу пионер Марат </a:t>
            </a:r>
            <a:r>
              <a:rPr lang="ru-RU" sz="3400" dirty="0" err="1" smtClean="0"/>
              <a:t>Казей</a:t>
            </a:r>
            <a:r>
              <a:rPr lang="ru-RU" sz="3400" dirty="0" smtClean="0"/>
              <a:t> был удостоен звания Героя Советского Союза. А в городе Минске поставлен памятник юному герою</a:t>
            </a:r>
            <a:r>
              <a:rPr lang="ru-RU" sz="2900" dirty="0" smtClean="0"/>
              <a:t>.</a:t>
            </a:r>
            <a:endParaRPr lang="ru-RU" sz="2900" dirty="0"/>
          </a:p>
        </p:txBody>
      </p:sp>
      <p:pic>
        <p:nvPicPr>
          <p:cNvPr id="1026" name="Picture 2"/>
          <p:cNvPicPr>
            <a:picLocks noGrp="1" noChangeAspect="1" noChangeArrowheads="1"/>
          </p:cNvPicPr>
          <p:nvPr>
            <p:ph sz="half" idx="1"/>
          </p:nvPr>
        </p:nvPicPr>
        <p:blipFill>
          <a:blip r:embed="rId2" cstate="print"/>
          <a:srcRect/>
          <a:stretch>
            <a:fillRect/>
          </a:stretch>
        </p:blipFill>
        <p:spPr bwMode="auto">
          <a:xfrm>
            <a:off x="642910" y="1785926"/>
            <a:ext cx="3429024" cy="428628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p:cTn id="14" dur="500" fill="hold"/>
                                        <p:tgtEl>
                                          <p:spTgt spid="1026"/>
                                        </p:tgtEl>
                                        <p:attrNameLst>
                                          <p:attrName>ppt_w</p:attrName>
                                        </p:attrNameLst>
                                      </p:cBhvr>
                                      <p:tavLst>
                                        <p:tav tm="0">
                                          <p:val>
                                            <p:fltVal val="0"/>
                                          </p:val>
                                        </p:tav>
                                        <p:tav tm="100000">
                                          <p:val>
                                            <p:strVal val="#ppt_w"/>
                                          </p:val>
                                        </p:tav>
                                      </p:tavLst>
                                    </p:anim>
                                    <p:anim calcmode="lin" valueType="num">
                                      <p:cBhvr>
                                        <p:cTn id="15" dur="500" fill="hold"/>
                                        <p:tgtEl>
                                          <p:spTgt spid="1026"/>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7" presetClass="entr" presetSubtype="4" fill="hold" nodeType="click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 calcmode="lin" valueType="num">
                                      <p:cBhvr additive="base">
                                        <p:cTn id="20" dur="50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1" dur="5000" fill="hold"/>
                                        <p:tgtEl>
                                          <p:spTgt spid="6">
                                            <p:txEl>
                                              <p:pRg st="2" end="2"/>
                                            </p:txEl>
                                          </p:spTgt>
                                        </p:tgtEl>
                                        <p:attrNameLst>
                                          <p:attrName>ppt_y</p:attrName>
                                        </p:attrNameLst>
                                      </p:cBhvr>
                                      <p:tavLst>
                                        <p:tav tm="0">
                                          <p:val>
                                            <p:strVal val="1+#ppt_h/2"/>
                                          </p:val>
                                        </p:tav>
                                        <p:tav tm="100000">
                                          <p:val>
                                            <p:strVal val="#ppt_y"/>
                                          </p:val>
                                        </p:tav>
                                      </p:tavLst>
                                    </p:anim>
                                  </p:childTnLst>
                                </p:cTn>
                              </p:par>
                              <p:par>
                                <p:cTn id="22" presetID="7" presetClass="entr" presetSubtype="4" fill="hold" nodeType="with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 calcmode="lin" valueType="num">
                                      <p:cBhvr additive="base">
                                        <p:cTn id="24" dur="50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6">
                                            <p:txEl>
                                              <p:pRg st="4" end="4"/>
                                            </p:txEl>
                                          </p:spTgt>
                                        </p:tgtEl>
                                        <p:attrNameLst>
                                          <p:attrName>ppt_y</p:attrName>
                                        </p:attrNameLst>
                                      </p:cBhvr>
                                      <p:tavLst>
                                        <p:tav tm="0">
                                          <p:val>
                                            <p:strVal val="1+#ppt_h/2"/>
                                          </p:val>
                                        </p:tav>
                                        <p:tav tm="100000">
                                          <p:val>
                                            <p:strVal val="#ppt_y"/>
                                          </p:val>
                                        </p:tav>
                                      </p:tavLst>
                                    </p:anim>
                                  </p:childTnLst>
                                </p:cTn>
                              </p:par>
                              <p:par>
                                <p:cTn id="26" presetID="7" presetClass="entr" presetSubtype="4" fill="hold"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 calcmode="lin" valueType="num">
                                      <p:cBhvr additive="base">
                                        <p:cTn id="28" dur="50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643</TotalTime>
  <Words>2987</Words>
  <Application>Microsoft Office PowerPoint</Application>
  <PresentationFormat>Экран (4:3)</PresentationFormat>
  <Paragraphs>122</Paragraphs>
  <Slides>27</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Яркая</vt:lpstr>
      <vt:lpstr>  День юного героя – антифашиста</vt:lpstr>
      <vt:lpstr>Слайд 2</vt:lpstr>
      <vt:lpstr>Слайд 3</vt:lpstr>
      <vt:lpstr>Слайд 4</vt:lpstr>
      <vt:lpstr>Слайд 5</vt:lpstr>
      <vt:lpstr>Слайд 6</vt:lpstr>
      <vt:lpstr>Слайд 7</vt:lpstr>
      <vt:lpstr>Леня Голиков</vt:lpstr>
      <vt:lpstr> МАРАТ КОЗЕЙ </vt:lpstr>
      <vt:lpstr> ВАЛЯ КОТИК </vt:lpstr>
      <vt:lpstr> ЗИНА ПОРТНОВА </vt:lpstr>
      <vt:lpstr>Слайд 12</vt:lpstr>
      <vt:lpstr>Слайд 13</vt:lpstr>
      <vt:lpstr>Слайд 14</vt:lpstr>
      <vt:lpstr>Слайд 15</vt:lpstr>
      <vt:lpstr>Сережа Алешков </vt:lpstr>
      <vt:lpstr>Аркадий Каманин</vt:lpstr>
      <vt:lpstr>ВАЛЯ КРОХИН</vt:lpstr>
      <vt:lpstr>Иван Суржиков</vt:lpstr>
      <vt:lpstr>ЛЕНЯ ГОЛЕНЬКОВ </vt:lpstr>
      <vt:lpstr>Виталий Чижиков</vt:lpstr>
      <vt:lpstr>Дважды расстрелянная...</vt:lpstr>
      <vt:lpstr> Трижды казненный </vt:lpstr>
      <vt:lpstr>Курский Гаврош </vt:lpstr>
      <vt:lpstr>Слайд 25</vt:lpstr>
      <vt:lpstr>Слайд 26</vt:lpstr>
      <vt:lpstr>Слайд 27</vt:lpstr>
    </vt:vector>
  </TitlesOfParts>
  <Company>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День юного героя - антифашиста</dc:title>
  <dc:creator>школа</dc:creator>
  <cp:lastModifiedBy>Admin</cp:lastModifiedBy>
  <cp:revision>62</cp:revision>
  <dcterms:created xsi:type="dcterms:W3CDTF">2014-01-10T11:01:29Z</dcterms:created>
  <dcterms:modified xsi:type="dcterms:W3CDTF">2014-02-03T16:40:47Z</dcterms:modified>
</cp:coreProperties>
</file>