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3" r:id="rId3"/>
    <p:sldId id="262" r:id="rId4"/>
    <p:sldId id="260" r:id="rId5"/>
    <p:sldId id="273" r:id="rId6"/>
    <p:sldId id="265" r:id="rId7"/>
    <p:sldId id="274" r:id="rId8"/>
    <p:sldId id="264" r:id="rId9"/>
    <p:sldId id="270" r:id="rId10"/>
    <p:sldId id="287" r:id="rId11"/>
    <p:sldId id="288" r:id="rId12"/>
    <p:sldId id="289" r:id="rId13"/>
    <p:sldId id="263" r:id="rId14"/>
    <p:sldId id="257" r:id="rId15"/>
    <p:sldId id="284" r:id="rId16"/>
    <p:sldId id="271" r:id="rId17"/>
    <p:sldId id="278" r:id="rId18"/>
    <p:sldId id="272" r:id="rId19"/>
    <p:sldId id="291"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8957F008-816C-459E-A95C-90E28D2182F9}"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90389640-FDF4-4B48-83F7-36BFDA0CEAD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75325AF7-6F00-4685-9EC5-28550ED1ACDA}"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1B6FBDE4-6AA3-4AA4-A010-810DD44206B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D9548C1-70F5-437C-9164-D4C66C13F13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2F4468CD-8875-45EE-9EF6-DFC9E306A21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F6996AC4-4760-4ECF-8AB1-9D2F8FBA02E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A19EDBF0-278B-46C2-8FEC-E4A35A80DCA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B4D62B02-C5C7-4265-B8FA-E38DE03A7A6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2457E7B1-CC5E-4C72-B4A0-9A47E78DE64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Прямоугольный треугольник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Полилиния 15"/>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Полилиния 16"/>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8F3E1485-DFEC-41E0-8794-1D248C65A19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E4E85D4-9DF0-4909-AB17-92AAEF86295B}"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695" r:id="rId10"/>
    <p:sldLayoutId id="2147483696"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ru.wikipedia.org/wiki/%D0%A1%D0%A1%D0%A1%D0%A0" TargetMode="External"/><Relationship Id="rId2" Type="http://schemas.openxmlformats.org/officeDocument/2006/relationships/hyperlink" Target="http://ru.wikipedia.org/wiki/%D0%A0%D0%BE%D1%81%D1%81%D0%B8%D1%8F" TargetMode="External"/><Relationship Id="rId1" Type="http://schemas.openxmlformats.org/officeDocument/2006/relationships/slideLayout" Target="../slideLayouts/slideLayout2.xml"/><Relationship Id="rId6" Type="http://schemas.openxmlformats.org/officeDocument/2006/relationships/hyperlink" Target="http://ru.wikipedia.org/wiki/%D0%9A%D1%83%D1%85%D0%BD%D1%8F_(%D0%BF%D0%BE%D0%BC%D0%B5%D1%89%D0%B5%D0%BD%D0%B8%D0%B5)" TargetMode="External"/><Relationship Id="rId5" Type="http://schemas.openxmlformats.org/officeDocument/2006/relationships/hyperlink" Target="http://ru.wikipedia.org/wiki/%D0%A2%D1%83%D0%B0%D0%BB%D0%B5%D1%82" TargetMode="External"/><Relationship Id="rId4" Type="http://schemas.openxmlformats.org/officeDocument/2006/relationships/hyperlink" Target="http://ru.wikipedia.org/wiki/%D0%92%D0%B0%D0%BD%D0%BD%D0%B0%D1%8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3400" y="1196752"/>
            <a:ext cx="7851648" cy="2003648"/>
          </a:xfrm>
        </p:spPr>
        <p:txBody>
          <a:bodyPr>
            <a:noAutofit/>
          </a:bodyPr>
          <a:lstStyle/>
          <a:p>
            <a:pPr lvl="0" algn="ctr" eaLnBrk="1" hangingPunct="1">
              <a:spcBef>
                <a:spcPct val="20000"/>
              </a:spcBef>
              <a:buClr>
                <a:srgbClr val="0BD0D9"/>
              </a:buClr>
              <a:buSzPct val="95000"/>
            </a:pPr>
            <a:r>
              <a:rPr lang="ru-RU" sz="5400" dirty="0">
                <a:latin typeface="Times New Roman" panose="02020603050405020304" pitchFamily="18" charset="0"/>
                <a:cs typeface="Times New Roman" panose="02020603050405020304" pitchFamily="18" charset="0"/>
              </a:rPr>
              <a:t>Быт советского </a:t>
            </a:r>
            <a:r>
              <a:rPr lang="ru-RU" sz="5400" dirty="0" smtClean="0">
                <a:latin typeface="Times New Roman" panose="02020603050405020304" pitchFamily="18" charset="0"/>
                <a:cs typeface="Times New Roman" panose="02020603050405020304" pitchFamily="18" charset="0"/>
              </a:rPr>
              <a:t>человека</a:t>
            </a:r>
            <a:r>
              <a:rPr lang="ru-RU" sz="5400" dirty="0">
                <a:latin typeface="Times New Roman" panose="02020603050405020304" pitchFamily="18" charset="0"/>
                <a:cs typeface="Times New Roman" panose="02020603050405020304" pitchFamily="18" charset="0"/>
              </a:rPr>
              <a:t/>
            </a:r>
            <a:br>
              <a:rPr lang="ru-RU" sz="5400" dirty="0">
                <a:latin typeface="Times New Roman" panose="02020603050405020304" pitchFamily="18" charset="0"/>
                <a:cs typeface="Times New Roman" panose="02020603050405020304" pitchFamily="18" charset="0"/>
              </a:rPr>
            </a:br>
            <a:r>
              <a:rPr lang="ru-RU" sz="2600" b="0" dirty="0">
                <a:solidFill>
                  <a:prstClr val="white"/>
                </a:solidFill>
                <a:effectLst/>
                <a:latin typeface="Times New Roman" panose="02020603050405020304" pitchFamily="18" charset="0"/>
                <a:ea typeface="+mn-ea"/>
                <a:cs typeface="Times New Roman" panose="02020603050405020304" pitchFamily="18" charset="0"/>
              </a:rPr>
              <a:t>1920-1930 –е  годы</a:t>
            </a:r>
            <a:br>
              <a:rPr lang="ru-RU" sz="2600" b="0" dirty="0">
                <a:solidFill>
                  <a:prstClr val="white"/>
                </a:solidFill>
                <a:effectLst/>
                <a:latin typeface="Times New Roman" panose="02020603050405020304" pitchFamily="18" charset="0"/>
                <a:ea typeface="+mn-ea"/>
                <a:cs typeface="Times New Roman" panose="02020603050405020304" pitchFamily="18" charset="0"/>
              </a:rPr>
            </a:br>
            <a:endParaRPr lang="ru-RU" sz="5400" dirty="0">
              <a:latin typeface="Times New Roman" panose="02020603050405020304" pitchFamily="18" charset="0"/>
              <a:cs typeface="Times New Roman" panose="02020603050405020304" pitchFamily="18" charset="0"/>
            </a:endParaRPr>
          </a:p>
        </p:txBody>
      </p:sp>
      <p:sp>
        <p:nvSpPr>
          <p:cNvPr id="5123" name="Rectangle 3"/>
          <p:cNvSpPr>
            <a:spLocks noGrp="1" noChangeArrowheads="1"/>
          </p:cNvSpPr>
          <p:nvPr>
            <p:ph type="subTitle" idx="1"/>
          </p:nvPr>
        </p:nvSpPr>
        <p:spPr>
          <a:xfrm>
            <a:off x="533400" y="4509120"/>
            <a:ext cx="7999040" cy="1296144"/>
          </a:xfrm>
        </p:spPr>
        <p:txBody>
          <a:bodyPr/>
          <a:lstStyle/>
          <a:p>
            <a:pPr marR="0" eaLnBrk="1" hangingPunct="1"/>
            <a:r>
              <a:rPr lang="ru-RU" dirty="0" smtClean="0">
                <a:latin typeface="Times New Roman" panose="02020603050405020304" pitchFamily="18" charset="0"/>
                <a:cs typeface="Times New Roman" panose="02020603050405020304" pitchFamily="18" charset="0"/>
              </a:rPr>
              <a:t>Харченко О.В.</a:t>
            </a:r>
          </a:p>
          <a:p>
            <a:pPr marR="0" eaLnBrk="1" hangingPunct="1"/>
            <a:r>
              <a:rPr lang="ru-RU" dirty="0" smtClean="0">
                <a:latin typeface="Times New Roman" panose="02020603050405020304" pitchFamily="18" charset="0"/>
                <a:cs typeface="Times New Roman" panose="02020603050405020304" pitchFamily="18" charset="0"/>
              </a:rPr>
              <a:t>ГБОУ СО  «ЕШИ № 8</a:t>
            </a:r>
            <a:endParaRPr lang="ru-RU"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a:solidFill>
                  <a:schemeClr val="tx1"/>
                </a:solidFill>
                <a:latin typeface="Times New Roman" panose="02020603050405020304" pitchFamily="18" charset="0"/>
                <a:cs typeface="Times New Roman" panose="02020603050405020304" pitchFamily="18" charset="0"/>
              </a:rPr>
              <a:t>Перед мытьем посуды в общей раковине туда ставится тазик.</a:t>
            </a:r>
          </a:p>
        </p:txBody>
      </p:sp>
      <p:pic>
        <p:nvPicPr>
          <p:cNvPr id="4" name="Picture 5"/>
          <p:cNvPicPr>
            <a:picLocks noGrp="1" noChangeAspect="1" noChangeArrowheads="1"/>
          </p:cNvPicPr>
          <p:nvPr>
            <p:ph idx="1"/>
          </p:nvPr>
        </p:nvPicPr>
        <p:blipFill>
          <a:blip r:embed="rId2"/>
          <a:srcRect/>
          <a:stretch>
            <a:fillRect/>
          </a:stretch>
        </p:blipFill>
        <p:spPr>
          <a:xfrm>
            <a:off x="1907704" y="2348880"/>
            <a:ext cx="5256584" cy="3960440"/>
          </a:xfrm>
        </p:spPr>
      </p:pic>
    </p:spTree>
    <p:extLst>
      <p:ext uri="{BB962C8B-B14F-4D97-AF65-F5344CB8AC3E}">
        <p14:creationId xmlns:p14="http://schemas.microsoft.com/office/powerpoint/2010/main" val="4157942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728192"/>
          </a:xfrm>
        </p:spPr>
        <p:txBody>
          <a:bodyPr/>
          <a:lstStyle/>
          <a:p>
            <a:r>
              <a:rPr lang="ru-RU" sz="2800" dirty="0">
                <a:solidFill>
                  <a:schemeClr val="tx1"/>
                </a:solidFill>
                <a:latin typeface="Times New Roman" panose="02020603050405020304" pitchFamily="18" charset="0"/>
                <a:cs typeface="Times New Roman" panose="02020603050405020304" pitchFamily="18" charset="0"/>
              </a:rPr>
              <a:t>Ванна одна. Утром все расписано по минутам. О</a:t>
            </a:r>
            <a:r>
              <a:rPr lang="ru-RU" sz="2800" dirty="0" smtClean="0">
                <a:solidFill>
                  <a:schemeClr val="tx1"/>
                </a:solidFill>
                <a:latin typeface="Times New Roman" panose="02020603050405020304" pitchFamily="18" charset="0"/>
                <a:cs typeface="Times New Roman" panose="02020603050405020304" pitchFamily="18" charset="0"/>
              </a:rPr>
              <a:t>чередь </a:t>
            </a:r>
            <a:r>
              <a:rPr lang="ru-RU" sz="2800" dirty="0">
                <a:solidFill>
                  <a:schemeClr val="tx1"/>
                </a:solidFill>
                <a:latin typeface="Times New Roman" panose="02020603050405020304" pitchFamily="18" charset="0"/>
                <a:cs typeface="Times New Roman" panose="02020603050405020304" pitchFamily="18" charset="0"/>
              </a:rPr>
              <a:t>наступает в 6.15. Следующий посетитель заходит в 6.30. </a:t>
            </a:r>
            <a:br>
              <a:rPr lang="ru-RU" sz="2800" dirty="0">
                <a:solidFill>
                  <a:schemeClr val="tx1"/>
                </a:solidFill>
                <a:latin typeface="Times New Roman" panose="02020603050405020304" pitchFamily="18" charset="0"/>
                <a:cs typeface="Times New Roman" panose="02020603050405020304" pitchFamily="18" charset="0"/>
              </a:rPr>
            </a:br>
            <a:endParaRPr lang="ru-RU" sz="2800" dirty="0">
              <a:solidFill>
                <a:schemeClr val="tx1"/>
              </a:solidFill>
              <a:latin typeface="Times New Roman" panose="02020603050405020304" pitchFamily="18" charset="0"/>
              <a:cs typeface="Times New Roman" panose="02020603050405020304" pitchFamily="18" charset="0"/>
            </a:endParaRPr>
          </a:p>
        </p:txBody>
      </p:sp>
      <p:pic>
        <p:nvPicPr>
          <p:cNvPr id="4" name="Picture 2"/>
          <p:cNvPicPr>
            <a:picLocks noGrp="1" noChangeAspect="1" noChangeArrowheads="1"/>
          </p:cNvPicPr>
          <p:nvPr>
            <p:ph idx="1"/>
          </p:nvPr>
        </p:nvPicPr>
        <p:blipFill>
          <a:blip r:embed="rId2"/>
          <a:srcRect/>
          <a:stretch>
            <a:fillRect/>
          </a:stretch>
        </p:blipFill>
        <p:spPr>
          <a:xfrm>
            <a:off x="2195736" y="1935163"/>
            <a:ext cx="4464496" cy="4590181"/>
          </a:xfrm>
          <a:noFill/>
        </p:spPr>
      </p:pic>
    </p:spTree>
    <p:extLst>
      <p:ext uri="{BB962C8B-B14F-4D97-AF65-F5344CB8AC3E}">
        <p14:creationId xmlns:p14="http://schemas.microsoft.com/office/powerpoint/2010/main" val="1529991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800200"/>
          </a:xfrm>
        </p:spPr>
        <p:txBody>
          <a:bodyPr/>
          <a:lstStyle/>
          <a:p>
            <a:pPr marL="273050" lvl="0" indent="-273050" eaLnBrk="1" hangingPunct="1">
              <a:spcBef>
                <a:spcPct val="20000"/>
              </a:spcBef>
            </a:pPr>
            <a:r>
              <a:rPr lang="ru-RU" sz="2600" dirty="0">
                <a:solidFill>
                  <a:prstClr val="black"/>
                </a:solidFill>
                <a:latin typeface="Times New Roman" panose="02020603050405020304" pitchFamily="18" charset="0"/>
                <a:ea typeface="+mn-ea"/>
                <a:cs typeface="Times New Roman" panose="02020603050405020304" pitchFamily="18" charset="0"/>
              </a:rPr>
              <a:t>Каждый жилец устраивает большую стирку согласно специальному графику</a:t>
            </a:r>
            <a:br>
              <a:rPr lang="ru-RU" sz="2600" dirty="0">
                <a:solidFill>
                  <a:prstClr val="black"/>
                </a:solidFill>
                <a:latin typeface="Times New Roman" panose="02020603050405020304" pitchFamily="18" charset="0"/>
                <a:ea typeface="+mn-ea"/>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4" name="Picture 2"/>
          <p:cNvPicPr>
            <a:picLocks noGrp="1" noChangeAspect="1" noChangeArrowheads="1"/>
          </p:cNvPicPr>
          <p:nvPr>
            <p:ph idx="1"/>
          </p:nvPr>
        </p:nvPicPr>
        <p:blipFill>
          <a:blip r:embed="rId2"/>
          <a:srcRect/>
          <a:stretch>
            <a:fillRect/>
          </a:stretch>
        </p:blipFill>
        <p:spPr>
          <a:xfrm>
            <a:off x="1043608" y="1700808"/>
            <a:ext cx="6192688" cy="4392488"/>
          </a:xfrm>
          <a:noFill/>
        </p:spPr>
      </p:pic>
    </p:spTree>
    <p:extLst>
      <p:ext uri="{BB962C8B-B14F-4D97-AF65-F5344CB8AC3E}">
        <p14:creationId xmlns:p14="http://schemas.microsoft.com/office/powerpoint/2010/main" val="42325487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5"/>
          <p:cNvSpPr>
            <a:spLocks noGrp="1"/>
          </p:cNvSpPr>
          <p:nvPr>
            <p:ph type="title"/>
          </p:nvPr>
        </p:nvSpPr>
        <p:spPr>
          <a:xfrm>
            <a:off x="457200" y="274638"/>
            <a:ext cx="8229600" cy="633412"/>
          </a:xfrm>
        </p:spPr>
        <p:txBody>
          <a:bodyPr/>
          <a:lstStyle/>
          <a:p>
            <a:pPr eaLnBrk="1" hangingPunct="1"/>
            <a:r>
              <a:rPr lang="ru-RU" sz="4000" dirty="0" smtClean="0">
                <a:latin typeface="Times New Roman" panose="02020603050405020304" pitchFamily="18" charset="0"/>
                <a:cs typeface="Times New Roman" panose="02020603050405020304" pitchFamily="18" charset="0"/>
              </a:rPr>
              <a:t>Коммунальный быт</a:t>
            </a:r>
          </a:p>
        </p:txBody>
      </p:sp>
      <p:sp>
        <p:nvSpPr>
          <p:cNvPr id="20483" name="Rectangle 3"/>
          <p:cNvSpPr>
            <a:spLocks noGrp="1" noChangeArrowheads="1"/>
          </p:cNvSpPr>
          <p:nvPr>
            <p:ph sz="half" idx="1"/>
          </p:nvPr>
        </p:nvSpPr>
        <p:spPr>
          <a:xfrm>
            <a:off x="457200" y="1124744"/>
            <a:ext cx="4038600" cy="5230019"/>
          </a:xfrm>
        </p:spPr>
        <p:txBody>
          <a:bodyPr/>
          <a:lstStyle/>
          <a:p>
            <a:pPr eaLnBrk="1" hangingPunct="1">
              <a:lnSpc>
                <a:spcPct val="80000"/>
              </a:lnSpc>
            </a:pPr>
            <a:r>
              <a:rPr lang="ru-RU" sz="2000" dirty="0" smtClean="0">
                <a:latin typeface="Times New Roman" panose="02020603050405020304" pitchFamily="18" charset="0"/>
                <a:cs typeface="Times New Roman" panose="02020603050405020304" pitchFamily="18" charset="0"/>
              </a:rPr>
              <a:t>Жизнь нескольких семей в одной квартире иногда приводила к ссорам и конфликтам. Но при согласованном всеми жильцами коммуналки регламенте общежития многие проблемы снимались. Так, уборка общественных мест осуществлялась по очереди. Период дежурства определялся по взаимному согласию (в одних квартирах каждая семья дежурила, то есть осуществляла текущую уборку, одну неделю, в других — столько недель, сколько человек в ней проживало, и т. д.), а перед передачей очереди, как правило, проводилась генеральная уборка.</a:t>
            </a:r>
          </a:p>
          <a:p>
            <a:pPr eaLnBrk="1" hangingPunct="1">
              <a:lnSpc>
                <a:spcPct val="80000"/>
              </a:lnSpc>
            </a:pPr>
            <a:endParaRPr lang="ru-RU" sz="1800" dirty="0" smtClean="0"/>
          </a:p>
        </p:txBody>
      </p:sp>
      <p:pic>
        <p:nvPicPr>
          <p:cNvPr id="20484" name="Picture 2"/>
          <p:cNvPicPr>
            <a:picLocks noGrp="1" noChangeAspect="1" noChangeArrowheads="1"/>
          </p:cNvPicPr>
          <p:nvPr>
            <p:ph sz="half" idx="2"/>
          </p:nvPr>
        </p:nvPicPr>
        <p:blipFill>
          <a:blip r:embed="rId2"/>
          <a:srcRect/>
          <a:stretch>
            <a:fillRect/>
          </a:stretch>
        </p:blipFill>
        <p:spPr>
          <a:xfrm>
            <a:off x="4648200" y="1700213"/>
            <a:ext cx="4038600" cy="4105275"/>
          </a:xfr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457200" y="274638"/>
            <a:ext cx="8229600" cy="633412"/>
          </a:xfrm>
        </p:spPr>
        <p:txBody>
          <a:bodyPr/>
          <a:lstStyle/>
          <a:p>
            <a:pPr eaLnBrk="1" hangingPunct="1"/>
            <a:r>
              <a:rPr lang="ru-RU" sz="3600" dirty="0" smtClean="0">
                <a:latin typeface="Times New Roman" panose="02020603050405020304" pitchFamily="18" charset="0"/>
                <a:cs typeface="Times New Roman" panose="02020603050405020304" pitchFamily="18" charset="0"/>
              </a:rPr>
              <a:t>Коммунальный быт</a:t>
            </a:r>
          </a:p>
        </p:txBody>
      </p:sp>
      <p:pic>
        <p:nvPicPr>
          <p:cNvPr id="21507" name="Picture 2"/>
          <p:cNvPicPr>
            <a:picLocks noGrp="1" noChangeAspect="1" noChangeArrowheads="1"/>
          </p:cNvPicPr>
          <p:nvPr>
            <p:ph sz="half" idx="1"/>
          </p:nvPr>
        </p:nvPicPr>
        <p:blipFill>
          <a:blip r:embed="rId2"/>
          <a:srcRect/>
          <a:stretch>
            <a:fillRect/>
          </a:stretch>
        </p:blipFill>
        <p:spPr>
          <a:xfrm>
            <a:off x="457200" y="1556792"/>
            <a:ext cx="4191000" cy="3902621"/>
          </a:xfrm>
          <a:noFill/>
        </p:spPr>
      </p:pic>
      <p:sp>
        <p:nvSpPr>
          <p:cNvPr id="21508" name="Содержимое 6"/>
          <p:cNvSpPr>
            <a:spLocks noGrp="1"/>
          </p:cNvSpPr>
          <p:nvPr>
            <p:ph sz="half" idx="2"/>
          </p:nvPr>
        </p:nvSpPr>
        <p:spPr>
          <a:xfrm>
            <a:off x="4648200" y="2852935"/>
            <a:ext cx="4038600" cy="3455789"/>
          </a:xfrm>
        </p:spPr>
        <p:txBody>
          <a:bodyPr/>
          <a:lstStyle/>
          <a:p>
            <a:pPr eaLnBrk="1" hangingPunct="1"/>
            <a:r>
              <a:rPr lang="ru-RU" sz="2400" dirty="0" smtClean="0">
                <a:latin typeface="Times New Roman" panose="02020603050405020304" pitchFamily="18" charset="0"/>
                <a:cs typeface="Times New Roman" panose="02020603050405020304" pitchFamily="18" charset="0"/>
              </a:rPr>
              <a:t>Каждый житель коммуналки должен мыть коридор и выносить за всех мусор в течение 15 дней. Обязанность распространяется даже на маленьких детей. </a:t>
            </a:r>
            <a:endParaRPr lang="ru-RU"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644355"/>
            <a:ext cx="7920880" cy="4733604"/>
          </a:xfrm>
          <a:prstGeom prst="rect">
            <a:avLst/>
          </a:prstGeom>
        </p:spPr>
        <p:txBody>
          <a:bodyPr wrap="square">
            <a:spAutoFit/>
          </a:bodyPr>
          <a:lstStyle/>
          <a:p>
            <a:pPr marL="273050" lvl="0" indent="-273050">
              <a:spcBef>
                <a:spcPct val="20000"/>
              </a:spcBef>
              <a:buClr>
                <a:srgbClr val="0BD0D9"/>
              </a:buClr>
              <a:buSzPct val="95000"/>
              <a:buFont typeface="Wingdings 2" pitchFamily="18" charset="2"/>
              <a:buChar char=""/>
            </a:pPr>
            <a:r>
              <a:rPr lang="ru-RU" sz="2400" dirty="0">
                <a:solidFill>
                  <a:prstClr val="black"/>
                </a:solidFill>
                <a:latin typeface="Times New Roman" panose="02020603050405020304" pitchFamily="18" charset="0"/>
                <a:cs typeface="Times New Roman" panose="02020603050405020304" pitchFamily="18" charset="0"/>
              </a:rPr>
              <a:t>В</a:t>
            </a:r>
            <a:r>
              <a:rPr lang="ru-RU" sz="2400" dirty="0" smtClean="0">
                <a:solidFill>
                  <a:prstClr val="black"/>
                </a:solidFill>
                <a:latin typeface="Times New Roman" panose="02020603050405020304" pitchFamily="18" charset="0"/>
                <a:cs typeface="Times New Roman" panose="02020603050405020304" pitchFamily="18" charset="0"/>
              </a:rPr>
              <a:t> </a:t>
            </a:r>
            <a:r>
              <a:rPr lang="ru-RU" sz="2400" dirty="0">
                <a:solidFill>
                  <a:prstClr val="black"/>
                </a:solidFill>
                <a:latin typeface="Times New Roman" panose="02020603050405020304" pitchFamily="18" charset="0"/>
                <a:cs typeface="Times New Roman" panose="02020603050405020304" pitchFamily="18" charset="0"/>
              </a:rPr>
              <a:t>1920-х гг. в процессе поисков путей создания "нового быта</a:t>
            </a:r>
            <a:r>
              <a:rPr lang="ru-RU" sz="2400" dirty="0" smtClean="0">
                <a:solidFill>
                  <a:prstClr val="black"/>
                </a:solidFill>
                <a:latin typeface="Times New Roman" panose="02020603050405020304" pitchFamily="18" charset="0"/>
                <a:cs typeface="Times New Roman" panose="02020603050405020304" pitchFamily="18" charset="0"/>
              </a:rPr>
              <a:t>"</a:t>
            </a:r>
            <a:r>
              <a:rPr lang="ru-RU" sz="2400" dirty="0">
                <a:solidFill>
                  <a:prstClr val="black"/>
                </a:solidFill>
                <a:latin typeface="Times New Roman" panose="02020603050405020304" pitchFamily="18" charset="0"/>
                <a:cs typeface="Times New Roman" panose="02020603050405020304" pitchFamily="18" charset="0"/>
              </a:rPr>
              <a:t> </a:t>
            </a:r>
            <a:r>
              <a:rPr lang="ru-RU" sz="2400" dirty="0" smtClean="0">
                <a:solidFill>
                  <a:prstClr val="black"/>
                </a:solidFill>
                <a:latin typeface="Times New Roman" panose="02020603050405020304" pitchFamily="18" charset="0"/>
                <a:cs typeface="Times New Roman" panose="02020603050405020304" pitchFamily="18" charset="0"/>
              </a:rPr>
              <a:t>возникла</a:t>
            </a:r>
            <a:r>
              <a:rPr lang="ru-RU" sz="2400" dirty="0">
                <a:solidFill>
                  <a:prstClr val="black"/>
                </a:solidFill>
                <a:latin typeface="Times New Roman" panose="02020603050405020304" pitchFamily="18" charset="0"/>
                <a:cs typeface="Times New Roman" panose="02020603050405020304" pitchFamily="18" charset="0"/>
              </a:rPr>
              <a:t> </a:t>
            </a:r>
            <a:r>
              <a:rPr lang="ru-RU" sz="2400" dirty="0" smtClean="0">
                <a:solidFill>
                  <a:prstClr val="black"/>
                </a:solidFill>
                <a:latin typeface="Times New Roman" panose="02020603050405020304" pitchFamily="18" charset="0"/>
                <a:cs typeface="Times New Roman" panose="02020603050405020304" pitchFamily="18" charset="0"/>
              </a:rPr>
              <a:t>идея создания </a:t>
            </a:r>
            <a:r>
              <a:rPr lang="ru-RU" sz="2400" b="1" dirty="0" smtClean="0">
                <a:solidFill>
                  <a:prstClr val="black"/>
                </a:solidFill>
                <a:latin typeface="Times New Roman" panose="02020603050405020304" pitchFamily="18" charset="0"/>
                <a:cs typeface="Times New Roman" panose="02020603050405020304" pitchFamily="18" charset="0"/>
              </a:rPr>
              <a:t>домов-коммун.</a:t>
            </a:r>
          </a:p>
          <a:p>
            <a:pPr marL="273050" lvl="0" indent="-273050">
              <a:spcBef>
                <a:spcPct val="20000"/>
              </a:spcBef>
              <a:buClr>
                <a:srgbClr val="0BD0D9"/>
              </a:buClr>
              <a:buSzPct val="95000"/>
              <a:buFont typeface="Wingdings 2" pitchFamily="18" charset="2"/>
              <a:buChar char=""/>
            </a:pPr>
            <a:r>
              <a:rPr lang="ru-RU" sz="2400" dirty="0" smtClean="0">
                <a:solidFill>
                  <a:prstClr val="black"/>
                </a:solidFill>
                <a:latin typeface="Times New Roman" panose="02020603050405020304" pitchFamily="18" charset="0"/>
                <a:cs typeface="Times New Roman" panose="02020603050405020304" pitchFamily="18" charset="0"/>
              </a:rPr>
              <a:t> </a:t>
            </a:r>
            <a:r>
              <a:rPr lang="ru-RU" sz="2400" dirty="0">
                <a:solidFill>
                  <a:prstClr val="black"/>
                </a:solidFill>
                <a:latin typeface="Times New Roman" panose="02020603050405020304" pitchFamily="18" charset="0"/>
                <a:cs typeface="Times New Roman" panose="02020603050405020304" pitchFamily="18" charset="0"/>
              </a:rPr>
              <a:t>Главная их цель - освободить женщин от мелких домашних забот и дать им возможность заниматься общественно-полезным трудом, дать им время для учебы и отдыха.</a:t>
            </a:r>
          </a:p>
          <a:p>
            <a:pPr marL="273050" lvl="0" indent="-273050">
              <a:spcBef>
                <a:spcPct val="20000"/>
              </a:spcBef>
              <a:buClr>
                <a:srgbClr val="0BD0D9"/>
              </a:buClr>
              <a:buSzPct val="95000"/>
              <a:buFont typeface="Wingdings 2" pitchFamily="18" charset="2"/>
              <a:buChar char=""/>
            </a:pPr>
            <a:r>
              <a:rPr lang="ru-RU" sz="2400" dirty="0">
                <a:solidFill>
                  <a:prstClr val="black"/>
                </a:solidFill>
                <a:latin typeface="Times New Roman" panose="02020603050405020304" pitchFamily="18" charset="0"/>
                <a:cs typeface="Times New Roman" panose="02020603050405020304" pitchFamily="18" charset="0"/>
              </a:rPr>
              <a:t> Одним из первых был Дом политкаторжан: на 1-м и 2-м этажах корпуса, выходящего на Петровскую набережную, помещались клуб и Музей каторги и ссылки, на крыше - солярий. На 1-м этаже находились столовая-ресторан, дет. комнаты, медпункт, магазин, в подвале - </a:t>
            </a:r>
            <a:r>
              <a:rPr lang="ru-RU" sz="2800" dirty="0">
                <a:solidFill>
                  <a:prstClr val="black"/>
                </a:solidFill>
                <a:latin typeface="Times New Roman" panose="02020603050405020304" pitchFamily="18" charset="0"/>
                <a:cs typeface="Times New Roman" panose="02020603050405020304" pitchFamily="18" charset="0"/>
              </a:rPr>
              <a:t>механическая прачечная.</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90968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a:xfrm>
            <a:off x="457200" y="704850"/>
            <a:ext cx="8229600" cy="1143000"/>
          </a:xfrm>
        </p:spPr>
        <p:txBody>
          <a:bodyPr/>
          <a:lstStyle/>
          <a:p>
            <a:pPr eaLnBrk="1" hangingPunct="1"/>
            <a:r>
              <a:rPr lang="ru-RU" sz="4400" dirty="0" smtClean="0">
                <a:latin typeface="Times New Roman" panose="02020603050405020304" pitchFamily="18" charset="0"/>
                <a:cs typeface="Times New Roman" panose="02020603050405020304" pitchFamily="18" charset="0"/>
              </a:rPr>
              <a:t>Дом-коммуна</a:t>
            </a:r>
          </a:p>
        </p:txBody>
      </p:sp>
      <p:pic>
        <p:nvPicPr>
          <p:cNvPr id="23555" name="Picture 2"/>
          <p:cNvPicPr>
            <a:picLocks noGrp="1" noChangeAspect="1" noChangeArrowheads="1"/>
          </p:cNvPicPr>
          <p:nvPr>
            <p:ph sz="half" idx="1"/>
          </p:nvPr>
        </p:nvPicPr>
        <p:blipFill>
          <a:blip r:embed="rId2"/>
          <a:srcRect/>
          <a:stretch>
            <a:fillRect/>
          </a:stretch>
        </p:blipFill>
        <p:spPr>
          <a:xfrm>
            <a:off x="317500" y="2420938"/>
            <a:ext cx="4110038" cy="2744787"/>
          </a:xfrm>
          <a:noFill/>
        </p:spPr>
      </p:pic>
      <p:sp>
        <p:nvSpPr>
          <p:cNvPr id="23556" name="Содержимое 3"/>
          <p:cNvSpPr>
            <a:spLocks noGrp="1"/>
          </p:cNvSpPr>
          <p:nvPr>
            <p:ph sz="half" idx="2"/>
          </p:nvPr>
        </p:nvSpPr>
        <p:spPr>
          <a:xfrm>
            <a:off x="4648200" y="476672"/>
            <a:ext cx="4038600" cy="5976664"/>
          </a:xfrm>
        </p:spPr>
        <p:txBody>
          <a:bodyPr/>
          <a:lstStyle/>
          <a:p>
            <a:pPr eaLnBrk="1" hangingPunct="1"/>
            <a:r>
              <a:rPr lang="ru-RU" sz="2000" dirty="0" smtClean="0">
                <a:latin typeface="Times New Roman" panose="02020603050405020304" pitchFamily="18" charset="0"/>
                <a:cs typeface="Times New Roman" panose="02020603050405020304" pitchFamily="18" charset="0"/>
              </a:rPr>
              <a:t>В нем было шесть этажей и сто сорок двух-пятикомнатных квартир. Каждая квартира - со всеми удобствами, в том числе горячим водоснабжением и, редкими для того времени, ваннами. В квартирах не было кухонь. Их заменяла столовая-ресторан. </a:t>
            </a:r>
          </a:p>
          <a:p>
            <a:pPr eaLnBrk="1" hangingPunct="1"/>
            <a:r>
              <a:rPr lang="ru-RU" sz="2000" dirty="0" smtClean="0">
                <a:latin typeface="Times New Roman" panose="02020603050405020304" pitchFamily="18" charset="0"/>
                <a:cs typeface="Times New Roman" panose="02020603050405020304" pitchFamily="18" charset="0"/>
              </a:rPr>
              <a:t>В доме был </a:t>
            </a:r>
            <a:r>
              <a:rPr lang="ru-RU" sz="2000" dirty="0" err="1" smtClean="0">
                <a:latin typeface="Times New Roman" panose="02020603050405020304" pitchFamily="18" charset="0"/>
                <a:cs typeface="Times New Roman" panose="02020603050405020304" pitchFamily="18" charset="0"/>
              </a:rPr>
              <a:t>спец.магазин</a:t>
            </a:r>
            <a:r>
              <a:rPr lang="ru-RU" sz="2000" dirty="0" smtClean="0">
                <a:latin typeface="Times New Roman" panose="02020603050405020304" pitchFamily="18" charset="0"/>
                <a:cs typeface="Times New Roman" panose="02020603050405020304" pitchFamily="18" charset="0"/>
              </a:rPr>
              <a:t>. В общественных помещениях на первом и втором этажах располагались детские комнаты, комнаты для занятий и отдыха, клуб, библиотека, музей политкаторжан и театр на пятьсот мест. В подвале дома находилась механизированная прачечная, а на крыше – солярий и обзорная площадка. </a:t>
            </a:r>
          </a:p>
        </p:txBody>
      </p:sp>
      <p:sp>
        <p:nvSpPr>
          <p:cNvPr id="6" name="Прямоугольник 5"/>
          <p:cNvSpPr/>
          <p:nvPr/>
        </p:nvSpPr>
        <p:spPr>
          <a:xfrm>
            <a:off x="323850" y="5300663"/>
            <a:ext cx="403225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rPr>
              <a:t>Дом-коммуна политкаторжан</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7"/>
          <p:cNvSpPr>
            <a:spLocks noGrp="1"/>
          </p:cNvSpPr>
          <p:nvPr>
            <p:ph type="title"/>
          </p:nvPr>
        </p:nvSpPr>
        <p:spPr/>
        <p:txBody>
          <a:bodyPr/>
          <a:lstStyle/>
          <a:p>
            <a:pPr algn="ctr" eaLnBrk="1" hangingPunct="1"/>
            <a:r>
              <a:rPr lang="ru-RU" sz="4400" dirty="0" smtClean="0">
                <a:latin typeface="Times New Roman" panose="02020603050405020304" pitchFamily="18" charset="0"/>
                <a:cs typeface="Times New Roman" panose="02020603050405020304" pitchFamily="18" charset="0"/>
              </a:rPr>
              <a:t>Квартира-ячейка</a:t>
            </a:r>
          </a:p>
        </p:txBody>
      </p:sp>
      <p:pic>
        <p:nvPicPr>
          <p:cNvPr id="25603" name="Picture 2"/>
          <p:cNvPicPr>
            <a:picLocks noGrp="1" noChangeAspect="1" noChangeArrowheads="1"/>
          </p:cNvPicPr>
          <p:nvPr>
            <p:ph idx="1"/>
          </p:nvPr>
        </p:nvPicPr>
        <p:blipFill>
          <a:blip r:embed="rId2"/>
          <a:srcRect/>
          <a:stretch>
            <a:fillRect/>
          </a:stretch>
        </p:blipFill>
        <p:spPr>
          <a:xfrm>
            <a:off x="2190750" y="2862263"/>
            <a:ext cx="4762500" cy="2533650"/>
          </a:xfr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51520" y="274638"/>
            <a:ext cx="8435280" cy="2434282"/>
          </a:xfrm>
        </p:spPr>
        <p:txBody>
          <a:bodyPr>
            <a:noAutofit/>
          </a:bodyPr>
          <a:lstStyle/>
          <a:p>
            <a:pPr eaLnBrk="1" hangingPunct="1"/>
            <a:r>
              <a:rPr lang="ru-RU" sz="2400" dirty="0">
                <a:solidFill>
                  <a:schemeClr val="tx1"/>
                </a:solidFill>
                <a:latin typeface="Times New Roman" panose="02020603050405020304" pitchFamily="18" charset="0"/>
                <a:cs typeface="Times New Roman" panose="02020603050405020304" pitchFamily="18" charset="0"/>
              </a:rPr>
              <a:t>Это крупная двухэтажная ячейка (2.3 м каждый этаж) с </a:t>
            </a:r>
            <a:r>
              <a:rPr lang="ru-RU" sz="2400" dirty="0" smtClean="0">
                <a:solidFill>
                  <a:schemeClr val="tx1"/>
                </a:solidFill>
                <a:latin typeface="Times New Roman" panose="02020603050405020304" pitchFamily="18" charset="0"/>
                <a:cs typeface="Times New Roman" panose="02020603050405020304" pitchFamily="18" charset="0"/>
              </a:rPr>
              <a:t>гостиной </a:t>
            </a:r>
            <a:r>
              <a:rPr lang="ru-RU" sz="2400" dirty="0">
                <a:solidFill>
                  <a:schemeClr val="tx1"/>
                </a:solidFill>
                <a:latin typeface="Times New Roman" panose="02020603050405020304" pitchFamily="18" charset="0"/>
                <a:cs typeface="Times New Roman" panose="02020603050405020304" pitchFamily="18" charset="0"/>
              </a:rPr>
              <a:t>высоким (4.8 м) потолком и внутренним балконом (антресолью) вдоль одной из ее стен. На нижнем этаже были устроены коридор, передняя, терраса и кухня, а в верхнем — две спальни размером 20 и 12 </a:t>
            </a:r>
            <a:r>
              <a:rPr lang="ru-RU" sz="2400" dirty="0" err="1" smtClean="0">
                <a:solidFill>
                  <a:schemeClr val="tx1"/>
                </a:solidFill>
                <a:latin typeface="Times New Roman" panose="02020603050405020304" pitchFamily="18" charset="0"/>
                <a:cs typeface="Times New Roman" panose="02020603050405020304" pitchFamily="18" charset="0"/>
              </a:rPr>
              <a:t>кв.м</a:t>
            </a:r>
            <a:r>
              <a:rPr lang="ru-RU" sz="2400" dirty="0" smtClean="0">
                <a:solidFill>
                  <a:schemeClr val="tx1"/>
                </a:solidFill>
                <a:latin typeface="Times New Roman" panose="02020603050405020304" pitchFamily="18" charset="0"/>
                <a:cs typeface="Times New Roman" panose="02020603050405020304" pitchFamily="18" charset="0"/>
              </a:rPr>
              <a:t>.</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4" name="Picture 2"/>
          <p:cNvPicPr>
            <a:picLocks noGrp="1" noChangeAspect="1" noChangeArrowheads="1"/>
          </p:cNvPicPr>
          <p:nvPr>
            <p:ph idx="1"/>
          </p:nvPr>
        </p:nvPicPr>
        <p:blipFill>
          <a:blip r:embed="rId2"/>
          <a:srcRect/>
          <a:stretch>
            <a:fillRect/>
          </a:stretch>
        </p:blipFill>
        <p:spPr>
          <a:xfrm>
            <a:off x="2195736" y="3284984"/>
            <a:ext cx="4762500" cy="3171825"/>
          </a:xfr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Times New Roman" panose="02020603050405020304" pitchFamily="18" charset="0"/>
                <a:cs typeface="Times New Roman" panose="02020603050405020304" pitchFamily="18" charset="0"/>
              </a:rPr>
              <a:t>Ответь на вопросы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r>
              <a:rPr lang="ru-RU" dirty="0" smtClean="0"/>
              <a:t>1. Где проживали люди в 20-30 –х годах в СССР?</a:t>
            </a:r>
          </a:p>
          <a:p>
            <a:r>
              <a:rPr lang="ru-RU" dirty="0" smtClean="0"/>
              <a:t>2. Из-за чего происходили ссоры среди жителей коммунальной квартиры?</a:t>
            </a:r>
          </a:p>
          <a:p>
            <a:r>
              <a:rPr lang="ru-RU" dirty="0" smtClean="0"/>
              <a:t>3.Есть ли сейчас коммунальные квартиры?</a:t>
            </a:r>
          </a:p>
          <a:p>
            <a:endParaRPr lang="ru-RU" dirty="0"/>
          </a:p>
        </p:txBody>
      </p:sp>
    </p:spTree>
    <p:extLst>
      <p:ext uri="{BB962C8B-B14F-4D97-AF65-F5344CB8AC3E}">
        <p14:creationId xmlns:p14="http://schemas.microsoft.com/office/powerpoint/2010/main" val="4120489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a:xfrm>
            <a:off x="179512" y="1052735"/>
            <a:ext cx="8507287" cy="5271865"/>
          </a:xfrm>
          <a:prstGeom prst="rect">
            <a:avLst/>
          </a:prstGeom>
          <a:noFill/>
        </p:spPr>
      </p:pic>
    </p:spTree>
    <p:extLst>
      <p:ext uri="{BB962C8B-B14F-4D97-AF65-F5344CB8AC3E}">
        <p14:creationId xmlns:p14="http://schemas.microsoft.com/office/powerpoint/2010/main" val="3945865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ru-RU" sz="5400" b="1" dirty="0" err="1">
                <a:latin typeface="Times New Roman" panose="02020603050405020304" pitchFamily="18" charset="0"/>
                <a:cs typeface="Times New Roman" panose="02020603050405020304" pitchFamily="18" charset="0"/>
              </a:rPr>
              <a:t>Коммуна́льная</a:t>
            </a:r>
            <a:r>
              <a:rPr lang="ru-RU" sz="5400" b="1" dirty="0">
                <a:latin typeface="Times New Roman" panose="02020603050405020304" pitchFamily="18" charset="0"/>
                <a:cs typeface="Times New Roman" panose="02020603050405020304" pitchFamily="18" charset="0"/>
              </a:rPr>
              <a:t> </a:t>
            </a:r>
            <a:r>
              <a:rPr lang="ru-RU" sz="5400" b="1" dirty="0" err="1">
                <a:latin typeface="Times New Roman" panose="02020603050405020304" pitchFamily="18" charset="0"/>
                <a:cs typeface="Times New Roman" panose="02020603050405020304" pitchFamily="18" charset="0"/>
              </a:rPr>
              <a:t>кварти́ра</a:t>
            </a:r>
            <a:endParaRPr lang="ru-RU" dirty="0" smtClean="0">
              <a:latin typeface="Times New Roman" panose="02020603050405020304" pitchFamily="18" charset="0"/>
              <a:cs typeface="Times New Roman" panose="02020603050405020304" pitchFamily="18" charset="0"/>
            </a:endParaRPr>
          </a:p>
        </p:txBody>
      </p:sp>
      <p:sp>
        <p:nvSpPr>
          <p:cNvPr id="7171" name="Rectangle 3"/>
          <p:cNvSpPr>
            <a:spLocks noGrp="1" noChangeArrowheads="1"/>
          </p:cNvSpPr>
          <p:nvPr>
            <p:ph idx="1"/>
          </p:nvPr>
        </p:nvSpPr>
        <p:spPr/>
        <p:txBody>
          <a:bodyPr/>
          <a:lstStyle/>
          <a:p>
            <a:pPr marL="0" indent="0" eaLnBrk="1" hangingPunct="1">
              <a:lnSpc>
                <a:spcPct val="90000"/>
              </a:lnSpc>
              <a:buNone/>
            </a:pPr>
            <a:r>
              <a:rPr lang="ru-RU" sz="2800" dirty="0" smtClean="0">
                <a:latin typeface="Times New Roman" panose="02020603050405020304" pitchFamily="18" charset="0"/>
                <a:cs typeface="Times New Roman" panose="02020603050405020304" pitchFamily="18" charset="0"/>
              </a:rPr>
              <a:t>(«коммуналка») — (в </a:t>
            </a:r>
            <a:r>
              <a:rPr lang="ru-RU" sz="2800" dirty="0" smtClean="0">
                <a:latin typeface="Times New Roman" panose="02020603050405020304" pitchFamily="18" charset="0"/>
                <a:cs typeface="Times New Roman" panose="02020603050405020304" pitchFamily="18" charset="0"/>
                <a:hlinkClick r:id="rId2" tooltip="Россия"/>
              </a:rPr>
              <a:t>России</a:t>
            </a:r>
            <a:r>
              <a:rPr lang="ru-RU" sz="2800" dirty="0" smtClean="0">
                <a:latin typeface="Times New Roman" panose="02020603050405020304" pitchFamily="18" charset="0"/>
                <a:cs typeface="Times New Roman" panose="02020603050405020304" pitchFamily="18" charset="0"/>
              </a:rPr>
              <a:t> и бывшем </a:t>
            </a:r>
            <a:r>
              <a:rPr lang="ru-RU" sz="2800" dirty="0" smtClean="0">
                <a:latin typeface="Times New Roman" panose="02020603050405020304" pitchFamily="18" charset="0"/>
                <a:cs typeface="Times New Roman" panose="02020603050405020304" pitchFamily="18" charset="0"/>
                <a:hlinkClick r:id="rId3" tooltip="СССР"/>
              </a:rPr>
              <a:t>СССР</a:t>
            </a:r>
            <a:r>
              <a:rPr lang="ru-RU" sz="2800" dirty="0" smtClean="0">
                <a:latin typeface="Times New Roman" panose="02020603050405020304" pitchFamily="18" charset="0"/>
                <a:cs typeface="Times New Roman" panose="02020603050405020304" pitchFamily="18" charset="0"/>
              </a:rPr>
              <a:t>) квартира, находящаяся в государственной собственности.</a:t>
            </a:r>
          </a:p>
          <a:p>
            <a:pPr marL="0" indent="0" eaLnBrk="1" hangingPunct="1">
              <a:lnSpc>
                <a:spcPct val="90000"/>
              </a:lnSpc>
              <a:buNone/>
            </a:pPr>
            <a:r>
              <a:rPr lang="ru-RU" sz="2800" dirty="0" smtClean="0">
                <a:latin typeface="Times New Roman" panose="02020603050405020304" pitchFamily="18" charset="0"/>
                <a:cs typeface="Times New Roman" panose="02020603050405020304" pitchFamily="18" charset="0"/>
              </a:rPr>
              <a:t>Как правило, в коммунальной квартире живёт несколько семей или отдельных людей. </a:t>
            </a:r>
          </a:p>
          <a:p>
            <a:pPr marL="0" indent="0" eaLnBrk="1" hangingPunct="1">
              <a:lnSpc>
                <a:spcPct val="90000"/>
              </a:lnSpc>
              <a:buNone/>
            </a:pPr>
            <a:r>
              <a:rPr lang="ru-RU" sz="2800" dirty="0" smtClean="0">
                <a:latin typeface="Times New Roman" panose="02020603050405020304" pitchFamily="18" charset="0"/>
                <a:cs typeface="Times New Roman" panose="02020603050405020304" pitchFamily="18" charset="0"/>
              </a:rPr>
              <a:t>Каждая семья или отдельный человек занимают одну или несколько комнат, вместе пользуются «местами общего пользования», к которым, как правило, относятся общие </a:t>
            </a:r>
            <a:r>
              <a:rPr lang="ru-RU" sz="2800" dirty="0" smtClean="0">
                <a:latin typeface="Times New Roman" panose="02020603050405020304" pitchFamily="18" charset="0"/>
                <a:cs typeface="Times New Roman" panose="02020603050405020304" pitchFamily="18" charset="0"/>
                <a:hlinkClick r:id="rId4" tooltip="Ванная"/>
              </a:rPr>
              <a:t>ванная</a:t>
            </a:r>
            <a:r>
              <a:rPr lang="ru-RU" sz="2800" dirty="0" smtClean="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hlinkClick r:id="rId5" tooltip="Туалет"/>
              </a:rPr>
              <a:t>туалет</a:t>
            </a:r>
            <a:r>
              <a:rPr lang="ru-RU" sz="2800" dirty="0" smtClean="0">
                <a:latin typeface="Times New Roman" panose="02020603050405020304" pitchFamily="18" charset="0"/>
                <a:cs typeface="Times New Roman" panose="02020603050405020304" pitchFamily="18" charset="0"/>
              </a:rPr>
              <a:t> и </a:t>
            </a:r>
            <a:r>
              <a:rPr lang="ru-RU" sz="2800" dirty="0" smtClean="0">
                <a:latin typeface="Times New Roman" panose="02020603050405020304" pitchFamily="18" charset="0"/>
                <a:cs typeface="Times New Roman" panose="02020603050405020304" pitchFamily="18" charset="0"/>
                <a:hlinkClick r:id="rId6" tooltip="Кухня (помещение)"/>
              </a:rPr>
              <a:t>кухня</a:t>
            </a:r>
            <a:r>
              <a:rPr lang="ru-RU" sz="2800" dirty="0" smtClean="0">
                <a:latin typeface="Times New Roman" panose="02020603050405020304" pitchFamily="18" charset="0"/>
                <a:cs typeface="Times New Roman" panose="02020603050405020304" pitchFamily="18" charset="0"/>
              </a:rPr>
              <a:t>, а также коридор и прихожая.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0" y="188640"/>
            <a:ext cx="9036496" cy="1659210"/>
          </a:xfrm>
        </p:spPr>
        <p:txBody>
          <a:bodyPr/>
          <a:lstStyle/>
          <a:p>
            <a:pPr algn="ctr" eaLnBrk="1" hangingPunct="1"/>
            <a:r>
              <a:rPr lang="ru-RU" sz="4800" dirty="0" smtClean="0">
                <a:latin typeface="Times New Roman" panose="02020603050405020304" pitchFamily="18" charset="0"/>
                <a:cs typeface="Times New Roman" panose="02020603050405020304" pitchFamily="18" charset="0"/>
              </a:rPr>
              <a:t>Вход в коммунальную квартиру</a:t>
            </a:r>
          </a:p>
        </p:txBody>
      </p:sp>
      <p:pic>
        <p:nvPicPr>
          <p:cNvPr id="9219" name="Picture 5"/>
          <p:cNvPicPr>
            <a:picLocks noGrp="1" noChangeAspect="1" noChangeArrowheads="1"/>
          </p:cNvPicPr>
          <p:nvPr>
            <p:ph sz="half" idx="1"/>
          </p:nvPr>
        </p:nvPicPr>
        <p:blipFill>
          <a:blip r:embed="rId2"/>
          <a:srcRect/>
          <a:stretch>
            <a:fillRect/>
          </a:stretch>
        </p:blipFill>
        <p:spPr>
          <a:xfrm>
            <a:off x="571500" y="2708275"/>
            <a:ext cx="3810000" cy="2859088"/>
          </a:xfrm>
        </p:spPr>
      </p:pic>
      <p:pic>
        <p:nvPicPr>
          <p:cNvPr id="9220" name="Picture 3"/>
          <p:cNvPicPr>
            <a:picLocks noGrp="1" noChangeAspect="1" noChangeArrowheads="1"/>
          </p:cNvPicPr>
          <p:nvPr>
            <p:ph sz="half" idx="2"/>
          </p:nvPr>
        </p:nvPicPr>
        <p:blipFill>
          <a:blip r:embed="rId3"/>
          <a:srcRect/>
          <a:stretch>
            <a:fillRect/>
          </a:stretch>
        </p:blipFill>
        <p:spPr>
          <a:xfrm>
            <a:off x="5476875" y="2017713"/>
            <a:ext cx="2381250" cy="4238625"/>
          </a:xfr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57200" y="704850"/>
            <a:ext cx="8229600" cy="563910"/>
          </a:xfrm>
        </p:spPr>
        <p:txBody>
          <a:bodyPr/>
          <a:lstStyle/>
          <a:p>
            <a:pPr algn="ctr" eaLnBrk="1" hangingPunct="1"/>
            <a:r>
              <a:rPr lang="ru-RU" sz="4400" dirty="0" smtClean="0">
                <a:latin typeface="Times New Roman" panose="02020603050405020304" pitchFamily="18" charset="0"/>
                <a:cs typeface="Times New Roman" panose="02020603050405020304" pitchFamily="18" charset="0"/>
              </a:rPr>
              <a:t>Коммунальный коридор</a:t>
            </a:r>
          </a:p>
        </p:txBody>
      </p:sp>
      <p:pic>
        <p:nvPicPr>
          <p:cNvPr id="10243" name="Picture 6"/>
          <p:cNvPicPr>
            <a:picLocks noGrp="1" noChangeAspect="1" noChangeArrowheads="1"/>
          </p:cNvPicPr>
          <p:nvPr>
            <p:ph sz="half" idx="1"/>
          </p:nvPr>
        </p:nvPicPr>
        <p:blipFill>
          <a:blip r:embed="rId2"/>
          <a:srcRect/>
          <a:stretch>
            <a:fillRect/>
          </a:stretch>
        </p:blipFill>
        <p:spPr>
          <a:xfrm>
            <a:off x="457200" y="1628800"/>
            <a:ext cx="3608388" cy="4603725"/>
          </a:xfrm>
        </p:spPr>
      </p:pic>
      <p:pic>
        <p:nvPicPr>
          <p:cNvPr id="10244" name="Picture 6"/>
          <p:cNvPicPr>
            <a:picLocks noGrp="1" noChangeAspect="1" noChangeArrowheads="1"/>
          </p:cNvPicPr>
          <p:nvPr>
            <p:ph sz="half" idx="2"/>
          </p:nvPr>
        </p:nvPicPr>
        <p:blipFill>
          <a:blip r:embed="rId3"/>
          <a:srcRect/>
          <a:stretch>
            <a:fillRect/>
          </a:stretch>
        </p:blipFill>
        <p:spPr>
          <a:xfrm>
            <a:off x="4644008" y="1628800"/>
            <a:ext cx="3600400" cy="465135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a:xfrm>
            <a:off x="457200" y="274638"/>
            <a:ext cx="8229600" cy="706437"/>
          </a:xfrm>
        </p:spPr>
        <p:txBody>
          <a:bodyPr/>
          <a:lstStyle/>
          <a:p>
            <a:pPr eaLnBrk="1" hangingPunct="1"/>
            <a:r>
              <a:rPr lang="ru-RU" sz="3600" dirty="0" smtClean="0">
                <a:latin typeface="Times New Roman" panose="02020603050405020304" pitchFamily="18" charset="0"/>
                <a:cs typeface="Times New Roman" panose="02020603050405020304" pitchFamily="18" charset="0"/>
              </a:rPr>
              <a:t>Пользование электроэнергией</a:t>
            </a:r>
          </a:p>
        </p:txBody>
      </p:sp>
      <p:pic>
        <p:nvPicPr>
          <p:cNvPr id="11267" name="Picture 2"/>
          <p:cNvPicPr>
            <a:picLocks noGrp="1" noChangeAspect="1" noChangeArrowheads="1"/>
          </p:cNvPicPr>
          <p:nvPr>
            <p:ph sz="half" idx="1"/>
          </p:nvPr>
        </p:nvPicPr>
        <p:blipFill>
          <a:blip r:embed="rId2"/>
          <a:srcRect/>
          <a:stretch>
            <a:fillRect/>
          </a:stretch>
        </p:blipFill>
        <p:spPr>
          <a:xfrm>
            <a:off x="468313" y="1916832"/>
            <a:ext cx="4038600" cy="3677518"/>
          </a:xfrm>
          <a:noFill/>
        </p:spPr>
      </p:pic>
      <p:sp>
        <p:nvSpPr>
          <p:cNvPr id="11268" name="Содержимое 6"/>
          <p:cNvSpPr>
            <a:spLocks noGrp="1"/>
          </p:cNvSpPr>
          <p:nvPr>
            <p:ph sz="half" idx="2"/>
          </p:nvPr>
        </p:nvSpPr>
        <p:spPr>
          <a:xfrm>
            <a:off x="4648200" y="981075"/>
            <a:ext cx="4038600" cy="5543550"/>
          </a:xfrm>
        </p:spPr>
        <p:txBody>
          <a:bodyPr/>
          <a:lstStyle/>
          <a:p>
            <a:pPr eaLnBrk="1" hangingPunct="1"/>
            <a:r>
              <a:rPr lang="ru-RU" sz="1600" dirty="0" smtClean="0">
                <a:latin typeface="Times New Roman" panose="02020603050405020304" pitchFamily="18" charset="0"/>
                <a:cs typeface="Times New Roman" panose="02020603050405020304" pitchFamily="18" charset="0"/>
              </a:rPr>
              <a:t>К электроэнергии  относятся с особым вниманием, можно даже сказать — трепетно.</a:t>
            </a:r>
          </a:p>
          <a:p>
            <a:pPr eaLnBrk="1" hangingPunct="1"/>
            <a:r>
              <a:rPr lang="ru-RU" sz="1600" dirty="0" smtClean="0">
                <a:latin typeface="Times New Roman" panose="02020603050405020304" pitchFamily="18" charset="0"/>
                <a:cs typeface="Times New Roman" panose="02020603050405020304" pitchFamily="18" charset="0"/>
              </a:rPr>
              <a:t> Во времена коммунальных квартир электричество стоило недорого и оплата счетов не была слишком обременительной. И тем не менее из–за не выключенного света в туалете возникали настолько серьезные конфликты, что некоторые жильцы предпочитали устанавливать там собственную лампочку — выключатель находился в комнате и потому был недоступен соседям. Квартирная общественность могла, например, потребовать, чтобы тот, к кому часто ходят гости, больше платил за свет: ведь звонок на входной двери тоже тратит электроэнергию.</a:t>
            </a:r>
          </a:p>
          <a:p>
            <a:pPr eaLnBrk="1" hangingPunct="1"/>
            <a:endParaRPr lang="ru-RU" sz="1600" dirty="0" smtClean="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a:xfrm>
            <a:off x="457200" y="704850"/>
            <a:ext cx="8229600" cy="563910"/>
          </a:xfrm>
        </p:spPr>
        <p:txBody>
          <a:bodyPr/>
          <a:lstStyle/>
          <a:p>
            <a:pPr algn="ctr" eaLnBrk="1" hangingPunct="1"/>
            <a:r>
              <a:rPr lang="ru-RU" sz="4400" dirty="0" smtClean="0">
                <a:latin typeface="Times New Roman" panose="02020603050405020304" pitchFamily="18" charset="0"/>
                <a:cs typeface="Times New Roman" panose="02020603050405020304" pitchFamily="18" charset="0"/>
              </a:rPr>
              <a:t>На коммунальной кухне</a:t>
            </a:r>
          </a:p>
        </p:txBody>
      </p:sp>
      <p:pic>
        <p:nvPicPr>
          <p:cNvPr id="12291" name="Picture 2"/>
          <p:cNvPicPr>
            <a:picLocks noGrp="1" noChangeAspect="1" noChangeArrowheads="1"/>
          </p:cNvPicPr>
          <p:nvPr>
            <p:ph sz="half" idx="1"/>
          </p:nvPr>
        </p:nvPicPr>
        <p:blipFill>
          <a:blip r:embed="rId2"/>
          <a:srcRect/>
          <a:stretch>
            <a:fillRect/>
          </a:stretch>
        </p:blipFill>
        <p:spPr>
          <a:xfrm>
            <a:off x="323528" y="1920875"/>
            <a:ext cx="4324672" cy="4100413"/>
          </a:xfrm>
          <a:noFill/>
        </p:spPr>
      </p:pic>
      <p:sp>
        <p:nvSpPr>
          <p:cNvPr id="12292" name="Содержимое 3"/>
          <p:cNvSpPr>
            <a:spLocks noGrp="1"/>
          </p:cNvSpPr>
          <p:nvPr>
            <p:ph sz="half" idx="2"/>
          </p:nvPr>
        </p:nvSpPr>
        <p:spPr>
          <a:xfrm>
            <a:off x="4648200" y="1920875"/>
            <a:ext cx="4038600" cy="4433888"/>
          </a:xfrm>
        </p:spPr>
        <p:txBody>
          <a:bodyPr/>
          <a:lstStyle/>
          <a:p>
            <a:pPr eaLnBrk="1" hangingPunct="1"/>
            <a:r>
              <a:rPr lang="ru-RU" sz="2400" dirty="0" smtClean="0"/>
              <a:t>у кого что на обед, можно узнать по запаху, не покидая своей комнаты. Правда, здесь есть свои плюсы: если жилец коммуналки готовит праздничное угощение — скажем, печет пироги, то неписаные правила требуют, чтобы он угостил ими соседей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3"/>
          <p:cNvSpPr>
            <a:spLocks noGrp="1"/>
          </p:cNvSpPr>
          <p:nvPr>
            <p:ph type="title"/>
          </p:nvPr>
        </p:nvSpPr>
        <p:spPr>
          <a:xfrm>
            <a:off x="457200" y="332656"/>
            <a:ext cx="8229600" cy="936104"/>
          </a:xfrm>
        </p:spPr>
        <p:txBody>
          <a:bodyPr/>
          <a:lstStyle/>
          <a:p>
            <a:pPr algn="ctr" eaLnBrk="1" hangingPunct="1"/>
            <a:r>
              <a:rPr lang="ru-RU" sz="4400" dirty="0" smtClean="0">
                <a:latin typeface="Times New Roman" panose="02020603050405020304" pitchFamily="18" charset="0"/>
                <a:cs typeface="Times New Roman" panose="02020603050405020304" pitchFamily="18" charset="0"/>
              </a:rPr>
              <a:t>На коммунальной кухне</a:t>
            </a:r>
          </a:p>
        </p:txBody>
      </p:sp>
      <p:sp>
        <p:nvSpPr>
          <p:cNvPr id="13315" name="Содержимое 8"/>
          <p:cNvSpPr>
            <a:spLocks noGrp="1"/>
          </p:cNvSpPr>
          <p:nvPr>
            <p:ph sz="half" idx="1"/>
          </p:nvPr>
        </p:nvSpPr>
        <p:spPr>
          <a:xfrm>
            <a:off x="457200" y="1920875"/>
            <a:ext cx="4038600" cy="4433888"/>
          </a:xfrm>
        </p:spPr>
        <p:txBody>
          <a:bodyPr/>
          <a:lstStyle/>
          <a:p>
            <a:pPr eaLnBrk="1" hangingPunct="1"/>
            <a:r>
              <a:rPr lang="ru-RU" sz="2400" smtClean="0"/>
              <a:t> одежда, включая нижнее белье, сушится после стирки на натянутых под потолком общей кухни веревках. Квартирное сообщество прекрасно осведомлено о жизни любого своего члена </a:t>
            </a:r>
          </a:p>
        </p:txBody>
      </p:sp>
      <p:pic>
        <p:nvPicPr>
          <p:cNvPr id="13316" name="Picture 3"/>
          <p:cNvPicPr>
            <a:picLocks noGrp="1" noChangeAspect="1" noChangeArrowheads="1"/>
          </p:cNvPicPr>
          <p:nvPr>
            <p:ph sz="half" idx="2"/>
          </p:nvPr>
        </p:nvPicPr>
        <p:blipFill>
          <a:blip r:embed="rId2"/>
          <a:srcRect/>
          <a:stretch>
            <a:fillRect/>
          </a:stretch>
        </p:blipFill>
        <p:spPr>
          <a:xfrm>
            <a:off x="4495800" y="1468582"/>
            <a:ext cx="4324672" cy="4886181"/>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457200" y="260648"/>
            <a:ext cx="8229600" cy="1008112"/>
          </a:xfrm>
        </p:spPr>
        <p:txBody>
          <a:bodyPr/>
          <a:lstStyle/>
          <a:p>
            <a:pPr algn="ctr" eaLnBrk="1" hangingPunct="1"/>
            <a:r>
              <a:rPr lang="ru-RU" sz="4400" dirty="0" smtClean="0">
                <a:latin typeface="Times New Roman" panose="02020603050405020304" pitchFamily="18" charset="0"/>
                <a:cs typeface="Times New Roman" panose="02020603050405020304" pitchFamily="18" charset="0"/>
              </a:rPr>
              <a:t>Комнаты в коммуналке</a:t>
            </a:r>
          </a:p>
        </p:txBody>
      </p:sp>
      <p:pic>
        <p:nvPicPr>
          <p:cNvPr id="15363" name="Picture 2"/>
          <p:cNvPicPr>
            <a:picLocks noGrp="1" noChangeAspect="1" noChangeArrowheads="1"/>
          </p:cNvPicPr>
          <p:nvPr>
            <p:ph sz="half" idx="1"/>
          </p:nvPr>
        </p:nvPicPr>
        <p:blipFill>
          <a:blip r:embed="rId2"/>
          <a:srcRect/>
          <a:stretch>
            <a:fillRect/>
          </a:stretch>
        </p:blipFill>
        <p:spPr>
          <a:xfrm>
            <a:off x="457200" y="1844824"/>
            <a:ext cx="4038600" cy="3635226"/>
          </a:xfrm>
          <a:noFill/>
        </p:spPr>
      </p:pic>
      <p:pic>
        <p:nvPicPr>
          <p:cNvPr id="15364" name="Picture 5"/>
          <p:cNvPicPr>
            <a:picLocks noGrp="1" noChangeAspect="1" noChangeArrowheads="1"/>
          </p:cNvPicPr>
          <p:nvPr>
            <p:ph sz="half" idx="2"/>
          </p:nvPr>
        </p:nvPicPr>
        <p:blipFill>
          <a:blip r:embed="rId3"/>
          <a:srcRect/>
          <a:stretch>
            <a:fillRect/>
          </a:stretch>
        </p:blipFill>
        <p:spPr>
          <a:xfrm>
            <a:off x="4648200" y="1844824"/>
            <a:ext cx="4038600" cy="367491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283</TotalTime>
  <Words>607</Words>
  <Application>Microsoft Office PowerPoint</Application>
  <PresentationFormat>Экран (4:3)</PresentationFormat>
  <Paragraphs>37</Paragraphs>
  <Slides>19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Calibri</vt:lpstr>
      <vt:lpstr>Constantia</vt:lpstr>
      <vt:lpstr>Times New Roman</vt:lpstr>
      <vt:lpstr>Wingdings 2</vt:lpstr>
      <vt:lpstr>Поток</vt:lpstr>
      <vt:lpstr>Быт советского человека 1920-1930 –е  годы </vt:lpstr>
      <vt:lpstr>Презентация PowerPoint</vt:lpstr>
      <vt:lpstr>Коммуна́льная кварти́ра</vt:lpstr>
      <vt:lpstr>Вход в коммунальную квартиру</vt:lpstr>
      <vt:lpstr>Коммунальный коридор</vt:lpstr>
      <vt:lpstr>Пользование электроэнергией</vt:lpstr>
      <vt:lpstr>На коммунальной кухне</vt:lpstr>
      <vt:lpstr>На коммунальной кухне</vt:lpstr>
      <vt:lpstr>Комнаты в коммуналке</vt:lpstr>
      <vt:lpstr>Перед мытьем посуды в общей раковине туда ставится тазик.</vt:lpstr>
      <vt:lpstr>Ванна одна. Утром все расписано по минутам. Очередь наступает в 6.15. Следующий посетитель заходит в 6.30.  </vt:lpstr>
      <vt:lpstr>Каждый жилец устраивает большую стирку согласно специальному графику </vt:lpstr>
      <vt:lpstr>Коммунальный быт</vt:lpstr>
      <vt:lpstr>Коммунальный быт</vt:lpstr>
      <vt:lpstr>Презентация PowerPoint</vt:lpstr>
      <vt:lpstr>Дом-коммуна</vt:lpstr>
      <vt:lpstr>Квартира-ячейка</vt:lpstr>
      <vt:lpstr>Это крупная двухэтажная ячейка (2.3 м каждый этаж) с гостиной высоким (4.8 м) потолком и внутренним балконом (антресолью) вдоль одной из ее стен. На нижнем этаже были устроены коридор, передняя, терраса и кухня, а в верхнем — две спальни размером 20 и 12 кв.м.</vt:lpstr>
      <vt:lpstr>Ответь на вопросы</vt:lpstr>
    </vt:vector>
  </TitlesOfParts>
  <Company>Смирнова</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Марина</dc:creator>
  <cp:lastModifiedBy>Lenovo</cp:lastModifiedBy>
  <cp:revision>24</cp:revision>
  <dcterms:created xsi:type="dcterms:W3CDTF">2011-01-29T07:12:30Z</dcterms:created>
  <dcterms:modified xsi:type="dcterms:W3CDTF">2024-02-12T06:47:54Z</dcterms:modified>
</cp:coreProperties>
</file>