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58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8A82AC-7FE9-4E29-BC68-19C61FF6516C}" v="278" dt="2021-11-17T13:14:07.3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11/17/2021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735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537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0858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24051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6277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11/17/2021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5636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11/17/2021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9572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7297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950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975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386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733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11/17/2021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36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11/17/2021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744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11/17/2021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529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11/17/2021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638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593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11/17/2021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4274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786442"/>
            <a:ext cx="7359168" cy="3990939"/>
          </a:xfrm>
        </p:spPr>
        <p:txBody>
          <a:bodyPr/>
          <a:lstStyle/>
          <a:p>
            <a:r>
              <a:rPr lang="ru-RU" dirty="0">
                <a:cs typeface="Calibri Light"/>
              </a:rPr>
              <a:t>Загрязнение сернистым газом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0037" y="3573284"/>
            <a:ext cx="2817963" cy="168451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>
                <a:cs typeface="Calibri"/>
              </a:rPr>
              <a:t>Работу выполнила ученица 10 класса</a:t>
            </a:r>
            <a:br>
              <a:rPr lang="ru-RU" dirty="0">
                <a:cs typeface="Calibri"/>
              </a:rPr>
            </a:br>
            <a:r>
              <a:rPr lang="ru-RU" dirty="0" err="1">
                <a:cs typeface="Calibri"/>
              </a:rPr>
              <a:t>Мажорова</a:t>
            </a:r>
            <a:r>
              <a:rPr lang="ru-RU" dirty="0">
                <a:cs typeface="Calibri"/>
              </a:rPr>
              <a:t> Елизавета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06ADD205-2371-405F-98B4-5EA0BE9A9E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9859" y="282564"/>
            <a:ext cx="9755853" cy="6504315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z="2000" dirty="0"/>
              <a:t>Симптомы отравления диоксидом серы</a:t>
            </a:r>
          </a:p>
          <a:p>
            <a:r>
              <a:rPr lang="ru-RU" sz="2000" dirty="0">
                <a:ea typeface="+mj-lt"/>
                <a:cs typeface="+mj-lt"/>
              </a:rPr>
              <a:t>Отравление диоксидом серы несколько похоже по симптоматике с отравлением сероводородом, но менее опасно. Симптомы начинают проявляться при концентрации сернистого раза выше </a:t>
            </a:r>
            <a:r>
              <a:rPr lang="ru-RU" sz="2000" b="1" dirty="0">
                <a:ea typeface="+mj-lt"/>
                <a:cs typeface="+mj-lt"/>
              </a:rPr>
              <a:t>10мг/ м³</a:t>
            </a:r>
            <a:r>
              <a:rPr lang="ru-RU" sz="2000" dirty="0">
                <a:ea typeface="+mj-lt"/>
                <a:cs typeface="+mj-lt"/>
              </a:rPr>
              <a:t>. Сернистый газ бесцветен и имеет запах сгоревшей спички.</a:t>
            </a:r>
            <a:endParaRPr lang="ru-RU" sz="2000" dirty="0"/>
          </a:p>
          <a:p>
            <a:r>
              <a:rPr lang="ru-RU" sz="2000" b="1" dirty="0">
                <a:ea typeface="+mj-lt"/>
                <a:cs typeface="+mj-lt"/>
              </a:rPr>
              <a:t>При легком отравлении ( до 0,002% в воздухе):</a:t>
            </a:r>
            <a:endParaRPr lang="ru-RU" sz="2000" dirty="0"/>
          </a:p>
          <a:p>
            <a:pPr marL="285750" indent="-285750">
              <a:buFont typeface="Arial"/>
              <a:buChar char="•"/>
            </a:pPr>
            <a:r>
              <a:rPr lang="ru-RU" sz="2000" dirty="0">
                <a:ea typeface="+mj-lt"/>
                <a:cs typeface="+mj-lt"/>
              </a:rPr>
              <a:t>Головокружение, нарушение координации;</a:t>
            </a:r>
            <a:endParaRPr lang="ru-RU" sz="2000" dirty="0"/>
          </a:p>
          <a:p>
            <a:pPr marL="285750" indent="-285750">
              <a:buFont typeface="Arial"/>
              <a:buChar char="•"/>
            </a:pPr>
            <a:r>
              <a:rPr lang="ru-RU" sz="2000" dirty="0">
                <a:ea typeface="+mj-lt"/>
                <a:cs typeface="+mj-lt"/>
              </a:rPr>
              <a:t>Жжение в глазах и носу, повышение слезоотделения, повышение </a:t>
            </a:r>
            <a:r>
              <a:rPr lang="ru-RU" sz="2000" dirty="0" err="1">
                <a:ea typeface="+mj-lt"/>
                <a:cs typeface="+mj-lt"/>
              </a:rPr>
              <a:t>кровотка</a:t>
            </a:r>
            <a:r>
              <a:rPr lang="ru-RU" sz="2000" dirty="0">
                <a:ea typeface="+mj-lt"/>
                <a:cs typeface="+mj-lt"/>
              </a:rPr>
              <a:t> в области носа и глотки;</a:t>
            </a:r>
            <a:endParaRPr lang="ru-RU" sz="2000" dirty="0"/>
          </a:p>
          <a:p>
            <a:pPr marL="285750" indent="-285750">
              <a:buFont typeface="Arial"/>
              <a:buChar char="•"/>
            </a:pPr>
            <a:r>
              <a:rPr lang="ru-RU" sz="2000" dirty="0">
                <a:ea typeface="+mj-lt"/>
                <a:cs typeface="+mj-lt"/>
              </a:rPr>
              <a:t>Першение в горле, потеря или осиплость голоса, сухой кашель и насморк.</a:t>
            </a:r>
            <a:endParaRPr lang="ru-RU" sz="2000" dirty="0"/>
          </a:p>
          <a:p>
            <a:r>
              <a:rPr lang="ru-RU" sz="2000" dirty="0">
                <a:ea typeface="+mj-lt"/>
                <a:cs typeface="+mj-lt"/>
              </a:rPr>
              <a:t>При увеличении концентрации сернистого ангидрида приводят к химическим ожогам слизистых оболочек, трахеи и бронхов. У больных начинает прогрессировать одышка, их мучает кашель, они испытывают боли в горле и груди. Становится труднее глотать, наблюдаются нарушения речи. Больных начинает тошнить, иногда тошнота переходит в рвоту и даже рвоту с кровью. Человек испытывает общее утомление.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24040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A840171C-3C4E-4AD6-B39E-5A20FBE631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2991" y="311318"/>
            <a:ext cx="9712722" cy="627427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z="2000" b="1" dirty="0">
                <a:ea typeface="+mj-lt"/>
                <a:cs typeface="+mj-lt"/>
              </a:rPr>
              <a:t>При остром отравлении (до 0,01 % в воздухе): </a:t>
            </a:r>
            <a:endParaRPr lang="ru-RU" sz="2000" dirty="0"/>
          </a:p>
          <a:p>
            <a:r>
              <a:rPr lang="ru-RU" sz="2000" dirty="0">
                <a:ea typeface="+mj-lt"/>
                <a:cs typeface="+mj-lt"/>
              </a:rPr>
              <a:t>Развитие гнойного бронхита, токсического воспаления легких или эмфиземы, сопровождающееся расстройством сознания. Однако отмечается, что острая стадия встречается редко. Это связано с тем, что при попадании больших концентраций у человека рефлекторно начинается спазм голосовой щели и приступ удушья. Из-за этого человек волей-неволей захочет быстрее покинуть загазованное помещение, спасая себя от тяжелого отравления. Чего, например, не бывает в случае с сероводородом, к которому человек привыкает и перестает воспринимать при длительном контакте. Несмотря на это тяжелое отравление может привести к смерти в результате удушья и к слепоте.</a:t>
            </a:r>
            <a:endParaRPr lang="ru-RU" sz="2000" dirty="0"/>
          </a:p>
          <a:p>
            <a:r>
              <a:rPr lang="ru-RU" sz="2000" dirty="0" err="1">
                <a:ea typeface="+mj-lt"/>
                <a:cs typeface="+mj-lt"/>
              </a:rPr>
              <a:t>Сжиженый</a:t>
            </a:r>
            <a:r>
              <a:rPr lang="ru-RU" sz="2000" dirty="0">
                <a:ea typeface="+mj-lt"/>
                <a:cs typeface="+mj-lt"/>
              </a:rPr>
              <a:t> сернистый ангидрид, попадая в глаза, сжигает роговицу, а попадая на кожу приводит к химическим ожогам.</a:t>
            </a:r>
            <a:endParaRPr lang="ru-RU" sz="2000" dirty="0"/>
          </a:p>
          <a:p>
            <a:r>
              <a:rPr lang="ru-RU" sz="2000" dirty="0">
                <a:ea typeface="+mj-lt"/>
                <a:cs typeface="+mj-lt"/>
              </a:rPr>
              <a:t>При содержании сернистого ангидрида свыше </a:t>
            </a:r>
            <a:r>
              <a:rPr lang="ru-RU" sz="2000" b="1" dirty="0">
                <a:ea typeface="+mj-lt"/>
                <a:cs typeface="+mj-lt"/>
              </a:rPr>
              <a:t>0,05%</a:t>
            </a:r>
            <a:r>
              <a:rPr lang="ru-RU" sz="2000" dirty="0">
                <a:ea typeface="+mj-lt"/>
                <a:cs typeface="+mj-lt"/>
              </a:rPr>
              <a:t> в воздухе при воздействии в течение </a:t>
            </a:r>
            <a:r>
              <a:rPr lang="ru-RU" sz="2000" b="1" dirty="0">
                <a:ea typeface="+mj-lt"/>
                <a:cs typeface="+mj-lt"/>
              </a:rPr>
              <a:t>2-5 минут</a:t>
            </a:r>
            <a:r>
              <a:rPr lang="ru-RU" sz="2000" dirty="0">
                <a:ea typeface="+mj-lt"/>
                <a:cs typeface="+mj-lt"/>
              </a:rPr>
              <a:t> наступает смерть.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20904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82BD4FA1-910E-47E2-9118-347F154F35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52387" y="110035"/>
            <a:ext cx="8433138" cy="650431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2000" dirty="0"/>
              <a:t>Первая помощь при отравлениях диоксидом серы</a:t>
            </a:r>
          </a:p>
          <a:p>
            <a:r>
              <a:rPr lang="ru-RU" sz="2000" dirty="0">
                <a:ea typeface="+mj-lt"/>
                <a:cs typeface="+mj-lt"/>
              </a:rPr>
              <a:t>Несмотря на похожесть симптомов с отравлением сероводородом, есть принципиальное отличие в оказании первой помощи. Если человек отравился оксидом серы, искусственное дыхание делать нельзя.</a:t>
            </a:r>
            <a:endParaRPr lang="ru-RU" sz="2000" dirty="0"/>
          </a:p>
          <a:p>
            <a:r>
              <a:rPr lang="ru-RU" sz="2000" b="1" dirty="0">
                <a:ea typeface="+mj-lt"/>
                <a:cs typeface="+mj-lt"/>
              </a:rPr>
              <a:t>При таком отравлении нужно:</a:t>
            </a:r>
            <a:endParaRPr lang="ru-RU" sz="2000" dirty="0"/>
          </a:p>
          <a:p>
            <a:pPr marL="285750" indent="-285750">
              <a:buFont typeface="Arial"/>
              <a:buChar char="•"/>
            </a:pPr>
            <a:r>
              <a:rPr lang="ru-RU" sz="2000" dirty="0">
                <a:ea typeface="+mj-lt"/>
                <a:cs typeface="+mj-lt"/>
              </a:rPr>
              <a:t>Увезти человека из загазованной зоны;</a:t>
            </a:r>
            <a:endParaRPr lang="ru-RU" sz="2000" dirty="0"/>
          </a:p>
          <a:p>
            <a:pPr marL="285750" indent="-285750">
              <a:buFont typeface="Arial"/>
              <a:buChar char="•"/>
            </a:pPr>
            <a:r>
              <a:rPr lang="ru-RU" sz="2000" dirty="0">
                <a:ea typeface="+mj-lt"/>
                <a:cs typeface="+mj-lt"/>
              </a:rPr>
              <a:t>Сделать кислородную (60%) ингаляцию;</a:t>
            </a:r>
            <a:endParaRPr lang="ru-RU" sz="2000" dirty="0"/>
          </a:p>
          <a:p>
            <a:pPr marL="285750" indent="-285750">
              <a:buFont typeface="Arial"/>
              <a:buChar char="•"/>
            </a:pPr>
            <a:r>
              <a:rPr lang="ru-RU" sz="2000" dirty="0">
                <a:ea typeface="+mj-lt"/>
                <a:cs typeface="+mj-lt"/>
              </a:rPr>
              <a:t>Промыть теплой водой или содовым раствором пораженные участки кожи;</a:t>
            </a:r>
            <a:endParaRPr lang="ru-RU" sz="2000" dirty="0"/>
          </a:p>
          <a:p>
            <a:pPr marL="285750" indent="-285750">
              <a:buFont typeface="Arial"/>
              <a:buChar char="•"/>
            </a:pPr>
            <a:r>
              <a:rPr lang="ru-RU" sz="2000" dirty="0">
                <a:ea typeface="+mj-lt"/>
                <a:cs typeface="+mj-lt"/>
              </a:rPr>
              <a:t>Если повреждены глаза, закапать Дикаин 0,5%;</a:t>
            </a:r>
            <a:endParaRPr lang="ru-RU" sz="2000" dirty="0"/>
          </a:p>
          <a:p>
            <a:pPr marL="285750" indent="-285750">
              <a:buFont typeface="Arial"/>
              <a:buChar char="•"/>
            </a:pPr>
            <a:r>
              <a:rPr lang="ru-RU" sz="2000" dirty="0">
                <a:ea typeface="+mj-lt"/>
                <a:cs typeface="+mj-lt"/>
              </a:rPr>
              <a:t>Закапать сосудорасширяющие капли;</a:t>
            </a:r>
            <a:endParaRPr lang="ru-RU" sz="2000" dirty="0"/>
          </a:p>
          <a:p>
            <a:pPr marL="285750" indent="-285750">
              <a:buFont typeface="Arial"/>
              <a:buChar char="•"/>
            </a:pPr>
            <a:r>
              <a:rPr lang="ru-RU" sz="2000" dirty="0">
                <a:ea typeface="+mj-lt"/>
                <a:cs typeface="+mj-lt"/>
              </a:rPr>
              <a:t>При попадании внутрь промыть желудок теплой водой;</a:t>
            </a:r>
            <a:endParaRPr lang="ru-RU" sz="2000" dirty="0"/>
          </a:p>
          <a:p>
            <a:r>
              <a:rPr lang="ru-RU" sz="2000" dirty="0">
                <a:ea typeface="+mj-lt"/>
                <a:cs typeface="+mj-lt"/>
              </a:rPr>
              <a:t>Лечить отравление оксидом серы в домашних условиях нельзя, при подозрениях необходимо вызвать «Скорую помощь».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70981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6810490E-EC45-43D4-BF8B-14C827EE65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93595" y="296940"/>
            <a:ext cx="5600798" cy="640367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2000" dirty="0"/>
              <a:t>Последствия</a:t>
            </a:r>
          </a:p>
          <a:p>
            <a:r>
              <a:rPr lang="ru-RU" sz="2000" dirty="0">
                <a:ea typeface="+mj-lt"/>
                <a:cs typeface="+mj-lt"/>
              </a:rPr>
              <a:t>После лечения отравления последствия все-равно остаются. Чем тяжелее отравление и позже начато лечение, тем ярче они выражены. После отравления прослеживаются:</a:t>
            </a:r>
            <a:endParaRPr lang="ru-RU" sz="2000" dirty="0"/>
          </a:p>
          <a:p>
            <a:pPr marL="285750" indent="-285750">
              <a:buFont typeface="Arial"/>
              <a:buChar char="•"/>
            </a:pPr>
            <a:r>
              <a:rPr lang="ru-RU" sz="2000" dirty="0">
                <a:ea typeface="+mj-lt"/>
                <a:cs typeface="+mj-lt"/>
              </a:rPr>
              <a:t>Вегето-сосудистая дистония;</a:t>
            </a:r>
            <a:endParaRPr lang="ru-RU" sz="2000" dirty="0"/>
          </a:p>
          <a:p>
            <a:pPr marL="285750" indent="-285750">
              <a:buFont typeface="Arial"/>
              <a:buChar char="•"/>
            </a:pPr>
            <a:r>
              <a:rPr lang="ru-RU" sz="2000" dirty="0">
                <a:ea typeface="+mj-lt"/>
                <a:cs typeface="+mj-lt"/>
              </a:rPr>
              <a:t>Хронический бронхит;</a:t>
            </a:r>
            <a:endParaRPr lang="ru-RU" sz="2000" dirty="0"/>
          </a:p>
          <a:p>
            <a:pPr marL="285750" indent="-285750">
              <a:buFont typeface="Arial"/>
              <a:buChar char="•"/>
            </a:pPr>
            <a:r>
              <a:rPr lang="ru-RU" sz="2000" dirty="0">
                <a:ea typeface="+mj-lt"/>
                <a:cs typeface="+mj-lt"/>
              </a:rPr>
              <a:t>Падение зрения или его потеря;</a:t>
            </a:r>
            <a:endParaRPr lang="ru-RU" sz="2000" dirty="0"/>
          </a:p>
          <a:p>
            <a:pPr marL="285750" indent="-285750">
              <a:buFont typeface="Arial"/>
              <a:buChar char="•"/>
            </a:pPr>
            <a:r>
              <a:rPr lang="ru-RU" sz="2000" dirty="0">
                <a:ea typeface="+mj-lt"/>
                <a:cs typeface="+mj-lt"/>
              </a:rPr>
              <a:t>Снижение общей работоспособности;</a:t>
            </a:r>
            <a:endParaRPr lang="ru-RU" sz="2000" dirty="0"/>
          </a:p>
          <a:p>
            <a:pPr marL="285750" indent="-285750">
              <a:buFont typeface="Arial"/>
              <a:buChar char="•"/>
            </a:pPr>
            <a:r>
              <a:rPr lang="ru-RU" sz="2000" dirty="0">
                <a:ea typeface="+mj-lt"/>
                <a:cs typeface="+mj-lt"/>
              </a:rPr>
              <a:t>Болезнь Паркинсона;</a:t>
            </a:r>
            <a:endParaRPr lang="ru-RU" sz="2000" dirty="0"/>
          </a:p>
          <a:p>
            <a:pPr marL="285750" indent="-285750">
              <a:buFont typeface="Arial"/>
              <a:buChar char="•"/>
            </a:pPr>
            <a:r>
              <a:rPr lang="ru-RU" sz="2000" dirty="0">
                <a:ea typeface="+mj-lt"/>
                <a:cs typeface="+mj-lt"/>
              </a:rPr>
              <a:t>Энцефалопатия (поражение тканей мозга, которое приводит к нарушению его работы).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41308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76B252E3-84AA-4CDC-82D2-68036CAA7F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86188"/>
            <a:ext cx="8623539" cy="648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198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DEE93799-7591-4501-A614-E5EDF5F894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92312" y="124413"/>
            <a:ext cx="5701439" cy="6360541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just"/>
            <a:r>
              <a:rPr lang="ru-RU" sz="1800" dirty="0">
                <a:ea typeface="+mj-lt"/>
                <a:cs typeface="+mj-lt"/>
              </a:rPr>
              <a:t>SO2 является компонентом атмосферы, вызывающим наибольшую озабоченность, и используется в качестве индикатора для большей группы газообразных оксидов серы (</a:t>
            </a:r>
            <a:r>
              <a:rPr lang="ru-RU" sz="1800" dirty="0" err="1">
                <a:ea typeface="+mj-lt"/>
                <a:cs typeface="+mj-lt"/>
              </a:rPr>
              <a:t>SOx</a:t>
            </a:r>
            <a:r>
              <a:rPr lang="ru-RU" sz="1800" dirty="0">
                <a:ea typeface="+mj-lt"/>
                <a:cs typeface="+mj-lt"/>
              </a:rPr>
              <a:t>). Другие газообразные оксиды серы типа </a:t>
            </a:r>
            <a:r>
              <a:rPr lang="ru-RU" sz="1800" dirty="0" err="1">
                <a:ea typeface="+mj-lt"/>
                <a:cs typeface="+mj-lt"/>
              </a:rPr>
              <a:t>SOx</a:t>
            </a:r>
            <a:r>
              <a:rPr lang="ru-RU" sz="1800" dirty="0">
                <a:ea typeface="+mj-lt"/>
                <a:cs typeface="+mj-lt"/>
              </a:rPr>
              <a:t> (например, SO3) встречаются в атмосфере в концентрациях значительно ниже, чем SO2.</a:t>
            </a:r>
            <a:endParaRPr lang="ru-RU" sz="1800"/>
          </a:p>
          <a:p>
            <a:pPr algn="just"/>
            <a:r>
              <a:rPr lang="ru-RU" sz="1800" dirty="0">
                <a:ea typeface="+mj-lt"/>
                <a:cs typeface="+mj-lt"/>
              </a:rPr>
              <a:t>Как правило, можно ожидать, что меры контроля, снижающие содержание SO2, снизят воздействие всех газообразных </a:t>
            </a:r>
            <a:r>
              <a:rPr lang="ru-RU" sz="1800" dirty="0" err="1">
                <a:ea typeface="+mj-lt"/>
                <a:cs typeface="+mj-lt"/>
              </a:rPr>
              <a:t>SOx</a:t>
            </a:r>
            <a:r>
              <a:rPr lang="ru-RU" sz="1800" dirty="0">
                <a:ea typeface="+mj-lt"/>
                <a:cs typeface="+mj-lt"/>
              </a:rPr>
              <a:t> на людей. Это может иметь важные благоприятные эффекты, заключающиеся в сокращении образования твердых сернистых загрязнителей, таких как мелкодисперсные сульфатные частицы.</a:t>
            </a:r>
            <a:endParaRPr lang="ru-RU" sz="1800"/>
          </a:p>
          <a:p>
            <a:pPr algn="just"/>
            <a:r>
              <a:rPr lang="ru-RU" sz="1800" dirty="0">
                <a:ea typeface="+mj-lt"/>
                <a:cs typeface="+mj-lt"/>
              </a:rPr>
              <a:t>Выбросы, которые приводят к высоким концентрациям SO2, как правило, также приводят к образованию других </a:t>
            </a:r>
            <a:r>
              <a:rPr lang="ru-RU" sz="1800" dirty="0" err="1">
                <a:ea typeface="+mj-lt"/>
                <a:cs typeface="+mj-lt"/>
              </a:rPr>
              <a:t>SOx</a:t>
            </a:r>
            <a:r>
              <a:rPr lang="ru-RU" sz="1800" dirty="0">
                <a:ea typeface="+mj-lt"/>
                <a:cs typeface="+mj-lt"/>
              </a:rPr>
              <a:t>. Крупнейшими источниками выбросов SO2 являются сжигание ископаемого топлива на электростанциях и других промышленных объектах.</a:t>
            </a:r>
            <a:endParaRPr lang="ru-RU" sz="1800"/>
          </a:p>
          <a:p>
            <a:endParaRPr lang="ru-RU" sz="1600" dirty="0"/>
          </a:p>
        </p:txBody>
      </p:sp>
      <p:pic>
        <p:nvPicPr>
          <p:cNvPr id="5" name="Рисунок 5" descr="Изображение выглядит как поезд, дым, пар, трек&#10;&#10;Автоматически созданное описание">
            <a:extLst>
              <a:ext uri="{FF2B5EF4-FFF2-40B4-BE49-F238E27FC236}">
                <a16:creationId xmlns:a16="http://schemas.microsoft.com/office/drawing/2014/main" id="{1E35604D-A2CB-453D-8F03-273132F6DB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1532" y="1542526"/>
            <a:ext cx="5518029" cy="349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392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89AC02F5-1EAF-4FD2-9CDA-5D3E26106C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1947" y="42414"/>
            <a:ext cx="9054860" cy="6730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335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6244671D-F774-4DA1-8D6D-DD37F70A08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2626" y="143056"/>
            <a:ext cx="8724180" cy="65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2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AB389832-E421-4B43-A16C-D24E2BEA21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34803" y="167546"/>
            <a:ext cx="5859589" cy="6475559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ru-RU" sz="1800" dirty="0"/>
              <a:t>Как диоксид серы попадает в воздух?</a:t>
            </a:r>
          </a:p>
          <a:p>
            <a:pPr algn="just"/>
            <a:r>
              <a:rPr lang="ru-RU" sz="1800" dirty="0">
                <a:ea typeface="+mj-lt"/>
                <a:cs typeface="+mj-lt"/>
              </a:rPr>
              <a:t>Самым крупным источником SO2 в атмосфере является сжигание ископаемого топлива на электростанциях и других промышленных объектах.</a:t>
            </a:r>
            <a:endParaRPr lang="ru-RU" sz="1800" dirty="0"/>
          </a:p>
          <a:p>
            <a:pPr algn="just"/>
            <a:r>
              <a:rPr lang="ru-RU" sz="1800" dirty="0">
                <a:ea typeface="+mj-lt"/>
                <a:cs typeface="+mj-lt"/>
              </a:rPr>
              <a:t>К более мелким источникам выбросов SO2 относятся: промышленные процессы, такие как добыча металла из руды; природные источники, такие как вулканы; а также локомотивы, корабли и другие транспортные средства и тяжелое оборудование, сжигающие топливо с высоким содержанием серы.</a:t>
            </a:r>
            <a:endParaRPr lang="ru-RU" sz="1800" dirty="0"/>
          </a:p>
          <a:p>
            <a:endParaRPr lang="ru-RU" dirty="0"/>
          </a:p>
        </p:txBody>
      </p:sp>
      <p:pic>
        <p:nvPicPr>
          <p:cNvPr id="5" name="Рисунок 5" descr="Изображение выглядит как дым, поезд, пар, подходит&#10;&#10;Автоматически созданное описание">
            <a:extLst>
              <a:ext uri="{FF2B5EF4-FFF2-40B4-BE49-F238E27FC236}">
                <a16:creationId xmlns:a16="http://schemas.microsoft.com/office/drawing/2014/main" id="{0A6E2A56-7ECF-4E32-B3B2-94AB3D0C6B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50" y="3582088"/>
            <a:ext cx="6056462" cy="3187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650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B7E4C69E-0BF0-457D-92FF-D2C00D3AF8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6086" y="325696"/>
            <a:ext cx="9928382" cy="6274277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ru-RU" sz="2000" dirty="0"/>
              <a:t>Каково влияние диоксида серы?</a:t>
            </a:r>
          </a:p>
          <a:p>
            <a:pPr algn="just"/>
            <a:r>
              <a:rPr lang="ru-RU" sz="2000" dirty="0">
                <a:ea typeface="+mj-lt"/>
                <a:cs typeface="+mj-lt"/>
              </a:rPr>
              <a:t>SO2 может влиять как на здоровье, так и на окружающую среду. При контакте с кислородом и затем с водой данный оксид образует серную кислоту, измерения которой мы осуществляем.</a:t>
            </a:r>
            <a:endParaRPr lang="ru-RU" sz="2000" dirty="0"/>
          </a:p>
          <a:p>
            <a:pPr algn="just"/>
            <a:r>
              <a:rPr lang="ru-RU" sz="2400" dirty="0"/>
              <a:t>Каково влияние диоксида серы на здоровье?</a:t>
            </a:r>
          </a:p>
          <a:p>
            <a:pPr algn="just"/>
            <a:r>
              <a:rPr lang="ru-RU" sz="2000" dirty="0">
                <a:ea typeface="+mj-lt"/>
                <a:cs typeface="+mj-lt"/>
              </a:rPr>
              <a:t>Кратковременное воздействие SO2 может нанести вред дыхательной системе человека и затруднить дыхание. Люди, страдающие астмой, особенно дети, чувствительны к этим последствиям SO2.</a:t>
            </a:r>
            <a:endParaRPr lang="ru-RU" dirty="0"/>
          </a:p>
          <a:p>
            <a:pPr algn="just"/>
            <a:r>
              <a:rPr lang="ru-RU" sz="2000" dirty="0">
                <a:ea typeface="+mj-lt"/>
                <a:cs typeface="+mj-lt"/>
              </a:rPr>
              <a:t>Выбросы SO2, которые приводят к высоким концентрациям SO2 в воздухе, как правило, также приводят к образованию других оксидов серы (</a:t>
            </a:r>
            <a:r>
              <a:rPr lang="ru-RU" sz="2000" dirty="0" err="1">
                <a:ea typeface="+mj-lt"/>
                <a:cs typeface="+mj-lt"/>
              </a:rPr>
              <a:t>SOx</a:t>
            </a:r>
            <a:r>
              <a:rPr lang="ru-RU" sz="2000" dirty="0">
                <a:ea typeface="+mj-lt"/>
                <a:cs typeface="+mj-lt"/>
              </a:rPr>
              <a:t>). </a:t>
            </a:r>
            <a:r>
              <a:rPr lang="ru-RU" sz="2000" dirty="0" err="1">
                <a:ea typeface="+mj-lt"/>
                <a:cs typeface="+mj-lt"/>
              </a:rPr>
              <a:t>SOx</a:t>
            </a:r>
            <a:r>
              <a:rPr lang="ru-RU" sz="2000" dirty="0">
                <a:ea typeface="+mj-lt"/>
                <a:cs typeface="+mj-lt"/>
              </a:rPr>
              <a:t> может вступать в реакцию с другими соединениями в атмосфере с образованием мелких частиц. Эти частицы способствуют загрязнению атмосферы твердыми частицами (ТЧ). Мелкие частицы могут проникать глубоко в легкие и в достаточном количестве может способствовать проблемам со здоровьем.</a:t>
            </a:r>
            <a:endParaRPr lang="ru-RU" dirty="0"/>
          </a:p>
          <a:p>
            <a:pPr algn="just"/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7729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5303A216-1068-4D55-8212-9197075F8C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6085" y="153167"/>
            <a:ext cx="5758949" cy="657620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ru-RU" sz="2000" dirty="0"/>
              <a:t>Каково воздействие оксидов серы на природу?</a:t>
            </a:r>
          </a:p>
          <a:p>
            <a:pPr algn="just"/>
            <a:r>
              <a:rPr lang="ru-RU" sz="2000" dirty="0">
                <a:ea typeface="+mj-lt"/>
                <a:cs typeface="+mj-lt"/>
              </a:rPr>
              <a:t>При высоких концентрациях газообразный </a:t>
            </a:r>
            <a:r>
              <a:rPr lang="ru-RU" sz="2000" dirty="0" err="1">
                <a:ea typeface="+mj-lt"/>
                <a:cs typeface="+mj-lt"/>
              </a:rPr>
              <a:t>SOx</a:t>
            </a:r>
            <a:r>
              <a:rPr lang="ru-RU" sz="2000" dirty="0">
                <a:ea typeface="+mj-lt"/>
                <a:cs typeface="+mj-lt"/>
              </a:rPr>
              <a:t> может нанести вред деревьям и растениям, повреждая листву и снижая рост.</a:t>
            </a:r>
            <a:endParaRPr lang="ru-RU" sz="2000" dirty="0"/>
          </a:p>
          <a:p>
            <a:pPr algn="just"/>
            <a:r>
              <a:rPr lang="ru-RU" sz="2000" dirty="0">
                <a:ea typeface="+mj-lt"/>
                <a:cs typeface="+mj-lt"/>
              </a:rPr>
              <a:t>SO2 и другие оксиды серы могут способствовать выпадению кислотных дождей, которые могут нанести вред чувствительным экосистемам.</a:t>
            </a:r>
            <a:endParaRPr lang="ru-RU" sz="2000" dirty="0"/>
          </a:p>
          <a:p>
            <a:pPr algn="just"/>
            <a:r>
              <a:rPr lang="ru-RU" sz="2000" dirty="0">
                <a:ea typeface="+mj-lt"/>
                <a:cs typeface="+mj-lt"/>
              </a:rPr>
              <a:t>SO2 и другие оксиды серы могут вступать в реакцию с другими соединениями в атмосфере, образуя мелкие частицы, которые снижают видимость.</a:t>
            </a:r>
            <a:endParaRPr lang="ru-RU" sz="2000" dirty="0"/>
          </a:p>
          <a:p>
            <a:pPr algn="just"/>
            <a:r>
              <a:rPr lang="ru-RU" sz="2000" dirty="0">
                <a:ea typeface="+mj-lt"/>
                <a:cs typeface="+mj-lt"/>
              </a:rPr>
              <a:t>Осаждение частиц также может окрасить и повредить камень и другие материалы, в том числе культурно значимые объекты, такие как статуи и памятники.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576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49642BD4-D753-4877-8D59-C95EDD68E1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1708" y="210677"/>
            <a:ext cx="5342006" cy="6533069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ru-RU" sz="2000" dirty="0"/>
              <a:t>Как предотвратить загрязнение воздуха диоксидом серы?</a:t>
            </a:r>
          </a:p>
          <a:p>
            <a:pPr algn="just"/>
            <a:r>
              <a:rPr lang="ru-RU" sz="2000" dirty="0">
                <a:ea typeface="+mj-lt"/>
                <a:cs typeface="+mj-lt"/>
              </a:rPr>
              <a:t>Нормативы выбросов загрязняющих веществ, назначаемые предприятиям способствуют сокращению выбросов SO2 и загрязняющих веществ, образующих оксиды серы, и помогут им соответствовать национальным стандартам качества воздуха.</a:t>
            </a:r>
            <a:endParaRPr lang="ru-RU" sz="2000" dirty="0"/>
          </a:p>
          <a:p>
            <a:pPr algn="just"/>
            <a:r>
              <a:rPr lang="ru-RU" sz="2000" dirty="0">
                <a:ea typeface="+mj-lt"/>
                <a:cs typeface="+mj-lt"/>
              </a:rPr>
              <a:t>Если в населенных пунктах качество воздуха не соответствует стандартам по вине предприятия, то далее последуют штрафные санкции.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38987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1ECB1474-7913-4C58-930A-E526D3DB0B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438" y="99924"/>
            <a:ext cx="8982973" cy="6758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0602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Ion</vt:lpstr>
      <vt:lpstr>Загрязнение сернистым газом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106</cp:revision>
  <dcterms:created xsi:type="dcterms:W3CDTF">2021-11-17T12:53:11Z</dcterms:created>
  <dcterms:modified xsi:type="dcterms:W3CDTF">2021-11-17T13:15:59Z</dcterms:modified>
</cp:coreProperties>
</file>