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3" r:id="rId9"/>
    <p:sldId id="266" r:id="rId10"/>
    <p:sldId id="267" r:id="rId11"/>
    <p:sldId id="269" r:id="rId12"/>
    <p:sldId id="270" r:id="rId13"/>
    <p:sldId id="278" r:id="rId14"/>
    <p:sldId id="279" r:id="rId15"/>
    <p:sldId id="268" r:id="rId16"/>
    <p:sldId id="272" r:id="rId17"/>
    <p:sldId id="273" r:id="rId18"/>
    <p:sldId id="274" r:id="rId19"/>
    <p:sldId id="275" r:id="rId20"/>
    <p:sldId id="277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22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815290" cy="179678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  <a:latin typeface="Bahnschrift SemiCondensed" pitchFamily="34" charset="0"/>
              </a:rPr>
              <a:t>Берегись автомобиля!</a:t>
            </a:r>
            <a:br>
              <a:rPr lang="ru-RU" sz="5400" b="1" dirty="0" smtClean="0">
                <a:solidFill>
                  <a:schemeClr val="tx1"/>
                </a:solidFill>
                <a:latin typeface="Bahnschrift SemiCondensed" pitchFamily="34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Bahnschrift SemiCondensed" pitchFamily="34" charset="0"/>
              </a:rPr>
              <a:t>Школа безопасности </a:t>
            </a:r>
            <a:endParaRPr lang="ru-RU" sz="5400" b="1" dirty="0">
              <a:solidFill>
                <a:schemeClr val="tx1"/>
              </a:solidFill>
              <a:latin typeface="Bahnschrift SemiCondensed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249382"/>
              </p:ext>
            </p:extLst>
          </p:nvPr>
        </p:nvGraphicFramePr>
        <p:xfrm>
          <a:off x="2627784" y="4588624"/>
          <a:ext cx="5435561" cy="1554480"/>
        </p:xfrm>
        <a:graphic>
          <a:graphicData uri="http://schemas.openxmlformats.org/drawingml/2006/table">
            <a:tbl>
              <a:tblPr/>
              <a:tblGrid>
                <a:gridCol w="5435561"/>
              </a:tblGrid>
              <a:tr h="136065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</a:t>
                      </a:r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начальных классов: Садовина Н.Н.</a:t>
                      </a:r>
                    </a:p>
                    <a:p>
                      <a:r>
                        <a:rPr lang="ru-RU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Класс:2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633696"/>
              </p:ext>
            </p:extLst>
          </p:nvPr>
        </p:nvGraphicFramePr>
        <p:xfrm>
          <a:off x="1014153" y="881149"/>
          <a:ext cx="6932814" cy="548640"/>
        </p:xfrm>
        <a:graphic>
          <a:graphicData uri="http://schemas.openxmlformats.org/drawingml/2006/table">
            <a:tbl>
              <a:tblPr/>
              <a:tblGrid>
                <a:gridCol w="6932814"/>
              </a:tblGrid>
              <a:tr h="5486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Презентация к уроку окружающего мира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357166"/>
            <a:ext cx="3481382" cy="87470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Знаки сервиса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71472" y="1214422"/>
            <a:ext cx="7996237" cy="2746375"/>
            <a:chOff x="295" y="663"/>
            <a:chExt cx="5037" cy="1730"/>
          </a:xfrm>
        </p:grpSpPr>
        <p:pic>
          <p:nvPicPr>
            <p:cNvPr id="5" name="Picture 9" descr="Graphic01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5" y="663"/>
              <a:ext cx="900" cy="1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2" descr="fUYUITCu1FYGCgG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61" y="663"/>
              <a:ext cx="84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 descr="Graphic00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68" y="663"/>
              <a:ext cx="864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6" descr="Graphic00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5" y="663"/>
              <a:ext cx="894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295" y="1979"/>
              <a:ext cx="9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Пункт питания</a:t>
              </a: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1474" y="1933"/>
              <a:ext cx="131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Пост                    дорожно – патрульной     службы</a:t>
              </a:r>
            </a:p>
          </p:txBody>
        </p: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2971" y="1933"/>
              <a:ext cx="113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Авто – заправочная станция</a:t>
              </a:r>
            </a:p>
          </p:txBody>
        </p:sp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4604" y="1933"/>
              <a:ext cx="5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Телефон</a:t>
              </a:r>
            </a:p>
          </p:txBody>
        </p:sp>
      </p:grpSp>
      <p:grpSp>
        <p:nvGrpSpPr>
          <p:cNvPr id="13" name="Group 20"/>
          <p:cNvGrpSpPr>
            <a:grpSpLocks/>
          </p:cNvGrpSpPr>
          <p:nvPr/>
        </p:nvGrpSpPr>
        <p:grpSpPr bwMode="auto">
          <a:xfrm>
            <a:off x="611188" y="3789363"/>
            <a:ext cx="7874000" cy="2674937"/>
            <a:chOff x="385" y="2387"/>
            <a:chExt cx="4960" cy="1685"/>
          </a:xfrm>
        </p:grpSpPr>
        <p:pic>
          <p:nvPicPr>
            <p:cNvPr id="14" name="Picture 10" descr="1243666210_skoraya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1" y="2478"/>
              <a:ext cx="797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1" descr="Graphic01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16" y="2432"/>
              <a:ext cx="832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4" descr="Graphic00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5" y="2478"/>
              <a:ext cx="802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5" descr="Graphic01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13" y="2387"/>
              <a:ext cx="832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476" y="3657"/>
              <a:ext cx="63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Больница</a:t>
              </a:r>
            </a:p>
          </p:txBody>
        </p:sp>
        <p:sp>
          <p:nvSpPr>
            <p:cNvPr id="19" name="Text Box 22"/>
            <p:cNvSpPr txBox="1">
              <a:spLocks noChangeArrowheads="1"/>
            </p:cNvSpPr>
            <p:nvPr/>
          </p:nvSpPr>
          <p:spPr bwMode="auto">
            <a:xfrm>
              <a:off x="1565" y="3702"/>
              <a:ext cx="12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Пункт первой медицинской помощи</a:t>
              </a:r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3334" y="3657"/>
              <a:ext cx="59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Кемпинг</a:t>
              </a: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4604" y="3612"/>
              <a:ext cx="680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Гостиница     или                мотель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51072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404813"/>
            <a:ext cx="1738313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B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76250"/>
            <a:ext cx="16573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1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549275"/>
            <a:ext cx="15128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ukazateli_032_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2708275"/>
            <a:ext cx="13303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10" descr="Graphic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708275"/>
            <a:ext cx="127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971550" y="2205038"/>
            <a:ext cx="216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Дорожные работы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3851275" y="220503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Обгон запрещён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6516688" y="2133600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Движение прямо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1619250" y="4581525"/>
            <a:ext cx="2519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Пункт первой медицинской помощи</a:t>
            </a: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4932363" y="4652963"/>
            <a:ext cx="302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Место остановки автобуса и (или) троллейбуса</a:t>
            </a: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1087034" y="5445224"/>
            <a:ext cx="73866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Определи. К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какой группе относится каждый знак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/>
      <p:bldP spid="40972" grpId="0"/>
      <p:bldP spid="40973" grpId="0"/>
      <p:bldP spid="40974" grpId="0"/>
      <p:bldP spid="40975" grpId="0"/>
      <p:bldP spid="409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846" y="2542317"/>
            <a:ext cx="4846154" cy="362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Comic Sans MS" pitchFamily="66" charset="0"/>
              </a:rPr>
              <a:t>Части дороги!</a:t>
            </a:r>
          </a:p>
        </p:txBody>
      </p:sp>
      <p:sp>
        <p:nvSpPr>
          <p:cNvPr id="134151" name="Line 7"/>
          <p:cNvSpPr>
            <a:spLocks noChangeShapeType="1"/>
          </p:cNvSpPr>
          <p:nvPr/>
        </p:nvSpPr>
        <p:spPr bwMode="auto">
          <a:xfrm flipV="1">
            <a:off x="3059832" y="3933056"/>
            <a:ext cx="4320480" cy="69610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4152" name="Line 8"/>
          <p:cNvSpPr>
            <a:spLocks noChangeShapeType="1"/>
          </p:cNvSpPr>
          <p:nvPr/>
        </p:nvSpPr>
        <p:spPr bwMode="auto">
          <a:xfrm flipV="1">
            <a:off x="3886200" y="5373216"/>
            <a:ext cx="2558008" cy="798984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4153" name="Rectangle 9" descr="Голубая тисненая бумага"/>
          <p:cNvSpPr>
            <a:spLocks noChangeArrowheads="1"/>
          </p:cNvSpPr>
          <p:nvPr/>
        </p:nvSpPr>
        <p:spPr bwMode="auto">
          <a:xfrm>
            <a:off x="500034" y="4286256"/>
            <a:ext cx="2438400" cy="685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pattFill prst="lgConfetti">
              <a:fgClr>
                <a:srgbClr val="000066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PlakatTitulOtl" pitchFamily="34" charset="-52"/>
              </a:rPr>
              <a:t> </a:t>
            </a:r>
            <a:r>
              <a:rPr lang="ru-RU" sz="3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RubricaCn" pitchFamily="34" charset="-52"/>
              </a:rPr>
              <a:t>Тротуар</a:t>
            </a:r>
          </a:p>
        </p:txBody>
      </p:sp>
      <p:sp>
        <p:nvSpPr>
          <p:cNvPr id="134154" name="Rectangle 10" descr="Голубая тисненая бумага"/>
          <p:cNvSpPr>
            <a:spLocks noChangeArrowheads="1"/>
          </p:cNvSpPr>
          <p:nvPr/>
        </p:nvSpPr>
        <p:spPr bwMode="auto">
          <a:xfrm>
            <a:off x="228600" y="5791200"/>
            <a:ext cx="3810000" cy="685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pattFill prst="lgConfetti">
              <a:fgClr>
                <a:srgbClr val="000066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3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_RubricaCn" pitchFamily="34" charset="-52"/>
              </a:rPr>
              <a:t>Проезжая часть</a:t>
            </a:r>
          </a:p>
        </p:txBody>
      </p: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500034" y="1428736"/>
            <a:ext cx="36004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Участники дорожного движения на улице имеют каждый своё место. А именно, пешеходы тротуар, а водители дорогу!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1" grpId="0" animBg="1"/>
      <p:bldP spid="134152" grpId="0" animBg="1"/>
      <p:bldP spid="134153" grpId="0" animBg="1"/>
      <p:bldP spid="1341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29642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тротуары отсутствуют, нужно идти по обочине.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s://prikolnye-kartinki.ru/img/picture/Apr/14/a801dc14b6dea66e097a94f498e48158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714488"/>
            <a:ext cx="5286412" cy="4713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482042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 населенных пунктов при движении по проезжей части пешеходы должны идти навстречу движению транспортных средств.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http://900igr.net/datai/obg/Dvizhenie-po-dorogam/0021-024-Za-gorodom-nuzhno-idti-po-obochine-dorogi-navstrechu-dvizhuschemus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928802"/>
            <a:ext cx="5286412" cy="4129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4010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ты хочешь перейти дорогу необходимо найти пешеходный переход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4864"/>
            <a:ext cx="6147048" cy="412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226" y="332656"/>
            <a:ext cx="82296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рядом есть подземный или надземный переход переходить дорогу по проезжей части нельзя!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dochkiisinochki.ru/wp-content/uploads/2015/05/kartinki-pro-pdd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000240"/>
            <a:ext cx="3645693" cy="3857652"/>
          </a:xfrm>
          <a:prstGeom prst="rect">
            <a:avLst/>
          </a:prstGeom>
          <a:noFill/>
        </p:spPr>
      </p:pic>
      <p:pic>
        <p:nvPicPr>
          <p:cNvPr id="2050" name="Picture 2" descr="https://prikolnye-kartinki.ru/img/picture/Jul/16/f239b449012b36180f36785b9014dedd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500306"/>
            <a:ext cx="398011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643998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переходе  нерегулируемого участка дороги надо посмотреть вначале налево, затем направо, дойти до середины дороги и посмотреть налево.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3838575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904104"/>
              </p:ext>
            </p:extLst>
          </p:nvPr>
        </p:nvGraphicFramePr>
        <p:xfrm>
          <a:off x="5286895" y="2660073"/>
          <a:ext cx="3574472" cy="2128058"/>
        </p:xfrm>
        <a:graphic>
          <a:graphicData uri="http://schemas.openxmlformats.org/drawingml/2006/table">
            <a:tbl>
              <a:tblPr/>
              <a:tblGrid>
                <a:gridCol w="3574472"/>
              </a:tblGrid>
              <a:tr h="21280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4010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приближается машина, подожди, пока машина проедет или остановится.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a.d-cd.net/f836154s-9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14488"/>
            <a:ext cx="7143799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Островок безопасности предназначен для остановки пешеходов , не успевших закончить </a:t>
            </a:r>
            <a:r>
              <a:rPr lang="ru-RU" dirty="0" smtClean="0">
                <a:solidFill>
                  <a:schemeClr val="tx1"/>
                </a:solidFill>
              </a:rPr>
              <a:t>переход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5842" name="Picture 2" descr="http://rpp.nashaucheba.ru/pars_docs/refs/101/100432/img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1822500"/>
            <a:ext cx="5949304" cy="44619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7024725" cy="5951014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  <a:latin typeface="Open Sans"/>
              </a:rPr>
              <a:t>Мы — </a:t>
            </a:r>
            <a:r>
              <a:rPr lang="ru-RU" sz="2000" b="1" dirty="0" smtClean="0">
                <a:solidFill>
                  <a:srgbClr val="FF0000"/>
                </a:solidFill>
                <a:latin typeface="Open Sans"/>
              </a:rPr>
              <a:t>пешеходы!</a:t>
            </a: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На дороге множество правил: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Кто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где едет, куда как идти.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Их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придумали, чтобы </a:t>
            </a: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аварий</a:t>
            </a: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Не случилось с тобою в пути.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Если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ты пока не можешь Рассмотреть дорогу,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Выходить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туда не надо-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Подожди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немного.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Пусть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машины пронесутся, Разойдутся люди,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И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всю трассу постепенно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Лучше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видно будет.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Вот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тогда ступай спокойно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Вдоль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по переходу, </a:t>
            </a:r>
            <a:endParaRPr lang="ru-RU" sz="2000" dirty="0" smtClean="0">
              <a:solidFill>
                <a:srgbClr val="222222"/>
              </a:solidFill>
              <a:latin typeface="Open Sans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Где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всегда ходить </a:t>
            </a: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удобно</a:t>
            </a:r>
          </a:p>
          <a:p>
            <a:pPr>
              <a:buNone/>
            </a:pPr>
            <a:r>
              <a:rPr lang="ru-RU" sz="2000" dirty="0" smtClean="0">
                <a:solidFill>
                  <a:srgbClr val="222222"/>
                </a:solidFill>
                <a:latin typeface="Open Sans"/>
              </a:rPr>
              <a:t> </a:t>
            </a:r>
            <a:r>
              <a:rPr lang="ru-RU" sz="2000" dirty="0">
                <a:solidFill>
                  <a:srgbClr val="222222"/>
                </a:solidFill>
                <a:latin typeface="Open Sans"/>
              </a:rPr>
              <a:t>Пешему народу.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519609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29642" cy="228601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на остановке стоит автобус (троллейбус), не обходи его ни спереди, ни сзади</a:t>
            </a: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дождаться, пока он отъедет, и только тогда начинать переход.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detsad-2.ru/images/2017/09-05/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8721151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Я узнал, что…</a:t>
            </a:r>
          </a:p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Было интересно узнать о …</a:t>
            </a:r>
          </a:p>
          <a:p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Теперь я смогу …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рефлексия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5124456" cy="3929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Пешеход должен знать и всегда соблюдать правила перехода улицы.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 этом ему помогают светофор и дорожные знаки.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482" name="Picture 2" descr="https://im0-tub-ru.yandex.net/i?id=a9403546ffa53fe5cc00b9767d5e6c56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571612"/>
            <a:ext cx="311291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785926"/>
            <a:ext cx="3052754" cy="660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светофор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4929222" cy="100013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Начинаем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разговор про трехглазый…</a:t>
            </a:r>
            <a:endParaRPr lang="ru-RU" dirty="0"/>
          </a:p>
        </p:txBody>
      </p:sp>
      <p:pic>
        <p:nvPicPr>
          <p:cNvPr id="19462" name="Picture 6" descr="https://ekburg.tv/uploads/5532404c0f7150ae51f14b94/svetof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643182"/>
            <a:ext cx="2559037" cy="2941422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5643578"/>
            <a:ext cx="4720038" cy="71435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Транспортные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5697" y="3542781"/>
            <a:ext cx="3085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B83D68"/>
              </a:buClr>
              <a:buSzPct val="70000"/>
              <a:defRPr/>
            </a:pP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Пешеходные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664" y="597276"/>
            <a:ext cx="3024336" cy="540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571744"/>
            <a:ext cx="5357850" cy="5715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/>
              <a:t>Пешеходный переход 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672"/>
            <a:ext cx="4969040" cy="187220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Полосатая дорога – 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всегда для пешехода подмога.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18434" name="Picture 2" descr="https://i.online.ua/pdd/img/znaks/33_5_35_1_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3140968"/>
            <a:ext cx="3143272" cy="313803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696" y="3626242"/>
            <a:ext cx="4015788" cy="263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313" y="188640"/>
            <a:ext cx="8501122" cy="24288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Предупреждающие знаки на дороге – это символы, которые говорят о том, что нужно свернуть, объехать или притормозить во избежание трагической ситуации.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00034" y="1928802"/>
            <a:ext cx="8353425" cy="2249488"/>
            <a:chOff x="249" y="890"/>
            <a:chExt cx="5262" cy="1417"/>
          </a:xfrm>
        </p:grpSpPr>
        <p:pic>
          <p:nvPicPr>
            <p:cNvPr id="8" name="Picture 8" descr="51072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5" y="890"/>
              <a:ext cx="1095" cy="1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Segnale-pericolo-generico-300x26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1" y="890"/>
              <a:ext cx="1225" cy="1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view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0" y="890"/>
              <a:ext cx="1225" cy="10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 descr="151609_w640_h640_1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" y="890"/>
              <a:ext cx="1225" cy="1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0"/>
            <p:cNvSpPr txBox="1">
              <a:spLocks noChangeArrowheads="1"/>
            </p:cNvSpPr>
            <p:nvPr/>
          </p:nvSpPr>
          <p:spPr bwMode="auto">
            <a:xfrm>
              <a:off x="295" y="2115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Скользкая дорога</a:t>
              </a:r>
            </a:p>
          </p:txBody>
        </p: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1655" y="2115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Дорожные работы</a:t>
              </a:r>
            </a:p>
          </p:txBody>
        </p:sp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3016" y="2115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Дикие животные</a:t>
              </a:r>
            </a:p>
          </p:txBody>
        </p:sp>
        <p:sp>
          <p:nvSpPr>
            <p:cNvPr id="15" name="Text Box 23"/>
            <p:cNvSpPr txBox="1">
              <a:spLocks noChangeArrowheads="1"/>
            </p:cNvSpPr>
            <p:nvPr/>
          </p:nvSpPr>
          <p:spPr bwMode="auto">
            <a:xfrm>
              <a:off x="4377" y="2115"/>
              <a:ext cx="113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Прочие опасности</a:t>
              </a:r>
            </a:p>
          </p:txBody>
        </p:sp>
      </p:grpSp>
      <p:grpSp>
        <p:nvGrpSpPr>
          <p:cNvPr id="16" name="Group 20"/>
          <p:cNvGrpSpPr>
            <a:grpSpLocks/>
          </p:cNvGrpSpPr>
          <p:nvPr/>
        </p:nvGrpSpPr>
        <p:grpSpPr bwMode="auto">
          <a:xfrm>
            <a:off x="357158" y="4071942"/>
            <a:ext cx="8528050" cy="2530475"/>
            <a:chOff x="68" y="2568"/>
            <a:chExt cx="5372" cy="1594"/>
          </a:xfrm>
        </p:grpSpPr>
        <p:pic>
          <p:nvPicPr>
            <p:cNvPr id="17" name="Picture 7" descr="151828_w640_h640_13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3" y="2614"/>
              <a:ext cx="1165" cy="1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0" descr="t_ae_29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CFEFC"/>
                </a:clrFrom>
                <a:clrTo>
                  <a:srgbClr val="FCFE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6" y="2614"/>
              <a:ext cx="1154" cy="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up43391_4406073_08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" y="2659"/>
              <a:ext cx="1089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3" descr="1243666273_peshexod3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9" y="2568"/>
              <a:ext cx="1179" cy="1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68" y="3702"/>
              <a:ext cx="136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Пешеходный переход</a:t>
              </a:r>
            </a:p>
          </p:txBody>
        </p:sp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1882" y="3702"/>
              <a:ext cx="4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Дети</a:t>
              </a:r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971" y="3702"/>
              <a:ext cx="1089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Железнодорожный переезд                      </a:t>
              </a:r>
              <a:br>
                <a:rPr lang="ru-RU" sz="1400">
                  <a:latin typeface="Sylfaen" pitchFamily="18" charset="0"/>
                </a:rPr>
              </a:br>
              <a:r>
                <a:rPr lang="ru-RU" sz="1400">
                  <a:latin typeface="Sylfaen" pitchFamily="18" charset="0"/>
                </a:rPr>
                <a:t>без шлагбаума</a:t>
              </a:r>
            </a:p>
          </p:txBody>
        </p: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4332" y="3702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Сужение дороги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86808" cy="142876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Запрещающие </a:t>
            </a: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запрет определенных действий на дороге, ввод или отмена ограничения движения.</a:t>
            </a:r>
            <a:b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u="sng" dirty="0"/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428596" y="1214422"/>
            <a:ext cx="8353425" cy="2444750"/>
            <a:chOff x="340" y="810"/>
            <a:chExt cx="5262" cy="1540"/>
          </a:xfrm>
        </p:grpSpPr>
        <p:pic>
          <p:nvPicPr>
            <p:cNvPr id="9" name="Picture 8" descr="B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5" y="845"/>
              <a:ext cx="1044" cy="1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2" descr="537780_w640_h640_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50" y="855"/>
              <a:ext cx="1043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3" descr="1243666104_kirpich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1" y="845"/>
              <a:ext cx="1081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340" y="2024"/>
              <a:ext cx="10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 dirty="0">
                  <a:latin typeface="Sylfaen" pitchFamily="18" charset="0"/>
                </a:rPr>
                <a:t>Обгон запрещён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837" y="2024"/>
              <a:ext cx="99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Въезд запрещён</a:t>
              </a: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3061" y="2024"/>
              <a:ext cx="127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запрещено</a:t>
              </a:r>
            </a:p>
          </p:txBody>
        </p:sp>
        <p:pic>
          <p:nvPicPr>
            <p:cNvPr id="15" name="Picture 17" descr="7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0" y="810"/>
              <a:ext cx="1275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4513" y="2024"/>
              <a:ext cx="10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Подача звукового сигнала запрещена</a:t>
              </a:r>
            </a:p>
          </p:txBody>
        </p:sp>
      </p:grp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357158" y="3643314"/>
            <a:ext cx="8424863" cy="2459037"/>
            <a:chOff x="340" y="2523"/>
            <a:chExt cx="5307" cy="1549"/>
          </a:xfrm>
        </p:grpSpPr>
        <p:pic>
          <p:nvPicPr>
            <p:cNvPr id="18" name="Picture 10" descr="9_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6" y="2568"/>
              <a:ext cx="952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1" descr="152040_w640_h640_329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0" y="2568"/>
              <a:ext cx="984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8" descr="zapreshaychie_013_bi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07" y="2523"/>
              <a:ext cx="998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385" y="3612"/>
              <a:ext cx="7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Ограничена скорость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3198" y="3566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на велосипедах запрещено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1746" y="3612"/>
              <a:ext cx="907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                  пешеходов запрещено</a:t>
              </a:r>
            </a:p>
          </p:txBody>
        </p:sp>
        <p:pic>
          <p:nvPicPr>
            <p:cNvPr id="24" name="Picture 25" descr="zapreshaychie_004_bi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8" y="2568"/>
              <a:ext cx="991" cy="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4422" y="3612"/>
              <a:ext cx="122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грузовых автомобилей запрещено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450" y="214290"/>
            <a:ext cx="6670698" cy="92869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Предписывающие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разрешают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движение только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179388" y="1557338"/>
            <a:ext cx="8423275" cy="2028825"/>
            <a:chOff x="113" y="981"/>
            <a:chExt cx="5306" cy="1278"/>
          </a:xfrm>
        </p:grpSpPr>
        <p:pic>
          <p:nvPicPr>
            <p:cNvPr id="7" name="Picture 5" descr="4_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9" y="981"/>
              <a:ext cx="907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1_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9" y="1026"/>
              <a:ext cx="95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Группа 22"/>
            <p:cNvGrpSpPr>
              <a:grpSpLocks/>
            </p:cNvGrpSpPr>
            <p:nvPr/>
          </p:nvGrpSpPr>
          <p:grpSpPr bwMode="auto">
            <a:xfrm>
              <a:off x="2925" y="1071"/>
              <a:ext cx="952" cy="907"/>
              <a:chOff x="4643438" y="1700213"/>
              <a:chExt cx="1511300" cy="1439862"/>
            </a:xfrm>
          </p:grpSpPr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4643438" y="1700213"/>
                <a:ext cx="1511300" cy="1439862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AutoShape 11"/>
              <p:cNvSpPr>
                <a:spLocks noChangeArrowheads="1"/>
              </p:cNvSpPr>
              <p:nvPr/>
            </p:nvSpPr>
            <p:spPr bwMode="auto">
              <a:xfrm>
                <a:off x="4716463" y="2276475"/>
                <a:ext cx="1295400" cy="360363"/>
              </a:xfrm>
              <a:prstGeom prst="righ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" name="Группа 23"/>
            <p:cNvGrpSpPr>
              <a:grpSpLocks/>
            </p:cNvGrpSpPr>
            <p:nvPr/>
          </p:nvGrpSpPr>
          <p:grpSpPr bwMode="auto">
            <a:xfrm>
              <a:off x="4286" y="1071"/>
              <a:ext cx="952" cy="907"/>
              <a:chOff x="6804025" y="1700213"/>
              <a:chExt cx="1511300" cy="1439862"/>
            </a:xfrm>
          </p:grpSpPr>
          <p:sp>
            <p:nvSpPr>
              <p:cNvPr id="15" name="Oval 12"/>
              <p:cNvSpPr>
                <a:spLocks noChangeArrowheads="1"/>
              </p:cNvSpPr>
              <p:nvPr/>
            </p:nvSpPr>
            <p:spPr bwMode="auto">
              <a:xfrm>
                <a:off x="6804025" y="1700213"/>
                <a:ext cx="1511300" cy="1439862"/>
              </a:xfrm>
              <a:prstGeom prst="ellipse">
                <a:avLst/>
              </a:prstGeom>
              <a:solidFill>
                <a:srgbClr val="0066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utoShape 13"/>
              <p:cNvSpPr>
                <a:spLocks noChangeArrowheads="1"/>
              </p:cNvSpPr>
              <p:nvPr/>
            </p:nvSpPr>
            <p:spPr bwMode="auto">
              <a:xfrm>
                <a:off x="6877050" y="2276475"/>
                <a:ext cx="1295400" cy="360363"/>
              </a:xfrm>
              <a:prstGeom prst="leftArrow">
                <a:avLst>
                  <a:gd name="adj1" fmla="val 50000"/>
                  <a:gd name="adj2" fmla="val 89868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" name="Text Box 16"/>
            <p:cNvSpPr txBox="1">
              <a:spLocks noChangeArrowheads="1"/>
            </p:cNvSpPr>
            <p:nvPr/>
          </p:nvSpPr>
          <p:spPr bwMode="auto">
            <a:xfrm>
              <a:off x="1474" y="2024"/>
              <a:ext cx="104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прямо</a:t>
              </a:r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2835" y="2024"/>
              <a:ext cx="108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направо</a:t>
              </a:r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4195" y="2024"/>
              <a:ext cx="122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113" y="1933"/>
              <a:ext cx="104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    прямо и направо</a:t>
              </a:r>
            </a:p>
          </p:txBody>
        </p:sp>
      </p:grpSp>
      <p:grpSp>
        <p:nvGrpSpPr>
          <p:cNvPr id="19" name="Group 24"/>
          <p:cNvGrpSpPr>
            <a:grpSpLocks/>
          </p:cNvGrpSpPr>
          <p:nvPr/>
        </p:nvGrpSpPr>
        <p:grpSpPr bwMode="auto">
          <a:xfrm>
            <a:off x="323850" y="3860800"/>
            <a:ext cx="8280400" cy="2598738"/>
            <a:chOff x="204" y="2432"/>
            <a:chExt cx="5216" cy="1637"/>
          </a:xfrm>
        </p:grpSpPr>
        <p:pic>
          <p:nvPicPr>
            <p:cNvPr id="20" name="Picture 7" descr="529299_w640_h640_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16" y="2478"/>
              <a:ext cx="984" cy="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8" descr="159504_w640_h640_4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8" y="2523"/>
              <a:ext cx="952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4" descr="13q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5" y="2432"/>
              <a:ext cx="984" cy="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getrennter_fuss_radwe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5" y="2478"/>
              <a:ext cx="95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 Box 20"/>
            <p:cNvSpPr txBox="1">
              <a:spLocks noChangeArrowheads="1"/>
            </p:cNvSpPr>
            <p:nvPr/>
          </p:nvSpPr>
          <p:spPr bwMode="auto">
            <a:xfrm>
              <a:off x="3152" y="3475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Велосипедная      дорожка</a:t>
              </a:r>
            </a:p>
          </p:txBody>
        </p:sp>
        <p:sp>
          <p:nvSpPr>
            <p:cNvPr id="25" name="Text Box 21"/>
            <p:cNvSpPr txBox="1">
              <a:spLocks noChangeArrowheads="1"/>
            </p:cNvSpPr>
            <p:nvPr/>
          </p:nvSpPr>
          <p:spPr bwMode="auto">
            <a:xfrm>
              <a:off x="4558" y="3566"/>
              <a:ext cx="81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Пешеходная дорожка</a:t>
              </a:r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1701" y="3475"/>
              <a:ext cx="953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Дорожка                      для пешеходов                     и                    велосипедистов</a:t>
              </a:r>
            </a:p>
          </p:txBody>
        </p:sp>
        <p:sp>
          <p:nvSpPr>
            <p:cNvPr id="27" name="Text Box 24"/>
            <p:cNvSpPr txBox="1">
              <a:spLocks noChangeArrowheads="1"/>
            </p:cNvSpPr>
            <p:nvPr/>
          </p:nvSpPr>
          <p:spPr bwMode="auto">
            <a:xfrm>
              <a:off x="204" y="3566"/>
              <a:ext cx="108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Движение налево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339166" cy="180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Информационные - предоставляют водителям и пешеходам дополнительные сведения.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57158" y="1500174"/>
            <a:ext cx="8480425" cy="2101850"/>
            <a:chOff x="204" y="754"/>
            <a:chExt cx="5342" cy="1324"/>
          </a:xfrm>
        </p:grpSpPr>
        <p:pic>
          <p:nvPicPr>
            <p:cNvPr id="5" name="Picture 31" descr="1252921760_peshekhodnyjj-perekhod-nadzemnyjj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754"/>
              <a:ext cx="997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2" descr="1252921760_peshekhodnyjj-perekhod-nadzemnyjj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9" y="754"/>
              <a:ext cx="997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8" descr="228_larg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04" y="754"/>
              <a:ext cx="942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9" descr="228_lar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" y="754"/>
              <a:ext cx="943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41"/>
            <p:cNvSpPr txBox="1">
              <a:spLocks noChangeArrowheads="1"/>
            </p:cNvSpPr>
            <p:nvPr/>
          </p:nvSpPr>
          <p:spPr bwMode="auto">
            <a:xfrm>
              <a:off x="431" y="1752"/>
              <a:ext cx="18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Подземный пешеходный переход                         (место перехода через дорогу)</a:t>
              </a:r>
            </a:p>
          </p:txBody>
        </p:sp>
        <p:sp>
          <p:nvSpPr>
            <p:cNvPr id="10" name="Text Box 42"/>
            <p:cNvSpPr txBox="1">
              <a:spLocks noChangeArrowheads="1"/>
            </p:cNvSpPr>
            <p:nvPr/>
          </p:nvSpPr>
          <p:spPr bwMode="auto">
            <a:xfrm>
              <a:off x="3742" y="1752"/>
              <a:ext cx="163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Пешеходный переход                             (место перехода через дорогу)</a:t>
              </a:r>
            </a:p>
          </p:txBody>
        </p:sp>
      </p:grp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285720" y="3751262"/>
            <a:ext cx="8643998" cy="3106738"/>
            <a:chOff x="249" y="2160"/>
            <a:chExt cx="5182" cy="1957"/>
          </a:xfrm>
        </p:grpSpPr>
        <p:pic>
          <p:nvPicPr>
            <p:cNvPr id="12" name="Picture 33" descr="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9" y="2205"/>
              <a:ext cx="996" cy="1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4" descr="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5" y="2205"/>
              <a:ext cx="997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5" descr="1243666301_tralejbus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77" y="2160"/>
              <a:ext cx="1054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6" descr="ukazateli_032_bi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016" y="2205"/>
              <a:ext cx="999" cy="1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43"/>
            <p:cNvSpPr txBox="1">
              <a:spLocks noChangeArrowheads="1"/>
            </p:cNvSpPr>
            <p:nvPr/>
          </p:nvSpPr>
          <p:spPr bwMode="auto">
            <a:xfrm>
              <a:off x="385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трамвая</a:t>
              </a:r>
            </a:p>
          </p:txBody>
        </p:sp>
        <p:sp>
          <p:nvSpPr>
            <p:cNvPr id="17" name="Text Box 44"/>
            <p:cNvSpPr txBox="1">
              <a:spLocks noChangeArrowheads="1"/>
            </p:cNvSpPr>
            <p:nvPr/>
          </p:nvSpPr>
          <p:spPr bwMode="auto">
            <a:xfrm>
              <a:off x="3152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  автобусов</a:t>
              </a:r>
            </a:p>
          </p:txBody>
        </p:sp>
        <p:sp>
          <p:nvSpPr>
            <p:cNvPr id="18" name="Text Box 45"/>
            <p:cNvSpPr txBox="1">
              <a:spLocks noChangeArrowheads="1"/>
            </p:cNvSpPr>
            <p:nvPr/>
          </p:nvSpPr>
          <p:spPr bwMode="auto">
            <a:xfrm>
              <a:off x="4513" y="3657"/>
              <a:ext cx="81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троллейбусов</a:t>
              </a:r>
            </a:p>
          </p:txBody>
        </p:sp>
        <p:sp>
          <p:nvSpPr>
            <p:cNvPr id="19" name="Text Box 46"/>
            <p:cNvSpPr txBox="1">
              <a:spLocks noChangeArrowheads="1"/>
            </p:cNvSpPr>
            <p:nvPr/>
          </p:nvSpPr>
          <p:spPr bwMode="auto">
            <a:xfrm>
              <a:off x="1791" y="3612"/>
              <a:ext cx="726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latin typeface="Sylfaen" pitchFamily="18" charset="0"/>
                </a:rPr>
                <a:t>Место остановки такси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380</TotalTime>
  <Words>471</Words>
  <Application>Microsoft Office PowerPoint</Application>
  <PresentationFormat>Экран (4:3)</PresentationFormat>
  <Paragraphs>93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Берегись автомобиля! Школа безопасности </vt:lpstr>
      <vt:lpstr>Презентация PowerPoint</vt:lpstr>
      <vt:lpstr>Пешеход должен знать и всегда соблюдать правила перехода улицы.  В этом ему помогают светофор и дорожные знаки.</vt:lpstr>
      <vt:lpstr>Начинаем разговор про трехглазый…</vt:lpstr>
      <vt:lpstr>Полосатая дорога –  всегда для пешехода подмога.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Части дороги!</vt:lpstr>
      <vt:lpstr>Если тротуары отсутствуют, нужно идти по обочине.</vt:lpstr>
      <vt:lpstr>Вне населенных пунктов при движении по проезжей части пешеходы должны идти навстречу движению транспортных средств.</vt:lpstr>
      <vt:lpstr>Если ты хочешь перейти дорогу необходимо найти пешеходный переход</vt:lpstr>
      <vt:lpstr>Если рядом есть подземный или надземный переход переходить дорогу по проезжей части нельзя!</vt:lpstr>
      <vt:lpstr>При переходе  нерегулируемого участка дороги надо посмотреть вначале налево, затем направо, дойти до середины дороги и посмотреть налево.  </vt:lpstr>
      <vt:lpstr>Если приближается машина, подожди, пока машина проедет или остановится.</vt:lpstr>
      <vt:lpstr>Островок безопасности предназначен для остановки пешеходов , не успевших закончить переход</vt:lpstr>
      <vt:lpstr>Если на остановке стоит автобус (троллейбус), не обходи его ни спереди, ни сзади. Надо дождаться, пока он отъедет, и только тогда начинать переход.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Берегись автомобиля!</dc:title>
  <dc:creator>Вася</dc:creator>
  <cp:lastModifiedBy>Алексей</cp:lastModifiedBy>
  <cp:revision>46</cp:revision>
  <dcterms:created xsi:type="dcterms:W3CDTF">2018-01-29T15:47:34Z</dcterms:created>
  <dcterms:modified xsi:type="dcterms:W3CDTF">2024-02-12T07:05:29Z</dcterms:modified>
</cp:coreProperties>
</file>