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27"/>
  </p:notesMasterIdLst>
  <p:sldIdLst>
    <p:sldId id="256" r:id="rId2"/>
    <p:sldId id="259" r:id="rId3"/>
    <p:sldId id="275" r:id="rId4"/>
    <p:sldId id="304" r:id="rId5"/>
    <p:sldId id="305" r:id="rId6"/>
    <p:sldId id="303" r:id="rId7"/>
    <p:sldId id="302" r:id="rId8"/>
    <p:sldId id="263" r:id="rId9"/>
    <p:sldId id="306" r:id="rId10"/>
    <p:sldId id="257" r:id="rId11"/>
    <p:sldId id="28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287" r:id="rId21"/>
    <p:sldId id="291" r:id="rId22"/>
    <p:sldId id="294" r:id="rId23"/>
    <p:sldId id="296" r:id="rId24"/>
    <p:sldId id="301" r:id="rId25"/>
    <p:sldId id="298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26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09253-9ACA-4E00-87BF-7178972D5352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19D5B-6D11-40D2-AF28-F1A1A07294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879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>
            <a:extLst>
              <a:ext uri="{FF2B5EF4-FFF2-40B4-BE49-F238E27FC236}">
                <a16:creationId xmlns:a16="http://schemas.microsoft.com/office/drawing/2014/main" xmlns="" id="{FFD3FE59-929A-194F-88D7-0CB09B889F1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>
            <a:extLst>
              <a:ext uri="{FF2B5EF4-FFF2-40B4-BE49-F238E27FC236}">
                <a16:creationId xmlns:a16="http://schemas.microsoft.com/office/drawing/2014/main" xmlns="" id="{F57745E7-8EC5-EF85-D2BE-EC0C98D0D02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9460" name="Номер слайда 3">
            <a:extLst>
              <a:ext uri="{FF2B5EF4-FFF2-40B4-BE49-F238E27FC236}">
                <a16:creationId xmlns:a16="http://schemas.microsoft.com/office/drawing/2014/main" xmlns="" id="{F5C6BBA5-84A2-8DBB-5A2E-8CA824EF3F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807CFB6-D278-4DE1-BF9B-846AD93EA095}" type="slidenum">
              <a:rPr lang="ru-RU" altLang="ru-RU">
                <a:latin typeface="Calibri" panose="020F0502020204030204" pitchFamily="34" charset="0"/>
              </a:rPr>
              <a:pPr eaLnBrk="1" hangingPunct="1"/>
              <a:t>3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6949D83-8E73-4DF8-81EE-A928D58DC048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3785958-1067-40EB-998E-ED6EDE27A4B3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292469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49D83-8E73-4DF8-81EE-A928D58DC048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5958-1067-40EB-998E-ED6EDE27A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676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49D83-8E73-4DF8-81EE-A928D58DC048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5958-1067-40EB-998E-ED6EDE27A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687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F61B9884-A2A8-2C78-ADE9-2353400A14F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9D900-68CE-4330-B2B5-167710157421}" type="datetimeFigureOut">
              <a:rPr lang="ru-RU"/>
              <a:pPr>
                <a:defRPr/>
              </a:pPr>
              <a:t>12.02.2024</a:t>
            </a:fld>
            <a:endParaRPr 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90611B5C-EFA5-7EFD-5E5A-50152572DD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827C551A-D411-0903-E48F-C4A4B0F247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19E97DA5-3315-4EED-93BA-0E2DE7AE64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2623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49D83-8E73-4DF8-81EE-A928D58DC048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5958-1067-40EB-998E-ED6EDE27A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27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6949D83-8E73-4DF8-81EE-A928D58DC048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3785958-1067-40EB-998E-ED6EDE27A4B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520644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49D83-8E73-4DF8-81EE-A928D58DC048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5958-1067-40EB-998E-ED6EDE27A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77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49D83-8E73-4DF8-81EE-A928D58DC048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5958-1067-40EB-998E-ED6EDE27A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388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49D83-8E73-4DF8-81EE-A928D58DC048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5958-1067-40EB-998E-ED6EDE27A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33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49D83-8E73-4DF8-81EE-A928D58DC048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85958-1067-40EB-998E-ED6EDE27A4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111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6949D83-8E73-4DF8-81EE-A928D58DC048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3785958-1067-40EB-998E-ED6EDE27A4B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3539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6949D83-8E73-4DF8-81EE-A928D58DC048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3785958-1067-40EB-998E-ED6EDE27A4B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59537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26949D83-8E73-4DF8-81EE-A928D58DC048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B3785958-1067-40EB-998E-ED6EDE27A4B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19995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biblioclub.ru/index.php?page=book&amp;id=575701" TargetMode="External"/><Relationship Id="rId2" Type="http://schemas.openxmlformats.org/officeDocument/2006/relationships/hyperlink" Target="https://urait.ru/bcode/51446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rait.ru/bcode/510663" TargetMode="External"/><Relationship Id="rId5" Type="http://schemas.openxmlformats.org/officeDocument/2006/relationships/hyperlink" Target="https://urait.ru/bcode/511015" TargetMode="External"/><Relationship Id="rId4" Type="http://schemas.openxmlformats.org/officeDocument/2006/relationships/hyperlink" Target="https://urait.ru/bcode/514938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1C9F5D2-AA32-65A6-FA86-5D566F390F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b="1" dirty="0"/>
              <a:t>Виды и стили педагогического общения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80417A9-7499-5C7E-8F31-D7308C8B0D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56715" y="4587650"/>
            <a:ext cx="3513550" cy="108623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79128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3">
            <a:extLst>
              <a:ext uri="{FF2B5EF4-FFF2-40B4-BE49-F238E27FC236}">
                <a16:creationId xmlns:a16="http://schemas.microsoft.com/office/drawing/2014/main" xmlns="" id="{AAF01AB3-ED91-E908-B7C9-86DCCD145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8943" y="0"/>
            <a:ext cx="9906000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endParaRPr lang="ru-RU" altLang="ru-RU" sz="3200" b="1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sz="3200" b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Стили педагогического общения </a:t>
            </a:r>
            <a:r>
              <a:rPr lang="ru-RU" altLang="ru-RU" sz="32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- индивидуально-типологические особенности социально-психологического взаимодействия педагога и обучающихся.</a:t>
            </a:r>
          </a:p>
          <a:p>
            <a:pPr algn="r" eaLnBrk="1" hangingPunct="1"/>
            <a:r>
              <a:rPr lang="ru-RU" altLang="ru-RU" sz="2800" i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В. А. Кан-Калик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D9E1681-46E8-4E62-1DA0-E87B8F32169C}"/>
              </a:ext>
            </a:extLst>
          </p:cNvPr>
          <p:cNvSpPr txBox="1"/>
          <p:nvPr/>
        </p:nvSpPr>
        <p:spPr>
          <a:xfrm>
            <a:off x="1447800" y="2985433"/>
            <a:ext cx="99060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Font typeface="Wingdings" panose="05000000000000000000" pitchFamily="2" charset="2"/>
              <a:buChar char="Ø"/>
            </a:pPr>
            <a:endParaRPr lang="ru-RU" altLang="ru-RU" sz="2800" b="1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ru-RU" altLang="ru-RU" sz="2800" b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Общение на основе увлеченности совместной деятельностью </a:t>
            </a:r>
          </a:p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ru-RU" altLang="ru-RU" sz="2800" b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Общение на основе дружеского расположения</a:t>
            </a:r>
          </a:p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ru-RU" altLang="ru-RU" sz="2800" b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Общение-диалог</a:t>
            </a:r>
          </a:p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ru-RU" altLang="ru-RU" sz="2800" b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Общение-дистанция</a:t>
            </a:r>
          </a:p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ru-RU" altLang="ru-RU" sz="2800" b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Общение-устрашение</a:t>
            </a:r>
          </a:p>
          <a:p>
            <a:pPr marL="457200" indent="-457200" eaLnBrk="1" hangingPunct="1">
              <a:buFont typeface="Wingdings" panose="05000000000000000000" pitchFamily="2" charset="2"/>
              <a:buChar char="§"/>
            </a:pPr>
            <a:r>
              <a:rPr lang="ru-RU" altLang="ru-RU" sz="2800" b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Общение-заигрывание</a:t>
            </a:r>
            <a:endParaRPr lang="ru-RU" altLang="ru-RU" sz="280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>
            <a:extLst>
              <a:ext uri="{FF2B5EF4-FFF2-40B4-BE49-F238E27FC236}">
                <a16:creationId xmlns:a16="http://schemas.microsoft.com/office/drawing/2014/main" xmlns="" id="{C2865C3B-DD33-57F9-B53D-D5063CCF7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886" y="260351"/>
            <a:ext cx="11419114" cy="57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Стилевые особенности педагогического общения зависят от:</a:t>
            </a:r>
          </a:p>
          <a:p>
            <a:pPr eaLnBrk="1" hangingPunct="1"/>
            <a:endParaRPr lang="ru-RU" altLang="ru-RU" sz="3200" dirty="0">
              <a:latin typeface="Franklin Gothic Book" panose="020B0503020102020204" pitchFamily="34" charset="0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индивидуальности педагога;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его профессионализма;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коммуникативной культуры;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эмоционально-нравственного отношения к воспитанникам;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творческого подхода к профессиональной деятельности;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особенностей учеников , их возраста, пола; 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любви к детям, доброжелательного отношения к ним;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гуманистической направленности личности учителя;</a:t>
            </a:r>
          </a:p>
          <a:p>
            <a:pPr marL="457200" indent="-457200" eaLnBrk="1" hangingPunct="1"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знаний основ педагогики и психологии общения.</a:t>
            </a:r>
          </a:p>
          <a:p>
            <a:pPr eaLnBrk="1" hangingPunct="1"/>
            <a:endParaRPr lang="ru-RU" alt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4">
            <a:extLst>
              <a:ext uri="{FF2B5EF4-FFF2-40B4-BE49-F238E27FC236}">
                <a16:creationId xmlns:a16="http://schemas.microsoft.com/office/drawing/2014/main" xmlns="" id="{B2E72E20-E383-440E-4BED-D839F004B86C}"/>
              </a:ext>
            </a:extLst>
          </p:cNvPr>
          <p:cNvSpPr/>
          <p:nvPr/>
        </p:nvSpPr>
        <p:spPr>
          <a:xfrm>
            <a:off x="2650502" y="440668"/>
            <a:ext cx="7128792" cy="122413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cs typeface="Times New Roman" pitchFamily="18" charset="0"/>
              </a:rPr>
              <a:t>СТИЛИ ОБЩЕНИЯ по классификации 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  <a:cs typeface="Times New Roman" pitchFamily="18" charset="0"/>
              </a:rPr>
              <a:t>Г. </a:t>
            </a:r>
            <a:r>
              <a:rPr lang="ru-RU" sz="2400" b="1" dirty="0" err="1">
                <a:solidFill>
                  <a:schemeClr val="tx1"/>
                </a:solidFill>
                <a:cs typeface="Times New Roman" pitchFamily="18" charset="0"/>
              </a:rPr>
              <a:t>Мешко</a:t>
            </a:r>
            <a:endParaRPr lang="ru-RU" sz="2400" b="1" i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extLst>
              <a:ext uri="{FF2B5EF4-FFF2-40B4-BE49-F238E27FC236}">
                <a16:creationId xmlns:a16="http://schemas.microsoft.com/office/drawing/2014/main" xmlns="" id="{387AA9AE-8A3B-EB1F-36D1-AF071A1E9B6F}"/>
              </a:ext>
            </a:extLst>
          </p:cNvPr>
          <p:cNvSpPr/>
          <p:nvPr/>
        </p:nvSpPr>
        <p:spPr>
          <a:xfrm>
            <a:off x="2766864" y="1999726"/>
            <a:ext cx="7128792" cy="122413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tx1"/>
                </a:solidFill>
                <a:cs typeface="Times New Roman" pitchFamily="18" charset="0"/>
              </a:rPr>
              <a:t>1. Личностно-мягкий стиль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 педагогического общения (операционная система общения имеет признаки мягкости и деликатности, что обусловлено демократическими педагогическими установками).</a:t>
            </a:r>
            <a:endParaRPr lang="ru-RU" sz="2000" i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5" name="Скругленный прямоугольник 6">
            <a:extLst>
              <a:ext uri="{FF2B5EF4-FFF2-40B4-BE49-F238E27FC236}">
                <a16:creationId xmlns:a16="http://schemas.microsoft.com/office/drawing/2014/main" xmlns="" id="{DE7E3750-4C84-E704-1FBA-E11DBDB9ED4B}"/>
              </a:ext>
            </a:extLst>
          </p:cNvPr>
          <p:cNvSpPr/>
          <p:nvPr/>
        </p:nvSpPr>
        <p:spPr>
          <a:xfrm>
            <a:off x="2801414" y="3422340"/>
            <a:ext cx="7128792" cy="86409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tx1"/>
                </a:solidFill>
                <a:cs typeface="Times New Roman" pitchFamily="18" charset="0"/>
              </a:rPr>
              <a:t>2. Формально-жесткий</a:t>
            </a: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 стиль педагогического общения (стратегия общения имеет черты жесткости, формальности, авторитарности).</a:t>
            </a:r>
          </a:p>
          <a:p>
            <a:pPr algn="ctr"/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13">
            <a:extLst>
              <a:ext uri="{FF2B5EF4-FFF2-40B4-BE49-F238E27FC236}">
                <a16:creationId xmlns:a16="http://schemas.microsoft.com/office/drawing/2014/main" xmlns="" id="{CF3F3AD8-B46D-0811-6CA4-2C82154479EF}"/>
              </a:ext>
            </a:extLst>
          </p:cNvPr>
          <p:cNvSpPr/>
          <p:nvPr/>
        </p:nvSpPr>
        <p:spPr>
          <a:xfrm>
            <a:off x="2801414" y="4484914"/>
            <a:ext cx="7128792" cy="21735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tx1"/>
                </a:solidFill>
                <a:cs typeface="Times New Roman" pitchFamily="18" charset="0"/>
              </a:rPr>
              <a:t>3. Системно-целостный стиль</a:t>
            </a: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 педагогического общения (гибкая система взаимоотношений с учениками, на уровне эмоционально-личностного общения, используются так называемые мягкие операции, а на уровне деловой коммуникации - жесткие; в речи преподавателя звучат шутки). </a:t>
            </a:r>
            <a:r>
              <a:rPr lang="ru-RU" dirty="0" err="1">
                <a:solidFill>
                  <a:schemeClr val="tx1"/>
                </a:solidFill>
                <a:cs typeface="Times New Roman" pitchFamily="18" charset="0"/>
              </a:rPr>
              <a:t>Ґалина</a:t>
            </a: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cs typeface="Times New Roman" pitchFamily="18" charset="0"/>
              </a:rPr>
              <a:t>Мешко</a:t>
            </a: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 доказывает, что самым и педагогически целесообразно системно-целостный стиль педагогического общения.</a:t>
            </a:r>
          </a:p>
        </p:txBody>
      </p:sp>
      <p:sp>
        <p:nvSpPr>
          <p:cNvPr id="2" name="Нашивка 9">
            <a:extLst>
              <a:ext uri="{FF2B5EF4-FFF2-40B4-BE49-F238E27FC236}">
                <a16:creationId xmlns:a16="http://schemas.microsoft.com/office/drawing/2014/main" xmlns="" id="{1F894AF2-382F-FC01-9D7E-6AE0A1F4B95A}"/>
              </a:ext>
            </a:extLst>
          </p:cNvPr>
          <p:cNvSpPr/>
          <p:nvPr/>
        </p:nvSpPr>
        <p:spPr>
          <a:xfrm>
            <a:off x="1308246" y="2121971"/>
            <a:ext cx="720080" cy="576064"/>
          </a:xfrm>
          <a:prstGeom prst="chevron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9">
            <a:extLst>
              <a:ext uri="{FF2B5EF4-FFF2-40B4-BE49-F238E27FC236}">
                <a16:creationId xmlns:a16="http://schemas.microsoft.com/office/drawing/2014/main" xmlns="" id="{932023BC-19A6-067B-CA85-0F06D321A013}"/>
              </a:ext>
            </a:extLst>
          </p:cNvPr>
          <p:cNvSpPr/>
          <p:nvPr/>
        </p:nvSpPr>
        <p:spPr>
          <a:xfrm>
            <a:off x="1308246" y="3566356"/>
            <a:ext cx="720080" cy="576064"/>
          </a:xfrm>
          <a:prstGeom prst="chevron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Нашивка 9">
            <a:extLst>
              <a:ext uri="{FF2B5EF4-FFF2-40B4-BE49-F238E27FC236}">
                <a16:creationId xmlns:a16="http://schemas.microsoft.com/office/drawing/2014/main" xmlns="" id="{9CDE46BD-BA81-68A8-B524-3D87A2458FDC}"/>
              </a:ext>
            </a:extLst>
          </p:cNvPr>
          <p:cNvSpPr/>
          <p:nvPr/>
        </p:nvSpPr>
        <p:spPr>
          <a:xfrm>
            <a:off x="1427989" y="5052662"/>
            <a:ext cx="720080" cy="576064"/>
          </a:xfrm>
          <a:prstGeom prst="chevron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2217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4">
            <a:extLst>
              <a:ext uri="{FF2B5EF4-FFF2-40B4-BE49-F238E27FC236}">
                <a16:creationId xmlns:a16="http://schemas.microsoft.com/office/drawing/2014/main" xmlns="" id="{94218045-02E2-3DC0-50BF-CB59D0E37DC2}"/>
              </a:ext>
            </a:extLst>
          </p:cNvPr>
          <p:cNvSpPr/>
          <p:nvPr/>
        </p:nvSpPr>
        <p:spPr>
          <a:xfrm>
            <a:off x="2639616" y="548680"/>
            <a:ext cx="7128792" cy="122413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cs typeface="Times New Roman" pitchFamily="18" charset="0"/>
              </a:rPr>
              <a:t>СТИЛИ ОБЩЕНИЯ по Т. Щербань</a:t>
            </a:r>
            <a:endParaRPr lang="ru-RU" sz="2400" b="1" i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" name="Скругленный прямоугольник 3">
            <a:extLst>
              <a:ext uri="{FF2B5EF4-FFF2-40B4-BE49-F238E27FC236}">
                <a16:creationId xmlns:a16="http://schemas.microsoft.com/office/drawing/2014/main" xmlns="" id="{27FDA1D8-538D-7D50-C2EC-13268BBE2F21}"/>
              </a:ext>
            </a:extLst>
          </p:cNvPr>
          <p:cNvSpPr/>
          <p:nvPr/>
        </p:nvSpPr>
        <p:spPr>
          <a:xfrm>
            <a:off x="2639616" y="2021497"/>
            <a:ext cx="7128792" cy="453650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tx1"/>
                </a:solidFill>
                <a:cs typeface="Times New Roman" pitchFamily="18" charset="0"/>
              </a:rPr>
              <a:t>1. Диалогический стиль. </a:t>
            </a:r>
            <a:r>
              <a:rPr lang="ru-RU" sz="1600" dirty="0">
                <a:solidFill>
                  <a:schemeClr val="tx1"/>
                </a:solidFill>
                <a:cs typeface="Times New Roman" pitchFamily="18" charset="0"/>
              </a:rPr>
              <a:t>Для представителей этого стиля характерны: активность, контактность и высокая эффективность общения; педагогический оптимизм, опора на положительный потенциал личности ученика и ученического коллектива; уверена открытость, искренность и естественность в общении; бескорыстная отзывчивость и эмоциональное принятие учеников в качестве партнеров по общению, стремление к взаимопониманию и сотрудничеству; глубокое и адекватное восприятие и понимание поведения учащихся, их личностных проблем, учета </a:t>
            </a:r>
            <a:r>
              <a:rPr lang="ru-RU" sz="1600" dirty="0" err="1">
                <a:solidFill>
                  <a:schemeClr val="tx1"/>
                </a:solidFill>
                <a:cs typeface="Times New Roman" pitchFamily="18" charset="0"/>
              </a:rPr>
              <a:t>полимотивованости</a:t>
            </a:r>
            <a:r>
              <a:rPr lang="ru-RU" sz="1600" dirty="0">
                <a:solidFill>
                  <a:schemeClr val="tx1"/>
                </a:solidFill>
                <a:cs typeface="Times New Roman" pitchFamily="18" charset="0"/>
              </a:rPr>
              <a:t> их поступков; целостный влияние на ученика и его ценностно-смысловые ориентации; передача социального опыта; высокий уровень </a:t>
            </a:r>
            <a:r>
              <a:rPr lang="ru-RU" sz="1600" dirty="0" err="1">
                <a:solidFill>
                  <a:schemeClr val="tx1"/>
                </a:solidFill>
                <a:cs typeface="Times New Roman" pitchFamily="18" charset="0"/>
              </a:rPr>
              <a:t>импровизационности</a:t>
            </a:r>
            <a:r>
              <a:rPr lang="ru-RU" sz="1600" dirty="0">
                <a:solidFill>
                  <a:schemeClr val="tx1"/>
                </a:solidFill>
                <a:cs typeface="Times New Roman" pitchFamily="18" charset="0"/>
              </a:rPr>
              <a:t> в общении, готовность к новизне, ориентация на диалог, дискуссию, обсуждение; стремление к собственному профессиональному и личностному росту; достаточно высокая и адекватная самооценка; развитое чувство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юмора.</a:t>
            </a:r>
          </a:p>
        </p:txBody>
      </p:sp>
      <p:sp>
        <p:nvSpPr>
          <p:cNvPr id="4" name="Нашивка 9">
            <a:extLst>
              <a:ext uri="{FF2B5EF4-FFF2-40B4-BE49-F238E27FC236}">
                <a16:creationId xmlns:a16="http://schemas.microsoft.com/office/drawing/2014/main" xmlns="" id="{9C1A9640-8BF2-6157-5BB0-A8DC770F67FA}"/>
              </a:ext>
            </a:extLst>
          </p:cNvPr>
          <p:cNvSpPr/>
          <p:nvPr/>
        </p:nvSpPr>
        <p:spPr>
          <a:xfrm>
            <a:off x="1221161" y="3429000"/>
            <a:ext cx="720080" cy="576064"/>
          </a:xfrm>
          <a:prstGeom prst="chevron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330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4">
            <a:extLst>
              <a:ext uri="{FF2B5EF4-FFF2-40B4-BE49-F238E27FC236}">
                <a16:creationId xmlns:a16="http://schemas.microsoft.com/office/drawing/2014/main" xmlns="" id="{1BDFFB66-1ECE-861E-EE43-0B8B5E0E4418}"/>
              </a:ext>
            </a:extLst>
          </p:cNvPr>
          <p:cNvSpPr/>
          <p:nvPr/>
        </p:nvSpPr>
        <p:spPr>
          <a:xfrm>
            <a:off x="2639616" y="548680"/>
            <a:ext cx="7128792" cy="122413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cs typeface="Times New Roman" pitchFamily="18" charset="0"/>
              </a:rPr>
              <a:t>СТИЛИ ОБЩЕНИЯ по Т. Щербань</a:t>
            </a:r>
            <a:endParaRPr lang="ru-RU" sz="2400" b="1" i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" name="Скругленный прямоугольник 3">
            <a:extLst>
              <a:ext uri="{FF2B5EF4-FFF2-40B4-BE49-F238E27FC236}">
                <a16:creationId xmlns:a16="http://schemas.microsoft.com/office/drawing/2014/main" xmlns="" id="{16500D62-915C-DB75-77D5-7A26A673FACB}"/>
              </a:ext>
            </a:extLst>
          </p:cNvPr>
          <p:cNvSpPr/>
          <p:nvPr/>
        </p:nvSpPr>
        <p:spPr>
          <a:xfrm>
            <a:off x="2704930" y="2021497"/>
            <a:ext cx="7128792" cy="453650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tx1"/>
                </a:solidFill>
                <a:cs typeface="Times New Roman" pitchFamily="18" charset="0"/>
              </a:rPr>
              <a:t>2. Альтруистический стиль. 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Для представителей этого стиля характерны: полное подчинение себя задачей профессиональной деятельности; самоотверженность работе и ученикам в сочетании с недоверием к их самостоятельности, подмена их усилий собственной активностью; формирование у учащихся зависимости от себя, потребность в эмоциональной близости, отзывчивость и даже жертвенность в сочетании с безразличием к тому, как его понимают ученики; отсутствие стремления к собственному личностному и профессиональному росту; низкий уровень рефлексии собственного поведения.</a:t>
            </a:r>
          </a:p>
        </p:txBody>
      </p:sp>
      <p:sp>
        <p:nvSpPr>
          <p:cNvPr id="4" name="Нашивка 9">
            <a:extLst>
              <a:ext uri="{FF2B5EF4-FFF2-40B4-BE49-F238E27FC236}">
                <a16:creationId xmlns:a16="http://schemas.microsoft.com/office/drawing/2014/main" xmlns="" id="{470C5FE4-A708-63A9-691F-1BEEF59EE048}"/>
              </a:ext>
            </a:extLst>
          </p:cNvPr>
          <p:cNvSpPr/>
          <p:nvPr/>
        </p:nvSpPr>
        <p:spPr>
          <a:xfrm>
            <a:off x="1395332" y="3820141"/>
            <a:ext cx="720080" cy="576064"/>
          </a:xfrm>
          <a:prstGeom prst="chevron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817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4">
            <a:extLst>
              <a:ext uri="{FF2B5EF4-FFF2-40B4-BE49-F238E27FC236}">
                <a16:creationId xmlns:a16="http://schemas.microsoft.com/office/drawing/2014/main" xmlns="" id="{65D11D05-79FE-FB6A-218D-0CBC30292693}"/>
              </a:ext>
            </a:extLst>
          </p:cNvPr>
          <p:cNvSpPr/>
          <p:nvPr/>
        </p:nvSpPr>
        <p:spPr>
          <a:xfrm>
            <a:off x="2639616" y="548680"/>
            <a:ext cx="7128792" cy="122413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cs typeface="Times New Roman" pitchFamily="18" charset="0"/>
              </a:rPr>
              <a:t>СТИЛИ ОБЩЕНИЯ по Т. Щербань</a:t>
            </a:r>
            <a:endParaRPr lang="ru-RU" sz="2400" b="1" i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" name="Скругленный прямоугольник 3">
            <a:extLst>
              <a:ext uri="{FF2B5EF4-FFF2-40B4-BE49-F238E27FC236}">
                <a16:creationId xmlns:a16="http://schemas.microsoft.com/office/drawing/2014/main" xmlns="" id="{05FB69AF-ED2D-16FA-BD6D-12ABA871564F}"/>
              </a:ext>
            </a:extLst>
          </p:cNvPr>
          <p:cNvSpPr/>
          <p:nvPr/>
        </p:nvSpPr>
        <p:spPr>
          <a:xfrm>
            <a:off x="2788635" y="2084411"/>
            <a:ext cx="7128792" cy="453650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tx1"/>
                </a:solidFill>
                <a:cs typeface="Times New Roman" pitchFamily="18" charset="0"/>
              </a:rPr>
              <a:t>3. Конформистский стиль. 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Для представителей этого стиля характерны: поверхностное, бесконфликтное общение с учениками без четко определенных педагогических и коммуникативных целей, часто переходит в пассивное реагирование на изменения ситуации; ориентация на некритическую "согласие" (панибратство) внешняя формальная доброжелательность по внутренней равнодушия или повышенной тревоги; стремление соответствовать стандартам ( "быть не хуже других»); уступчивость, неуверенность, недостаточная требовательность; лабильная или низкая самооценка.</a:t>
            </a:r>
          </a:p>
        </p:txBody>
      </p:sp>
      <p:sp>
        <p:nvSpPr>
          <p:cNvPr id="4" name="Нашивка 9">
            <a:extLst>
              <a:ext uri="{FF2B5EF4-FFF2-40B4-BE49-F238E27FC236}">
                <a16:creationId xmlns:a16="http://schemas.microsoft.com/office/drawing/2014/main" xmlns="" id="{15BFFFAE-590D-B9BF-7656-BD50113A1199}"/>
              </a:ext>
            </a:extLst>
          </p:cNvPr>
          <p:cNvSpPr/>
          <p:nvPr/>
        </p:nvSpPr>
        <p:spPr>
          <a:xfrm>
            <a:off x="1504189" y="3776599"/>
            <a:ext cx="720080" cy="576064"/>
          </a:xfrm>
          <a:prstGeom prst="chevron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38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4">
            <a:extLst>
              <a:ext uri="{FF2B5EF4-FFF2-40B4-BE49-F238E27FC236}">
                <a16:creationId xmlns:a16="http://schemas.microsoft.com/office/drawing/2014/main" xmlns="" id="{F086FA2C-4B72-F6ED-19A2-85527AD3991C}"/>
              </a:ext>
            </a:extLst>
          </p:cNvPr>
          <p:cNvSpPr/>
          <p:nvPr/>
        </p:nvSpPr>
        <p:spPr>
          <a:xfrm>
            <a:off x="2639616" y="548680"/>
            <a:ext cx="7128792" cy="122413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cs typeface="Times New Roman" pitchFamily="18" charset="0"/>
              </a:rPr>
              <a:t>СТИЛИ ОБЩЕНИЯ по Т. Щербань</a:t>
            </a:r>
            <a:endParaRPr lang="ru-RU" sz="2400" b="1" i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" name="Скругленный прямоугольник 3">
            <a:extLst>
              <a:ext uri="{FF2B5EF4-FFF2-40B4-BE49-F238E27FC236}">
                <a16:creationId xmlns:a16="http://schemas.microsoft.com/office/drawing/2014/main" xmlns="" id="{B4484798-3D28-618D-6494-3C6A0C82BB8D}"/>
              </a:ext>
            </a:extLst>
          </p:cNvPr>
          <p:cNvSpPr/>
          <p:nvPr/>
        </p:nvSpPr>
        <p:spPr>
          <a:xfrm>
            <a:off x="2723321" y="1956183"/>
            <a:ext cx="7128792" cy="453650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tx1"/>
                </a:solidFill>
                <a:cs typeface="Times New Roman" pitchFamily="18" charset="0"/>
              </a:rPr>
              <a:t>4. Пассивный стиль. 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Для представителей этого стиля характерны холодная отчужденность, сдержанность, подчеркнутая </a:t>
            </a:r>
            <a:r>
              <a:rPr lang="ru-RU" sz="2000" dirty="0" err="1">
                <a:solidFill>
                  <a:schemeClr val="tx1"/>
                </a:solidFill>
                <a:cs typeface="Times New Roman" pitchFamily="18" charset="0"/>
              </a:rPr>
              <a:t>дистантность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; ориентация на поверхностное ролевое общение с учащимися; отсутствие потребности в эмоциональном включении в общение; замкнутость и равнодушие к ученикам; низкая </a:t>
            </a:r>
            <a:r>
              <a:rPr lang="ru-RU" sz="2000" dirty="0" err="1">
                <a:solidFill>
                  <a:schemeClr val="tx1"/>
                </a:solidFill>
                <a:cs typeface="Times New Roman" pitchFamily="18" charset="0"/>
              </a:rPr>
              <a:t>сензитивность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 к их эмоционально-психических состояний ( «эмоциональная глухота") высокая самооценка в сочетании со скрытой неудовлетворенностью процессом общения.</a:t>
            </a:r>
          </a:p>
          <a:p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4" name="Нашивка 9">
            <a:extLst>
              <a:ext uri="{FF2B5EF4-FFF2-40B4-BE49-F238E27FC236}">
                <a16:creationId xmlns:a16="http://schemas.microsoft.com/office/drawing/2014/main" xmlns="" id="{9D0BE2BD-68A3-2BAC-389E-F725F47D6C28}"/>
              </a:ext>
            </a:extLst>
          </p:cNvPr>
          <p:cNvSpPr/>
          <p:nvPr/>
        </p:nvSpPr>
        <p:spPr>
          <a:xfrm>
            <a:off x="1406217" y="3648371"/>
            <a:ext cx="720080" cy="576064"/>
          </a:xfrm>
          <a:prstGeom prst="chevron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750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4">
            <a:extLst>
              <a:ext uri="{FF2B5EF4-FFF2-40B4-BE49-F238E27FC236}">
                <a16:creationId xmlns:a16="http://schemas.microsoft.com/office/drawing/2014/main" xmlns="" id="{B215A563-3B7B-7BF7-78AB-C4437F63FCE1}"/>
              </a:ext>
            </a:extLst>
          </p:cNvPr>
          <p:cNvSpPr/>
          <p:nvPr/>
        </p:nvSpPr>
        <p:spPr>
          <a:xfrm>
            <a:off x="2639616" y="646652"/>
            <a:ext cx="7128792" cy="122413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cs typeface="Times New Roman" pitchFamily="18" charset="0"/>
              </a:rPr>
              <a:t>СТИЛИ ОБЩЕНИЯ по Т. Щербань</a:t>
            </a:r>
            <a:endParaRPr lang="ru-RU" sz="2400" b="1" i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" name="Скругленный прямоугольник 3">
            <a:extLst>
              <a:ext uri="{FF2B5EF4-FFF2-40B4-BE49-F238E27FC236}">
                <a16:creationId xmlns:a16="http://schemas.microsoft.com/office/drawing/2014/main" xmlns="" id="{D897B8C7-B522-515E-32E9-8F27CE420647}"/>
              </a:ext>
            </a:extLst>
          </p:cNvPr>
          <p:cNvSpPr/>
          <p:nvPr/>
        </p:nvSpPr>
        <p:spPr>
          <a:xfrm>
            <a:off x="2715816" y="2075926"/>
            <a:ext cx="7128792" cy="453650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5. </a:t>
            </a:r>
            <a:r>
              <a:rPr lang="ru-RU" sz="2000" b="1" dirty="0" err="1">
                <a:solidFill>
                  <a:schemeClr val="tx1"/>
                </a:solidFill>
                <a:cs typeface="Times New Roman" pitchFamily="18" charset="0"/>
              </a:rPr>
              <a:t>Манипулятивный</a:t>
            </a:r>
            <a:r>
              <a:rPr lang="ru-RU" sz="2000" b="1" dirty="0">
                <a:solidFill>
                  <a:schemeClr val="tx1"/>
                </a:solidFill>
                <a:cs typeface="Times New Roman" pitchFamily="18" charset="0"/>
              </a:rPr>
              <a:t> стиль. 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Для представителей этого стиля характерны: эгоцентрическая направленность, высокая потребность в достижении внешнего успеха; подчеркнута требовательность, замаскированное, скрытое самолюбие; высокий уровень развития коммуникативных умений и умелое использование последних для скрытого манипулирования партнерами по общению; хорошее знание сильных и слабых сторон учащихся в сочетании с собственной закрытостью, неискренностью; достаточно развита рефлексия собственного поведения, высокая самооценка и самоконтроль.</a:t>
            </a:r>
          </a:p>
        </p:txBody>
      </p:sp>
      <p:sp>
        <p:nvSpPr>
          <p:cNvPr id="4" name="Нашивка 9">
            <a:extLst>
              <a:ext uri="{FF2B5EF4-FFF2-40B4-BE49-F238E27FC236}">
                <a16:creationId xmlns:a16="http://schemas.microsoft.com/office/drawing/2014/main" xmlns="" id="{FE7DA317-271A-94F8-105E-69432B51E7D1}"/>
              </a:ext>
            </a:extLst>
          </p:cNvPr>
          <p:cNvSpPr/>
          <p:nvPr/>
        </p:nvSpPr>
        <p:spPr>
          <a:xfrm>
            <a:off x="1319132" y="3681028"/>
            <a:ext cx="720080" cy="576064"/>
          </a:xfrm>
          <a:prstGeom prst="chevron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9383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4">
            <a:extLst>
              <a:ext uri="{FF2B5EF4-FFF2-40B4-BE49-F238E27FC236}">
                <a16:creationId xmlns:a16="http://schemas.microsoft.com/office/drawing/2014/main" xmlns="" id="{B0CE2B75-40B0-6790-7A9F-C48C6536C799}"/>
              </a:ext>
            </a:extLst>
          </p:cNvPr>
          <p:cNvSpPr/>
          <p:nvPr/>
        </p:nvSpPr>
        <p:spPr>
          <a:xfrm>
            <a:off x="2639616" y="548680"/>
            <a:ext cx="7128792" cy="122413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cs typeface="Times New Roman" pitchFamily="18" charset="0"/>
              </a:rPr>
              <a:t>СТИЛИ ОБЩЕНИЯ по Т. Щербань</a:t>
            </a:r>
            <a:endParaRPr lang="ru-RU" sz="2400" b="1" i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" name="Скругленный прямоугольник 3">
            <a:extLst>
              <a:ext uri="{FF2B5EF4-FFF2-40B4-BE49-F238E27FC236}">
                <a16:creationId xmlns:a16="http://schemas.microsoft.com/office/drawing/2014/main" xmlns="" id="{541E9BBB-8331-BE12-E951-5367C5828C0C}"/>
              </a:ext>
            </a:extLst>
          </p:cNvPr>
          <p:cNvSpPr/>
          <p:nvPr/>
        </p:nvSpPr>
        <p:spPr>
          <a:xfrm>
            <a:off x="2639616" y="2043269"/>
            <a:ext cx="7128792" cy="453650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tx1"/>
                </a:solidFill>
                <a:cs typeface="Times New Roman" pitchFamily="18" charset="0"/>
              </a:rPr>
              <a:t>6. Авторитарно-монологический стиль. 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Для представителей этого стиля характерны: стремление к доминированию; доминирование дисциплинарных методов и приемов в процессе взаимодействия; ориентация на "обучение-принуждение"; эгоцентризм, агрессивность; нетерпимость к ошибкам и возражений со стороны учащихся; недостаток педагогического такта; субъективизм в оценках, жестокая поляризация последних; ригидность, ориентация на репродуктивную деятельность; </a:t>
            </a:r>
            <a:r>
              <a:rPr lang="ru-RU" sz="2000" dirty="0" err="1">
                <a:solidFill>
                  <a:schemeClr val="tx1"/>
                </a:solidFill>
                <a:cs typeface="Times New Roman" pitchFamily="18" charset="0"/>
              </a:rPr>
              <a:t>стереотипизация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 педагогических воздействий; низкая чувствительность и рефлексия собственного поведения; высокая самооценка, неудовлетворенность профессией.</a:t>
            </a:r>
          </a:p>
          <a:p>
            <a:r>
              <a:rPr lang="ru-RU" sz="2000" dirty="0">
                <a:cs typeface="Times New Roman" pitchFamily="18" charset="0"/>
              </a:rPr>
              <a:t>.</a:t>
            </a:r>
          </a:p>
        </p:txBody>
      </p:sp>
      <p:sp>
        <p:nvSpPr>
          <p:cNvPr id="4" name="Нашивка 9">
            <a:extLst>
              <a:ext uri="{FF2B5EF4-FFF2-40B4-BE49-F238E27FC236}">
                <a16:creationId xmlns:a16="http://schemas.microsoft.com/office/drawing/2014/main" xmlns="" id="{D79AA1F9-4C9C-1B89-BA85-88AF7C26510F}"/>
              </a:ext>
            </a:extLst>
          </p:cNvPr>
          <p:cNvSpPr/>
          <p:nvPr/>
        </p:nvSpPr>
        <p:spPr>
          <a:xfrm>
            <a:off x="1351789" y="3735457"/>
            <a:ext cx="720080" cy="576064"/>
          </a:xfrm>
          <a:prstGeom prst="chevron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3451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4">
            <a:extLst>
              <a:ext uri="{FF2B5EF4-FFF2-40B4-BE49-F238E27FC236}">
                <a16:creationId xmlns:a16="http://schemas.microsoft.com/office/drawing/2014/main" xmlns="" id="{C1E0BBDD-02EF-5EB7-8F05-D316EC2241AB}"/>
              </a:ext>
            </a:extLst>
          </p:cNvPr>
          <p:cNvSpPr/>
          <p:nvPr/>
        </p:nvSpPr>
        <p:spPr>
          <a:xfrm>
            <a:off x="2639616" y="548680"/>
            <a:ext cx="7128792" cy="122413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cs typeface="Times New Roman" pitchFamily="18" charset="0"/>
              </a:rPr>
              <a:t>СТИЛИ ОБЩЕНИЯ по Т. Щербань</a:t>
            </a:r>
            <a:endParaRPr lang="ru-RU" sz="2400" b="1" i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" name="Скругленный прямоугольник 3">
            <a:extLst>
              <a:ext uri="{FF2B5EF4-FFF2-40B4-BE49-F238E27FC236}">
                <a16:creationId xmlns:a16="http://schemas.microsoft.com/office/drawing/2014/main" xmlns="" id="{530F471B-7433-22D1-8FBF-08CABDEBE156}"/>
              </a:ext>
            </a:extLst>
          </p:cNvPr>
          <p:cNvSpPr/>
          <p:nvPr/>
        </p:nvSpPr>
        <p:spPr>
          <a:xfrm>
            <a:off x="2734207" y="2021497"/>
            <a:ext cx="7128792" cy="453650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7. </a:t>
            </a:r>
            <a:r>
              <a:rPr lang="ru-RU" sz="2000" b="1" dirty="0">
                <a:solidFill>
                  <a:schemeClr val="tx1"/>
                </a:solidFill>
                <a:cs typeface="Times New Roman" pitchFamily="18" charset="0"/>
              </a:rPr>
              <a:t>Конфликтный стиль. 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Для представителей этого стиля характерны: педагогический пессимизм; раздраженно-импульсивное отталкивание воспитанников, жалобы на их поведение; стремление свести общение с ними к минимуму и проявление агрессивности, когда нельзя избежать такого общения; эмоциональные срывы, инфантильное перекладывание ответственности за неудачи в общении на учащихся или на "объективные" обстоятельства; низкая самооценка и самоконтроль; неудовлетворенность профессией.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4" name="Нашивка 9">
            <a:extLst>
              <a:ext uri="{FF2B5EF4-FFF2-40B4-BE49-F238E27FC236}">
                <a16:creationId xmlns:a16="http://schemas.microsoft.com/office/drawing/2014/main" xmlns="" id="{47554FD9-5589-0468-EFE7-EEB039399E44}"/>
              </a:ext>
            </a:extLst>
          </p:cNvPr>
          <p:cNvSpPr/>
          <p:nvPr/>
        </p:nvSpPr>
        <p:spPr>
          <a:xfrm>
            <a:off x="1384445" y="3918113"/>
            <a:ext cx="720080" cy="576064"/>
          </a:xfrm>
          <a:prstGeom prst="chevron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338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61C5CAC2-0EBD-426C-4543-E84D22846D6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095472" y="214290"/>
            <a:ext cx="7801004" cy="6357982"/>
          </a:xfrm>
        </p:spPr>
        <p:txBody>
          <a:bodyPr rtlCol="0">
            <a:noAutofit/>
          </a:bodyPr>
          <a:lstStyle/>
          <a:p>
            <a:pPr marL="0" indent="0" algn="just">
              <a:buNone/>
            </a:pPr>
            <a:r>
              <a:rPr lang="ru-RU" sz="2600" b="1" dirty="0"/>
              <a:t>Педагогическое общение</a:t>
            </a:r>
            <a:r>
              <a:rPr lang="ru-RU" sz="2600" dirty="0"/>
              <a:t> -  форма профессионального общения педагога с учащимися, направленная на создание благоприятного психологического климата в коллективе, а также на психологическую оптимизацию учебной деятельности и отношений между участниками общения, система, приемы и навыки взаимодействия педагога и воспитанников, содержанием которой является обмен информацией, воспитательное воздействие, организация взаимоотношений с помощью различных коммуникативных средств,  процесс организации, установления и развития коммуникации, взаимопонимания и взаимодействия между педагогами и учениками.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>
            <a:extLst>
              <a:ext uri="{FF2B5EF4-FFF2-40B4-BE49-F238E27FC236}">
                <a16:creationId xmlns:a16="http://schemas.microsoft.com/office/drawing/2014/main" xmlns="" id="{8349433F-A2A8-C875-468C-C2DF32834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650" y="188914"/>
            <a:ext cx="7632700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Стили педагогического общения</a:t>
            </a:r>
            <a:r>
              <a:rPr lang="ru-RU" altLang="ru-RU" sz="3200" b="1" dirty="0">
                <a:latin typeface="Franklin Gothic Book" panose="020B0503020102020204" pitchFamily="34" charset="0"/>
              </a:rPr>
              <a:t> </a:t>
            </a:r>
          </a:p>
          <a:p>
            <a:pPr algn="ctr" eaLnBrk="1" hangingPunct="1"/>
            <a:r>
              <a:rPr lang="ru-RU" altLang="ru-RU" sz="3200" b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( по В.А. Кан-Калику) </a:t>
            </a:r>
          </a:p>
          <a:p>
            <a:pPr eaLnBrk="1" hangingPunct="1"/>
            <a:endParaRPr lang="ru-RU" altLang="ru-RU" dirty="0"/>
          </a:p>
        </p:txBody>
      </p:sp>
      <p:sp>
        <p:nvSpPr>
          <p:cNvPr id="9219" name="TextBox 2">
            <a:extLst>
              <a:ext uri="{FF2B5EF4-FFF2-40B4-BE49-F238E27FC236}">
                <a16:creationId xmlns:a16="http://schemas.microsoft.com/office/drawing/2014/main" xmlns="" id="{BBAD365A-E182-C74C-54D6-B364D4F2DC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9" y="1562101"/>
            <a:ext cx="9410925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000" b="1" i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1. Общение на основе увлеченности совместной творческой деятельностью</a:t>
            </a:r>
            <a:endParaRPr lang="ru-RU" altLang="ru-RU" sz="2000" b="1" i="1" dirty="0">
              <a:latin typeface="Franklin Gothic Book" panose="020B0503020102020204" pitchFamily="34" charset="0"/>
            </a:endParaRPr>
          </a:p>
          <a:p>
            <a:pPr algn="just" eaLnBrk="1" hangingPunct="1"/>
            <a:r>
              <a:rPr lang="ru-RU" altLang="ru-RU" sz="2000" dirty="0">
                <a:latin typeface="Franklin Gothic Book" panose="020B0503020102020204" pitchFamily="34" charset="0"/>
              </a:rPr>
              <a:t> </a:t>
            </a:r>
            <a:r>
              <a:rPr lang="ru-RU" altLang="ru-RU" sz="2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Главное для этого стиля — единство высокого профессионализма педагога и его нравственных установок.</a:t>
            </a:r>
          </a:p>
          <a:p>
            <a:pPr algn="just" eaLnBrk="1" hangingPunct="1"/>
            <a:endParaRPr lang="ru-RU" altLang="ru-RU" sz="200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marL="514350" marR="0" lvl="0" indent="-51435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 startAt="2"/>
              <a:tabLst/>
              <a:defRPr/>
            </a:pP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cs typeface="Times New Roman" pitchFamily="18" charset="0"/>
              </a:rPr>
              <a:t>Общение на основе дружеского расположения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 pitchFamily="34" charset="0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cs typeface="Times New Roman" pitchFamily="18" charset="0"/>
              </a:rPr>
              <a:t>Этот стиль проявляется в искреннем интересе к личности ученика, к коллективу.</a:t>
            </a: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 pitchFamily="34" charset="0"/>
              <a:cs typeface="Times New Roman" pitchFamily="18" charset="0"/>
            </a:endParaRPr>
          </a:p>
          <a:p>
            <a:pPr algn="just" eaLnBrk="1" hangingPunct="1"/>
            <a:r>
              <a:rPr lang="ru-RU" altLang="ru-RU" sz="2000" b="1" i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3. Общение-дистанция</a:t>
            </a:r>
            <a:r>
              <a:rPr lang="ru-RU" altLang="ru-RU" sz="2000" dirty="0">
                <a:latin typeface="Franklin Gothic Book" panose="020B0503020102020204" pitchFamily="34" charset="0"/>
              </a:rPr>
              <a:t>  </a:t>
            </a:r>
          </a:p>
          <a:p>
            <a:pPr algn="just" eaLnBrk="1" hangingPunct="1"/>
            <a:r>
              <a:rPr lang="ru-RU" altLang="ru-RU" sz="2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Дистанция необходима, так как педагог и воспитанники занимают различные социальные позиции, но она должна быть основана на авторитете. </a:t>
            </a:r>
          </a:p>
          <a:p>
            <a:pPr algn="just" eaLnBrk="1" hangingPunct="1"/>
            <a:endParaRPr lang="ru-RU" altLang="ru-RU" sz="2000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sz="2000" b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4. </a:t>
            </a:r>
            <a:r>
              <a:rPr lang="ru-RU" altLang="ru-RU" sz="2000" b="1" i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Общение-устрашение</a:t>
            </a:r>
            <a:r>
              <a:rPr lang="ru-RU" altLang="ru-RU" sz="2000" dirty="0">
                <a:latin typeface="Franklin Gothic Book" panose="020B0503020102020204" pitchFamily="34" charset="0"/>
              </a:rPr>
              <a:t> </a:t>
            </a:r>
          </a:p>
          <a:p>
            <a:pPr algn="just" eaLnBrk="1" hangingPunct="1"/>
            <a:r>
              <a:rPr lang="ru-RU" altLang="ru-RU" sz="2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Строится на жесткой регламентации деятельности. При этом стиле не может быть совместной увлеченности деятельностью, не может быть сотворчества.</a:t>
            </a:r>
          </a:p>
          <a:p>
            <a:pPr eaLnBrk="1" hangingPunct="1"/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>
            <a:extLst>
              <a:ext uri="{FF2B5EF4-FFF2-40B4-BE49-F238E27FC236}">
                <a16:creationId xmlns:a16="http://schemas.microsoft.com/office/drawing/2014/main" xmlns="" id="{382AB1E8-6154-D334-0BFA-2F03B10BCC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9650" y="188914"/>
            <a:ext cx="7632700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Стили педагогического общения</a:t>
            </a:r>
            <a:r>
              <a:rPr lang="ru-RU" altLang="ru-RU" sz="3200" b="1" dirty="0">
                <a:latin typeface="Franklin Gothic Book" panose="020B0503020102020204" pitchFamily="34" charset="0"/>
              </a:rPr>
              <a:t> </a:t>
            </a:r>
          </a:p>
          <a:p>
            <a:pPr algn="ctr" eaLnBrk="1" hangingPunct="1"/>
            <a:r>
              <a:rPr lang="ru-RU" altLang="ru-RU" sz="3200" b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( по В.А. Кан-Калику) </a:t>
            </a:r>
          </a:p>
          <a:p>
            <a:pPr eaLnBrk="1" hangingPunct="1"/>
            <a:endParaRPr lang="ru-RU" altLang="ru-RU" dirty="0"/>
          </a:p>
        </p:txBody>
      </p:sp>
      <p:sp>
        <p:nvSpPr>
          <p:cNvPr id="13315" name="TextBox 2">
            <a:extLst>
              <a:ext uri="{FF2B5EF4-FFF2-40B4-BE49-F238E27FC236}">
                <a16:creationId xmlns:a16="http://schemas.microsoft.com/office/drawing/2014/main" xmlns="" id="{3E02260E-FD7B-D3BD-251C-FF25ACBB0F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4257" y="1562101"/>
            <a:ext cx="10025743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400" b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5. </a:t>
            </a:r>
            <a:r>
              <a:rPr lang="ru-RU" altLang="ru-RU" sz="2400" b="1" i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Общение-заигрывание</a:t>
            </a:r>
            <a:r>
              <a:rPr lang="ru-RU" altLang="ru-RU" sz="2400" dirty="0">
                <a:latin typeface="Franklin Gothic Book" panose="020B0503020102020204" pitchFamily="34" charset="0"/>
              </a:rPr>
              <a:t> </a:t>
            </a:r>
          </a:p>
          <a:p>
            <a:pPr algn="just" eaLnBrk="1" hangingPunct="1"/>
            <a:r>
              <a:rPr lang="ru-RU" altLang="ru-RU" sz="24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Основано на желании нравиться воспитанникам. Педагог начинает кокетничать с детьми.</a:t>
            </a:r>
          </a:p>
          <a:p>
            <a:pPr algn="just" eaLnBrk="1" hangingPunct="1"/>
            <a:endParaRPr lang="ru-RU" altLang="ru-RU" sz="2400" b="1" dirty="0">
              <a:latin typeface="Franklin Gothic Book" panose="020B0503020102020204" pitchFamily="34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sz="2400" b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6. </a:t>
            </a:r>
            <a:r>
              <a:rPr lang="ru-RU" altLang="ru-RU" sz="2400" b="1" i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Общение-превосходство</a:t>
            </a:r>
          </a:p>
          <a:p>
            <a:pPr algn="just" eaLnBrk="1" hangingPunct="1"/>
            <a:r>
              <a:rPr lang="ru-RU" altLang="ru-RU" sz="24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Характеризующееся желанием педагога возвыситься над воспитанниками.</a:t>
            </a:r>
          </a:p>
          <a:p>
            <a:pPr eaLnBrk="1" hangingPunct="1"/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F89FD1C-36DB-A0E0-E347-CCCCB953CC4B}"/>
              </a:ext>
            </a:extLst>
          </p:cNvPr>
          <p:cNvSpPr txBox="1"/>
          <p:nvPr/>
        </p:nvSpPr>
        <p:spPr>
          <a:xfrm>
            <a:off x="1873250" y="1"/>
            <a:ext cx="8470900" cy="71404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/>
              <a:t> </a:t>
            </a:r>
            <a:r>
              <a:rPr lang="ru-RU" sz="3600" b="1" dirty="0">
                <a:cs typeface="Times New Roman" pitchFamily="18" charset="0"/>
              </a:rPr>
              <a:t>Стили педагогического общения </a:t>
            </a:r>
          </a:p>
          <a:p>
            <a:pPr algn="ctr">
              <a:defRPr/>
            </a:pPr>
            <a:r>
              <a:rPr lang="ru-RU" sz="3200" i="1" dirty="0">
                <a:cs typeface="Times New Roman" pitchFamily="18" charset="0"/>
              </a:rPr>
              <a:t>( по К. Левину) </a:t>
            </a:r>
          </a:p>
          <a:p>
            <a:pPr marL="514350" indent="-514350" algn="just">
              <a:buFontTx/>
              <a:buAutoNum type="arabicPeriod"/>
              <a:defRPr/>
            </a:pPr>
            <a:r>
              <a:rPr lang="ru-RU" sz="3200" b="1" i="1" dirty="0">
                <a:cs typeface="Times New Roman" pitchFamily="18" charset="0"/>
              </a:rPr>
              <a:t>Авторитарный</a:t>
            </a:r>
            <a:r>
              <a:rPr lang="ru-RU" sz="3200" i="1" dirty="0">
                <a:cs typeface="Times New Roman" pitchFamily="18" charset="0"/>
              </a:rPr>
              <a:t> (тактика диктата и опеки).</a:t>
            </a:r>
          </a:p>
          <a:p>
            <a:pPr algn="just">
              <a:defRPr/>
            </a:pPr>
            <a:r>
              <a:rPr lang="ru-RU" sz="2800" dirty="0">
                <a:cs typeface="Times New Roman" pitchFamily="18" charset="0"/>
              </a:rPr>
              <a:t>Преобладает официальный, приказной, начальственный тон обращения.  </a:t>
            </a:r>
          </a:p>
          <a:p>
            <a:pPr algn="just">
              <a:defRPr/>
            </a:pPr>
            <a:r>
              <a:rPr lang="ru-RU" sz="2800" dirty="0">
                <a:cs typeface="Times New Roman" pitchFamily="18" charset="0"/>
              </a:rPr>
              <a:t>Форма обращения — указание, поучение, приказ, инструкция, окрик.</a:t>
            </a:r>
          </a:p>
          <a:p>
            <a:pPr algn="just">
              <a:defRPr/>
            </a:pPr>
            <a:endParaRPr lang="ru-RU" sz="2800" dirty="0">
              <a:cs typeface="Times New Roman" pitchFamily="18" charset="0"/>
            </a:endParaRPr>
          </a:p>
          <a:p>
            <a:pPr algn="just" eaLnBrk="1" hangingPunct="1"/>
            <a:r>
              <a:rPr lang="ru-RU" altLang="ru-RU" sz="2800" b="1" i="1" dirty="0">
                <a:cs typeface="Times New Roman" panose="02020603050405020304" pitchFamily="18" charset="0"/>
              </a:rPr>
              <a:t>2. </a:t>
            </a:r>
            <a:r>
              <a:rPr lang="ru-RU" altLang="ru-RU" sz="3200" b="1" i="1" dirty="0">
                <a:cs typeface="Times New Roman" panose="02020603050405020304" pitchFamily="18" charset="0"/>
              </a:rPr>
              <a:t>Демократический (тактика сотрудничества).</a:t>
            </a:r>
          </a:p>
          <a:p>
            <a:pPr algn="just" eaLnBrk="1" hangingPunct="1"/>
            <a:r>
              <a:rPr lang="ru-RU" altLang="ru-RU" sz="2800" dirty="0">
                <a:cs typeface="Times New Roman" panose="02020603050405020304" pitchFamily="18" charset="0"/>
              </a:rPr>
              <a:t>Основная форма обращения -  совет, рекомендация, просьба.  Положительно-эмоциональная атмосфера взаимодействия, доброжелательность, доверие,  уважение.</a:t>
            </a:r>
          </a:p>
          <a:p>
            <a:pPr algn="just">
              <a:defRPr/>
            </a:pPr>
            <a:endParaRPr lang="ru-RU" sz="2800" b="1" i="1" dirty="0">
              <a:cs typeface="Times New Roman" pitchFamily="18" charset="0"/>
            </a:endParaRPr>
          </a:p>
          <a:p>
            <a:pPr>
              <a:defRPr/>
            </a:pP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>
            <a:extLst>
              <a:ext uri="{FF2B5EF4-FFF2-40B4-BE49-F238E27FC236}">
                <a16:creationId xmlns:a16="http://schemas.microsoft.com/office/drawing/2014/main" xmlns="" id="{D86C9B0F-DB20-754B-CA17-0D8E529139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0550" y="185057"/>
            <a:ext cx="84709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dirty="0">
                <a:latin typeface="+mn-lt"/>
              </a:rPr>
              <a:t> </a:t>
            </a:r>
            <a:r>
              <a:rPr lang="ru-RU" altLang="ru-RU" sz="3600" b="1" dirty="0">
                <a:latin typeface="+mn-lt"/>
                <a:cs typeface="Times New Roman" panose="02020603050405020304" pitchFamily="18" charset="0"/>
              </a:rPr>
              <a:t>Стили педагогического общения </a:t>
            </a:r>
          </a:p>
          <a:p>
            <a:pPr algn="ctr" eaLnBrk="1" hangingPunct="1"/>
            <a:r>
              <a:rPr lang="ru-RU" altLang="ru-RU" sz="3200" i="1" dirty="0">
                <a:latin typeface="+mn-lt"/>
                <a:cs typeface="Times New Roman" panose="02020603050405020304" pitchFamily="18" charset="0"/>
              </a:rPr>
              <a:t>( по К. Левину) </a:t>
            </a:r>
          </a:p>
          <a:p>
            <a:pPr eaLnBrk="1" hangingPunct="1"/>
            <a:endParaRPr lang="ru-RU" altLang="ru-RU" dirty="0"/>
          </a:p>
        </p:txBody>
      </p:sp>
      <p:sp>
        <p:nvSpPr>
          <p:cNvPr id="18435" name="TextBox 3">
            <a:extLst>
              <a:ext uri="{FF2B5EF4-FFF2-40B4-BE49-F238E27FC236}">
                <a16:creationId xmlns:a16="http://schemas.microsoft.com/office/drawing/2014/main" xmlns="" id="{CE6A8926-94B6-C70D-A78A-58D628EAD8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9" y="1423989"/>
            <a:ext cx="8785225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 dirty="0">
                <a:latin typeface="+mn-lt"/>
                <a:cs typeface="Times New Roman" panose="02020603050405020304" pitchFamily="18" charset="0"/>
              </a:rPr>
              <a:t>3. Попустительский (тактика невмешательства).</a:t>
            </a:r>
          </a:p>
          <a:p>
            <a:pPr algn="just" eaLnBrk="1" hangingPunct="1"/>
            <a:r>
              <a:rPr lang="ru-RU" altLang="ru-RU" sz="2800" dirty="0">
                <a:latin typeface="+mn-lt"/>
                <a:cs typeface="Times New Roman" panose="02020603050405020304" pitchFamily="18" charset="0"/>
              </a:rPr>
              <a:t>Педагог занимает позицию стороннего наблюдателя.</a:t>
            </a:r>
          </a:p>
          <a:p>
            <a:pPr algn="just" eaLnBrk="1" hangingPunct="1"/>
            <a:r>
              <a:rPr lang="ru-RU" altLang="ru-RU" sz="2800" dirty="0">
                <a:latin typeface="+mn-lt"/>
                <a:cs typeface="Times New Roman" panose="02020603050405020304" pitchFamily="18" charset="0"/>
              </a:rPr>
              <a:t>Тон обращения диктуется желанием избежать сложных ситуаций, во многом зависит от настроения педагога. Форма обращения – увещевания, уговоры. </a:t>
            </a:r>
          </a:p>
          <a:p>
            <a:pPr algn="just" eaLnBrk="1" hangingPunct="1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 eaLnBrk="1" hangingPunct="1"/>
            <a:endParaRPr lang="ru-RU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47C09B-9891-C0EF-46CE-9ED2AD17D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63286"/>
            <a:ext cx="9601200" cy="1485900"/>
          </a:xfrm>
        </p:spPr>
        <p:txBody>
          <a:bodyPr/>
          <a:lstStyle/>
          <a:p>
            <a:r>
              <a:rPr lang="ru-RU" dirty="0"/>
              <a:t>Литература: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3D19D1A-948B-BF94-9232-EBB34861ED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906236"/>
            <a:ext cx="9601200" cy="4865914"/>
          </a:xfrm>
        </p:spPr>
        <p:txBody>
          <a:bodyPr>
            <a:no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de-DE" sz="1600" dirty="0" err="1">
                <a:effectLst/>
                <a:ea typeface="Times New Roman" panose="02020603050405020304" pitchFamily="18" charset="0"/>
              </a:rPr>
              <a:t>Блинов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, В. И. 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Введение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в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педагогическую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деятельность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 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учебное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пособие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для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вузов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 / В. И. 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Блинов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 —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Москва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 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Издательство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Юрайт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, 2023. — 129 с. — (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Высшее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образование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). — ISBN 978-5-534-08088-9. —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Текст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электронный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//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Образовательная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платформа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Юрайт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[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сайт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]. — URL: </a:t>
            </a:r>
            <a:r>
              <a:rPr lang="de-DE" sz="16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https://urait.ru/bcode/514466</a:t>
            </a:r>
            <a:endParaRPr lang="ru-RU" sz="16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de-DE" sz="1600" dirty="0" err="1">
                <a:effectLst/>
                <a:ea typeface="Times New Roman" panose="02020603050405020304" pitchFamily="18" charset="0"/>
              </a:rPr>
              <a:t>Власова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, Т. И.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Общая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педагогика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традиции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и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инновации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в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предметной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дидактике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учебное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пособие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: [12+] / Т. И. 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Власова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 –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Москва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;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Берлин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Директ-Медиа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, 2020. – 104 с. 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ил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.,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табл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 –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Режим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доступа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по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подписке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 – URL: </a:t>
            </a:r>
            <a:r>
              <a:rPr lang="de-DE" sz="16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https://biblioclub.ru/index.php?page=book&amp;id=575701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 </a:t>
            </a:r>
            <a:endParaRPr lang="ru-RU" sz="16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de-DE" sz="1600" dirty="0" err="1">
                <a:effectLst/>
                <a:ea typeface="Times New Roman" panose="02020603050405020304" pitchFamily="18" charset="0"/>
              </a:rPr>
              <a:t>Коджаспирова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, Г. М. 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Общие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основы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педагогики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 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учебник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для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вузов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 / Г. М. 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Коджаспирова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 —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Москва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 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Издательство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Юрайт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, 2023. — 151 с. — (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Высшее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образование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). — ISBN 978-5-534-04163-7. —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Текст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электронный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//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Образовательная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платформа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Юрайт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[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сайт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]. — URL: </a:t>
            </a:r>
            <a:r>
              <a:rPr lang="de-DE" sz="16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https://urait.ru/bcode/514938</a:t>
            </a:r>
            <a:endParaRPr lang="ru-RU" sz="1600" u="sng" dirty="0">
              <a:solidFill>
                <a:srgbClr val="0000FF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de-DE" sz="1600" dirty="0" err="1">
                <a:effectLst/>
                <a:ea typeface="Times New Roman" panose="02020603050405020304" pitchFamily="18" charset="0"/>
              </a:rPr>
              <a:t>Коджаспирова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, Г. М. 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Педагогика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 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учебник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для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вузов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 / Г. М. 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Коджаспирова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 — 4-е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изд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.,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перераб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 и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доп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 —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Москва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 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Издательство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Юрайт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, 2023. — 711 с. — (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Высшее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образование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). — ISBN 978-5-534-14492-5. —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Текст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электронный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//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Образовательная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платформа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Юрайт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[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сайт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]. — URL: </a:t>
            </a:r>
            <a:r>
              <a:rPr lang="de-DE" sz="1600" u="sng" dirty="0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https://urait.ru/bcode/511015</a:t>
            </a:r>
            <a:endParaRPr lang="ru-RU" sz="1600" u="sng" dirty="0">
              <a:solidFill>
                <a:srgbClr val="0000FF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1600" dirty="0">
                <a:effectLst/>
                <a:ea typeface="Times New Roman" panose="02020603050405020304" pitchFamily="18" charset="0"/>
              </a:rPr>
              <a:t>5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Педагогика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 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учебник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и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практикум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для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вузов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 / Л. С. 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Подымова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[и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др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.] ;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под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общей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редакцией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Л. С. 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Подымовой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, В. А. 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Сластенина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 — 2-е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изд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.,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перераб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 и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доп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. —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Москва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 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Издательство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Юрайт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, 2023. — 246 с. — (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Высшее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образование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). — ISBN 978-5-534-01032-9. —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Текст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: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электронный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//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Образовательная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платформа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Юрайт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 [</a:t>
            </a:r>
            <a:r>
              <a:rPr lang="de-DE" sz="1600" dirty="0" err="1">
                <a:effectLst/>
                <a:ea typeface="Times New Roman" panose="02020603050405020304" pitchFamily="18" charset="0"/>
              </a:rPr>
              <a:t>сайт</a:t>
            </a:r>
            <a:r>
              <a:rPr lang="de-DE" sz="1600" dirty="0">
                <a:effectLst/>
                <a:ea typeface="Times New Roman" panose="02020603050405020304" pitchFamily="18" charset="0"/>
              </a:rPr>
              <a:t>]. — URL: </a:t>
            </a:r>
            <a:r>
              <a:rPr lang="de-DE" sz="1600" u="sng" dirty="0">
                <a:solidFill>
                  <a:srgbClr val="0000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https://urait.ru/bcode/510663</a:t>
            </a:r>
            <a:endParaRPr lang="ru-RU" sz="1600" u="sng" dirty="0">
              <a:solidFill>
                <a:srgbClr val="0000FF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1600" dirty="0">
                <a:effectLst/>
                <a:ea typeface="Times New Roman" panose="02020603050405020304" pitchFamily="18" charset="0"/>
              </a:rPr>
              <a:t>6.  </a:t>
            </a:r>
            <a:r>
              <a:rPr lang="ru-RU" sz="1600" dirty="0" err="1">
                <a:effectLst/>
                <a:ea typeface="Times New Roman" panose="02020603050405020304" pitchFamily="18" charset="0"/>
              </a:rPr>
              <a:t>Подласый</a:t>
            </a:r>
            <a:r>
              <a:rPr lang="ru-RU" sz="1600" dirty="0">
                <a:effectLst/>
                <a:ea typeface="Times New Roman" panose="02020603050405020304" pitchFamily="18" charset="0"/>
              </a:rPr>
              <a:t>, И. П.  Педагогика : учебник для вузов / И. П. </a:t>
            </a:r>
            <a:r>
              <a:rPr lang="ru-RU" sz="1600" dirty="0" err="1">
                <a:effectLst/>
                <a:ea typeface="Times New Roman" panose="02020603050405020304" pitchFamily="18" charset="0"/>
              </a:rPr>
              <a:t>Подласый</a:t>
            </a:r>
            <a:r>
              <a:rPr lang="ru-RU" sz="1600" dirty="0">
                <a:effectLst/>
                <a:ea typeface="Times New Roman" panose="02020603050405020304" pitchFamily="18" charset="0"/>
              </a:rPr>
              <a:t>. — 3-е изд., </a:t>
            </a:r>
            <a:r>
              <a:rPr lang="ru-RU" sz="1600" dirty="0" err="1">
                <a:effectLst/>
                <a:ea typeface="Times New Roman" panose="02020603050405020304" pitchFamily="18" charset="0"/>
              </a:rPr>
              <a:t>перераб</a:t>
            </a:r>
            <a:r>
              <a:rPr lang="ru-RU" sz="1600" dirty="0">
                <a:effectLst/>
                <a:ea typeface="Times New Roman" panose="02020603050405020304" pitchFamily="18" charset="0"/>
              </a:rPr>
              <a:t>. и доп. — Москва : Издательство </a:t>
            </a:r>
            <a:r>
              <a:rPr lang="ru-RU" sz="1600" dirty="0" err="1">
                <a:effectLst/>
                <a:ea typeface="Times New Roman" panose="02020603050405020304" pitchFamily="18" charset="0"/>
              </a:rPr>
              <a:t>Юрайт</a:t>
            </a:r>
            <a:r>
              <a:rPr lang="ru-RU" sz="1600" dirty="0">
                <a:effectLst/>
                <a:ea typeface="Times New Roman" panose="02020603050405020304" pitchFamily="18" charset="0"/>
              </a:rPr>
              <a:t>, 2023. — 576 с. — (Высшее образование). — ISBN 978-5-534-03772-2. — Текст : электронный // Образовательная платформа </a:t>
            </a:r>
            <a:r>
              <a:rPr lang="ru-RU" sz="1600" dirty="0" err="1">
                <a:effectLst/>
                <a:ea typeface="Times New Roman" panose="02020603050405020304" pitchFamily="18" charset="0"/>
              </a:rPr>
              <a:t>Юрайт</a:t>
            </a:r>
            <a:r>
              <a:rPr lang="ru-RU" sz="1600" dirty="0">
                <a:effectLst/>
                <a:ea typeface="Times New Roman" panose="02020603050405020304" pitchFamily="18" charset="0"/>
              </a:rPr>
              <a:t> [сайт]. — URL: https://urait.ru/bcode/510438</a:t>
            </a:r>
          </a:p>
          <a:p>
            <a:pPr indent="450215" algn="just"/>
            <a:r>
              <a:rPr lang="ru-RU" sz="1600" dirty="0">
                <a:effectLst/>
                <a:ea typeface="Times New Roman" panose="02020603050405020304" pitchFamily="18" charset="0"/>
              </a:rPr>
              <a:t>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346706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079E758-A755-AE03-74DA-E97946FD2911}"/>
              </a:ext>
            </a:extLst>
          </p:cNvPr>
          <p:cNvSpPr txBox="1"/>
          <p:nvPr/>
        </p:nvSpPr>
        <p:spPr>
          <a:xfrm>
            <a:off x="1955801" y="1916113"/>
            <a:ext cx="7993063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cs typeface="Aldhabi" pitchFamily="2" charset="-78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AB595AC8-AE62-A19A-5075-0700F9CCA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4942" y="428604"/>
            <a:ext cx="4180115" cy="796908"/>
          </a:xfrm>
        </p:spPr>
        <p:txBody>
          <a:bodyPr rtlCol="0">
            <a:prstTxWarp prst="textPlain">
              <a:avLst>
                <a:gd name="adj" fmla="val 49556"/>
              </a:avLst>
            </a:prstTxWarp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n-lt"/>
                <a:cs typeface="Times New Roman" pitchFamily="18" charset="0"/>
              </a:rPr>
              <a:t>Функции общения:</a:t>
            </a:r>
            <a:b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n-lt"/>
                <a:cs typeface="Times New Roman" pitchFamily="18" charset="0"/>
              </a:rPr>
            </a:b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  <a:latin typeface="+mn-lt"/>
              <a:cs typeface="Times New Roman" pitchFamily="18" charset="0"/>
            </a:endParaRPr>
          </a:p>
        </p:txBody>
      </p:sp>
      <p:graphicFrame>
        <p:nvGraphicFramePr>
          <p:cNvPr id="6" name="Содержимое 5">
            <a:extLst>
              <a:ext uri="{FF2B5EF4-FFF2-40B4-BE49-F238E27FC236}">
                <a16:creationId xmlns:a16="http://schemas.microsoft.com/office/drawing/2014/main" xmlns="" id="{E325A884-DCFB-47B5-391F-F18FA9E4C8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8778237"/>
              </p:ext>
            </p:extLst>
          </p:nvPr>
        </p:nvGraphicFramePr>
        <p:xfrm>
          <a:off x="1952625" y="1023257"/>
          <a:ext cx="8229600" cy="548748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4161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Функции общения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Характеристика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5315">
                <a:tc>
                  <a:txBody>
                    <a:bodyPr/>
                    <a:lstStyle/>
                    <a:p>
                      <a:r>
                        <a:rPr lang="ru-RU" sz="1800" b="1" dirty="0"/>
                        <a:t>Информационная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Обмен сообщениями, т.е. приём-передача каких-либо сведений в ответ на запрос, а также обмен мнениями.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7505">
                <a:tc>
                  <a:txBody>
                    <a:bodyPr/>
                    <a:lstStyle/>
                    <a:p>
                      <a:r>
                        <a:rPr lang="ru-RU" sz="1800" b="1" dirty="0"/>
                        <a:t>Контактная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Установление контакта как состояния обоюдной готовности к приёму и передаче сообщения.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15315">
                <a:tc>
                  <a:txBody>
                    <a:bodyPr/>
                    <a:lstStyle/>
                    <a:p>
                      <a:r>
                        <a:rPr lang="ru-RU" sz="1800" b="1" dirty="0"/>
                        <a:t>Побудительная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Стимуляция активности партнера по общению, направляющая его на выполнение тех или иных действий.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15315">
                <a:tc>
                  <a:txBody>
                    <a:bodyPr/>
                    <a:lstStyle/>
                    <a:p>
                      <a:r>
                        <a:rPr lang="ru-RU" sz="1800" b="1" dirty="0"/>
                        <a:t>Координационная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Взаимное ориентирование и согласование действий при организации совместной деятельности.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15315">
                <a:tc>
                  <a:txBody>
                    <a:bodyPr/>
                    <a:lstStyle/>
                    <a:p>
                      <a:r>
                        <a:rPr lang="ru-RU" sz="1800" b="1" dirty="0"/>
                        <a:t>Понимания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 только</a:t>
                      </a:r>
                      <a:r>
                        <a:rPr lang="ru-RU" sz="1400" baseline="0" dirty="0"/>
                        <a:t> адекватное восприятие и понимание смысла сообщения, но и понимания партнёрами друг друга.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053126">
                <a:tc>
                  <a:txBody>
                    <a:bodyPr/>
                    <a:lstStyle/>
                    <a:p>
                      <a:r>
                        <a:rPr lang="ru-RU" sz="1800" b="1" dirty="0"/>
                        <a:t>Установление отношений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Осознание и фиксирование своего места в системе ролевых, деловых, межличностных связей</a:t>
                      </a:r>
                      <a:r>
                        <a:rPr lang="ru-RU" sz="1400" baseline="0" dirty="0"/>
                        <a:t> сообщества, в котором  предстоит действовать педагогу.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4" marB="45704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123C1E4-7F33-57F3-1D49-DBFB1FFA6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0EDA483-C338-2E02-D463-FB63AC3ADC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141E7FC-4946-62E5-938C-2F705F2262E2}"/>
              </a:ext>
            </a:extLst>
          </p:cNvPr>
          <p:cNvSpPr txBox="1"/>
          <p:nvPr/>
        </p:nvSpPr>
        <p:spPr>
          <a:xfrm>
            <a:off x="1295400" y="187912"/>
            <a:ext cx="9677400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sz="2800" b="1" dirty="0"/>
              <a:t>В общении выделяют </a:t>
            </a:r>
            <a:r>
              <a:rPr lang="ru-RU" sz="2800" b="1" i="1" u="sng" dirty="0"/>
              <a:t>коммуникативную, интерактивную и перцептивную </a:t>
            </a:r>
            <a:r>
              <a:rPr lang="ru-RU" sz="2800" b="1" u="sng" dirty="0"/>
              <a:t>стороны</a:t>
            </a:r>
            <a:r>
              <a:rPr lang="ru-RU" sz="2800" b="1" dirty="0"/>
              <a:t>. Существенно, что все эти стороны общения проявляются одновременно.</a:t>
            </a:r>
          </a:p>
          <a:p>
            <a:pPr algn="just"/>
            <a:r>
              <a:rPr lang="ru-RU" sz="2800" b="1" i="1" dirty="0"/>
              <a:t>Коммуникативная</a:t>
            </a:r>
            <a:r>
              <a:rPr lang="ru-RU" sz="2800" b="1" dirty="0"/>
              <a:t>  сторона реализуется в обмене информацией, </a:t>
            </a:r>
            <a:r>
              <a:rPr lang="ru-RU" sz="2800" b="1" i="1" dirty="0"/>
              <a:t>интерактивная </a:t>
            </a:r>
            <a:r>
              <a:rPr lang="ru-RU" sz="2800" b="1" dirty="0"/>
              <a:t>– в регуляции взаимодействия партнеров общения при условии однозначности кодирования и декодирования ими знаковых (вербальных, невербальных) систем общения, </a:t>
            </a:r>
          </a:p>
          <a:p>
            <a:pPr algn="just"/>
            <a:r>
              <a:rPr lang="ru-RU" sz="2800" b="1" i="1" dirty="0"/>
              <a:t>перцептивная</a:t>
            </a:r>
            <a:r>
              <a:rPr lang="ru-RU" sz="2800" b="1" dirty="0"/>
              <a:t> же – в «прочтении» собеседника за счет таких психологических механизмов, как сравнение, идентификация, апперцепция, рефлексия. 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901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ACBAA5-8EA1-BEBF-7A04-265162A26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9315" y="533400"/>
            <a:ext cx="9601200" cy="1485900"/>
          </a:xfrm>
        </p:spPr>
        <p:txBody>
          <a:bodyPr>
            <a:no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ru-RU" sz="2000" b="1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Функционально педагогическое общение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– это контактное (дистантное), информационное, побудительное, координационное взаимодействие, устанавливающее отношения всех субъектов образовательного процесса. Образующийся в нем специфический синтез всех его основных характеристик выражается в новом качественном содержании взаимодействия субъектов образовательного процесса, определяемого особенностями той системы отношений или «педагогической системы», в которой они находятся.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 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/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Выделяют следующие характеристики общения в процессе педагогической деятельности: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-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Общая сложившаяся система общения педагога и учащихся (определенный стиль общения);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-Система общения, характерная для конкретного этапа педагогической деятельности;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-Ситуативная система общения, возникающая при решении конкретной педагогической и коммуникативной задачи.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</a:b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538552D-1316-38BB-9D94-0379180F9F67}"/>
              </a:ext>
            </a:extLst>
          </p:cNvPr>
          <p:cNvSpPr>
            <a:spLocks noGrp="1"/>
          </p:cNvSpPr>
          <p:nvPr>
            <p:ph idx="1"/>
          </p:nvPr>
        </p:nvSpPr>
        <p:spPr>
          <a:xfrm flipV="1">
            <a:off x="1371600" y="533400"/>
            <a:ext cx="9601200" cy="6531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1313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4">
            <a:extLst>
              <a:ext uri="{FF2B5EF4-FFF2-40B4-BE49-F238E27FC236}">
                <a16:creationId xmlns:a16="http://schemas.microsoft.com/office/drawing/2014/main" xmlns="" id="{17794831-FE68-7BAB-A21D-BBF04BF81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8854" y="250371"/>
            <a:ext cx="4550230" cy="148590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ЭТАПЫ ПЕДАГОГИЧЕСКОГО ОБЩЕНИЯ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3">
            <a:extLst>
              <a:ext uri="{FF2B5EF4-FFF2-40B4-BE49-F238E27FC236}">
                <a16:creationId xmlns:a16="http://schemas.microsoft.com/office/drawing/2014/main" xmlns="" id="{817024AA-8AFB-5676-BE87-BAD0C2E2B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3370" y="1975757"/>
            <a:ext cx="9601200" cy="908957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Моделирование 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педагогом предстоящего общения. Педагог  продумывает весь ход урока или внеклассного занятия.</a:t>
            </a: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6">
            <a:extLst>
              <a:ext uri="{FF2B5EF4-FFF2-40B4-BE49-F238E27FC236}">
                <a16:creationId xmlns:a16="http://schemas.microsoft.com/office/drawing/2014/main" xmlns="" id="{CA5C4A82-C8F3-CA37-733A-6BE713C47E11}"/>
              </a:ext>
            </a:extLst>
          </p:cNvPr>
          <p:cNvSpPr/>
          <p:nvPr/>
        </p:nvSpPr>
        <p:spPr>
          <a:xfrm>
            <a:off x="1393369" y="3058886"/>
            <a:ext cx="9601199" cy="122413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Коммуникативная атака. 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непосредственного общения в момент начального взаимодействия. Педагог быстро включает детей в работу. Он должен владеть приемами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самопрезентации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динамического воздействия.</a:t>
            </a: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7">
            <a:extLst>
              <a:ext uri="{FF2B5EF4-FFF2-40B4-BE49-F238E27FC236}">
                <a16:creationId xmlns:a16="http://schemas.microsoft.com/office/drawing/2014/main" xmlns="" id="{91A39BBD-23F8-E3AE-AB3F-7514FC7C7E7D}"/>
              </a:ext>
            </a:extLst>
          </p:cNvPr>
          <p:cNvSpPr/>
          <p:nvPr/>
        </p:nvSpPr>
        <p:spPr>
          <a:xfrm>
            <a:off x="1393369" y="4457194"/>
            <a:ext cx="9601199" cy="9997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общением 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ходе педагогического процесса. Педагог должен поддерживать инициативу детей, организовывать диалогическое общение, корректировать свой замысел с учетом реальных условий.</a:t>
            </a: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8">
            <a:extLst>
              <a:ext uri="{FF2B5EF4-FFF2-40B4-BE49-F238E27FC236}">
                <a16:creationId xmlns:a16="http://schemas.microsoft.com/office/drawing/2014/main" xmlns="" id="{FF9621FB-8CEA-B08C-1206-0A155E145696}"/>
              </a:ext>
            </a:extLst>
          </p:cNvPr>
          <p:cNvSpPr/>
          <p:nvPr/>
        </p:nvSpPr>
        <p:spPr>
          <a:xfrm>
            <a:off x="1469571" y="5661248"/>
            <a:ext cx="9524997" cy="99972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Анализ общения 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 на соотнесение цели, средств и результата. Педагог анализирует, что в педагогическом общении было правильным и что неправильным</a:t>
            </a: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936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4">
            <a:extLst>
              <a:ext uri="{FF2B5EF4-FFF2-40B4-BE49-F238E27FC236}">
                <a16:creationId xmlns:a16="http://schemas.microsoft.com/office/drawing/2014/main" xmlns="" id="{E5789D81-8DC4-5C48-6849-7ACCE5A81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3799" y="740229"/>
            <a:ext cx="5018315" cy="1485900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Успешность общения в педагогическом процессе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5">
            <a:extLst>
              <a:ext uri="{FF2B5EF4-FFF2-40B4-BE49-F238E27FC236}">
                <a16:creationId xmlns:a16="http://schemas.microsoft.com/office/drawing/2014/main" xmlns="" id="{C14BC7E5-8B49-4A66-A04D-8A0FCD741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6427" y="2472189"/>
            <a:ext cx="3233058" cy="1023257"/>
          </a:xfrm>
          <a:prstGeom prst="downArrow">
            <a:avLst>
              <a:gd name="adj1" fmla="val 50000"/>
              <a:gd name="adj2" fmla="val 47561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/>
          </a:p>
        </p:txBody>
      </p:sp>
      <p:sp>
        <p:nvSpPr>
          <p:cNvPr id="6" name="Скругленный прямоугольник 3">
            <a:extLst>
              <a:ext uri="{FF2B5EF4-FFF2-40B4-BE49-F238E27FC236}">
                <a16:creationId xmlns:a16="http://schemas.microsoft.com/office/drawing/2014/main" xmlns="" id="{FB22E634-F87E-3497-386F-4CEF7DF43F71}"/>
              </a:ext>
            </a:extLst>
          </p:cNvPr>
          <p:cNvSpPr/>
          <p:nvPr/>
        </p:nvSpPr>
        <p:spPr>
          <a:xfrm>
            <a:off x="2755167" y="3741507"/>
            <a:ext cx="7128792" cy="2376264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проявляется в достижении и сохранении психологического контакта с партнером в целях стабилизации межличностных отношений через достижение совместимости, согласия, взаимной приспособленности и удовлетворенности путем гибкой корректировки целей, умений и состояний, способов воздействия в соответствии с меняющимися обстоятельствами. </a:t>
            </a: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959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/>
              <a:t>Виды педагогического общения</a:t>
            </a:r>
            <a:br>
              <a:rPr lang="ru-RU" b="1" dirty="0"/>
            </a:br>
            <a:r>
              <a:rPr lang="ru-RU" sz="2200" b="1" dirty="0"/>
              <a:t>(классификация по </a:t>
            </a:r>
            <a:r>
              <a:rPr lang="ru-RU" sz="2200" b="1" dirty="0" err="1"/>
              <a:t>А.А.Леонтьеву</a:t>
            </a:r>
            <a:r>
              <a:rPr lang="ru-RU" sz="2200" b="1" dirty="0"/>
              <a:t>)</a:t>
            </a:r>
          </a:p>
        </p:txBody>
      </p:sp>
      <p:pic>
        <p:nvPicPr>
          <p:cNvPr id="3" name="Рисунок 2" descr="http://buklib.net/image/72/o_4e8a4866eaa498a9_html_6cdb6f1.gif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1772816"/>
            <a:ext cx="7848872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0220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4536" y="332656"/>
            <a:ext cx="878497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1. </a:t>
            </a:r>
            <a:r>
              <a:rPr lang="ru-RU" sz="2000" b="1" i="1" u="sng" dirty="0"/>
              <a:t>Социально-ориентированное общение</a:t>
            </a:r>
            <a:r>
              <a:rPr lang="ru-RU" sz="2000" b="1" dirty="0"/>
              <a:t>, </a:t>
            </a:r>
            <a:r>
              <a:rPr lang="ru-RU" sz="2000" dirty="0"/>
              <a:t>формами которого являются лекция, доклад, ораторская речь, обращенная к некоторой аудитории. Лектор или докладчик выступает при этом как представитель общества, он побуждает людей к непосредственной социальной активности, стремится объединить слушателей вокруг некоторой социально значимой идеи, задачи и т.п., обеспечивает “фон” для социального воздействия, формирует идеи, изменяет их убеждения.</a:t>
            </a:r>
          </a:p>
          <a:p>
            <a:pPr algn="just"/>
            <a:r>
              <a:rPr lang="ru-RU" sz="2000" dirty="0"/>
              <a:t> </a:t>
            </a:r>
            <a:r>
              <a:rPr lang="ru-RU" sz="2000" b="1" dirty="0"/>
              <a:t>2. </a:t>
            </a:r>
            <a:r>
              <a:rPr lang="ru-RU" sz="2000" b="1" i="1" u="sng" dirty="0"/>
              <a:t>Групповое предметно-ориентированное общение</a:t>
            </a:r>
            <a:r>
              <a:rPr lang="ru-RU" sz="2000" b="1" dirty="0"/>
              <a:t>. </a:t>
            </a:r>
            <a:r>
              <a:rPr lang="ru-RU" sz="2000" dirty="0"/>
              <a:t>Здесь на первом месте стоят производственные отношения. Цель такого общения и его предмет состоят в организации коллективного взаимодействия участников общения в совместном труде, в учебе.</a:t>
            </a:r>
          </a:p>
          <a:p>
            <a:pPr algn="just"/>
            <a:r>
              <a:rPr lang="ru-RU" sz="2000" dirty="0"/>
              <a:t> </a:t>
            </a:r>
            <a:r>
              <a:rPr lang="ru-RU" sz="2000" b="1" dirty="0"/>
              <a:t>3. </a:t>
            </a:r>
            <a:r>
              <a:rPr lang="ru-RU" sz="2000" b="1" i="1" u="sng" dirty="0"/>
              <a:t>Личностно-ориентированное общение</a:t>
            </a:r>
            <a:r>
              <a:rPr lang="ru-RU" sz="2000" b="1" dirty="0"/>
              <a:t> </a:t>
            </a:r>
            <a:r>
              <a:rPr lang="ru-RU" sz="2000" dirty="0"/>
              <a:t>представляет собой общение субъектов учебно-воспитательного процесса друг с другом, направленное на решение личностных задач, в том числе и в процессе совместной деятельности.</a:t>
            </a:r>
          </a:p>
          <a:p>
            <a:pPr algn="just"/>
            <a:r>
              <a:rPr lang="ru-RU" sz="2000" dirty="0"/>
              <a:t> </a:t>
            </a:r>
            <a:r>
              <a:rPr lang="ru-RU" sz="2000" b="1" dirty="0"/>
              <a:t>4. </a:t>
            </a:r>
            <a:r>
              <a:rPr lang="ru-RU" sz="2000" b="1" i="1" u="sng" dirty="0"/>
              <a:t>Психологические взаимоотношения</a:t>
            </a:r>
            <a:r>
              <a:rPr lang="ru-RU" sz="2000" b="1" dirty="0"/>
              <a:t> </a:t>
            </a:r>
            <a:r>
              <a:rPr lang="ru-RU" sz="2000" dirty="0"/>
              <a:t>представляют собой особый вид общения, при котором, по словам А.А. Леонтьева, взаимоотношения “субъективно для человека стоят в центре; он порой не догадывается, что за ними скрыты отношения общественные”.</a:t>
            </a:r>
          </a:p>
        </p:txBody>
      </p:sp>
    </p:spTree>
    <p:extLst>
      <p:ext uri="{BB962C8B-B14F-4D97-AF65-F5344CB8AC3E}">
        <p14:creationId xmlns:p14="http://schemas.microsoft.com/office/powerpoint/2010/main" val="2124630891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195</TotalTime>
  <Words>816</Words>
  <Application>Microsoft Office PowerPoint</Application>
  <PresentationFormat>Произвольный</PresentationFormat>
  <Paragraphs>122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Уголки</vt:lpstr>
      <vt:lpstr>Виды и стили педагогического общения</vt:lpstr>
      <vt:lpstr>Презентация PowerPoint</vt:lpstr>
      <vt:lpstr>Функции общения: </vt:lpstr>
      <vt:lpstr>Презентация PowerPoint</vt:lpstr>
      <vt:lpstr>Функционально педагогическое общение – это контактное (дистантное), информационное, побудительное, координационное взаимодействие, устанавливающее отношения всех субъектов образовательного процесса. Образующийся в нем специфический синтез всех его основных характеристик выражается в новом качественном содержании взаимодействия субъектов образовательного процесса, определяемого особенностями той системы отношений или «педагогической системы», в которой они находятся.    Выделяют следующие характеристики общения в процессе педагогической деятельности: -Общая сложившаяся система общения педагога и учащихся (определенный стиль общения); -Система общения, характерная для конкретного этапа педагогической деятельности; -Ситуативная система общения, возникающая при решении конкретной педагогической и коммуникативной задачи. </vt:lpstr>
      <vt:lpstr>ЭТАПЫ ПЕДАГОГИЧЕСКОГО ОБЩЕНИЯ</vt:lpstr>
      <vt:lpstr>Успешность общения в педагогическом процессе</vt:lpstr>
      <vt:lpstr>Виды педагогического общения (классификация по А.А.Леонтьеву)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Литература: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и стили педагогического общения</dc:title>
  <dc:creator>Елена Гурьянова</dc:creator>
  <cp:lastModifiedBy>35</cp:lastModifiedBy>
  <cp:revision>55</cp:revision>
  <dcterms:created xsi:type="dcterms:W3CDTF">2024-01-06T17:04:37Z</dcterms:created>
  <dcterms:modified xsi:type="dcterms:W3CDTF">2024-02-12T07:05:06Z</dcterms:modified>
</cp:coreProperties>
</file>