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65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591" userDrawn="1">
          <p15:clr>
            <a:srgbClr val="A4A3A4"/>
          </p15:clr>
        </p15:guide>
        <p15:guide id="7" orient="horz" pos="2500" userDrawn="1">
          <p15:clr>
            <a:srgbClr val="A4A3A4"/>
          </p15:clr>
        </p15:guide>
        <p15:guide id="8" pos="49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7FBB"/>
    <a:srgbClr val="F7F1E4"/>
    <a:srgbClr val="B8D3E8"/>
    <a:srgbClr val="197DCE"/>
    <a:srgbClr val="7F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84E427A-3D55-4303-BF80-6455036E1DE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291" autoAdjust="0"/>
  </p:normalViewPr>
  <p:slideViewPr>
    <p:cSldViewPr snapToGrid="0" showGuides="1">
      <p:cViewPr varScale="1">
        <p:scale>
          <a:sx n="159" d="100"/>
          <a:sy n="159" d="100"/>
        </p:scale>
        <p:origin x="150" y="162"/>
      </p:cViewPr>
      <p:guideLst>
        <p:guide pos="3591"/>
        <p:guide orient="horz" pos="2500"/>
        <p:guide pos="49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1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A013A81-3DCA-48FF-B1B3-A7C975A278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C77BA0-3528-427C-9BE2-79D49213FF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2C54021-6772-4A57-861F-90A75A7AA084}" type="datetime1">
              <a:rPr lang="ru-RU" smtClean="0"/>
              <a:t>15.01.2024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A05A8F-DB20-403E-B1F6-934526320F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A1B1CAF2-EBF9-46DA-A085-6592F73308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40DF807-07AB-4E04-861A-CD3923A87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7683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0E2EC71-EA82-4BBF-9279-07E91EB2821A}" type="datetime1">
              <a:rPr lang="ru-RU" noProof="0" smtClean="0"/>
              <a:t>15.01.2024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D78A92-0141-4330-8F3E-FAADFAC23844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517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083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801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817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д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1" name="Текст 26">
            <a:extLst>
              <a:ext uri="{FF2B5EF4-FFF2-40B4-BE49-F238E27FC236}">
                <a16:creationId xmlns:a16="http://schemas.microsoft.com/office/drawing/2014/main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1680191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20ГГ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1333943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Месяц</a:t>
            </a:r>
          </a:p>
        </p:txBody>
      </p:sp>
      <p:sp>
        <p:nvSpPr>
          <p:cNvPr id="36" name="Текст 14">
            <a:extLst>
              <a:ext uri="{FF2B5EF4-FFF2-40B4-BE49-F238E27FC236}">
                <a16:creationId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4720037"/>
            <a:ext cx="10090287" cy="1101897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ru-RU" noProof="0"/>
              <a:t>Ключевая фраза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3023092" y="4453465"/>
            <a:ext cx="6120000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благодарнос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6" name="Текст 26">
            <a:extLst>
              <a:ext uri="{FF2B5EF4-FFF2-40B4-BE49-F238E27FC236}">
                <a16:creationId xmlns:a16="http://schemas.microsoft.com/office/drawing/2014/main" id="{82190F1B-1701-4806-870F-8FC7F32FE4A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4222968"/>
            <a:ext cx="4367531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+7 678-555-0128</a:t>
            </a:r>
          </a:p>
        </p:txBody>
      </p:sp>
      <p:sp>
        <p:nvSpPr>
          <p:cNvPr id="18" name="Текст 26">
            <a:extLst>
              <a:ext uri="{FF2B5EF4-FFF2-40B4-BE49-F238E27FC236}">
                <a16:creationId xmlns:a16="http://schemas.microsoft.com/office/drawing/2014/main" id="{972B7F81-5409-42D9-B44C-88D9CBD9BA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3927698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Телефон</a:t>
            </a:r>
          </a:p>
        </p:txBody>
      </p:sp>
      <p:sp>
        <p:nvSpPr>
          <p:cNvPr id="19" name="Текст 14">
            <a:extLst>
              <a:ext uri="{FF2B5EF4-FFF2-40B4-BE49-F238E27FC236}">
                <a16:creationId xmlns:a16="http://schemas.microsoft.com/office/drawing/2014/main" id="{FAA54554-5CE2-43AD-979D-F095482C49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0857" y="2655074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ru-RU" noProof="0"/>
              <a:t>Афанасий Быков</a:t>
            </a:r>
          </a:p>
        </p:txBody>
      </p:sp>
      <p:sp>
        <p:nvSpPr>
          <p:cNvPr id="20" name="Текст 26">
            <a:extLst>
              <a:ext uri="{FF2B5EF4-FFF2-40B4-BE49-F238E27FC236}">
                <a16:creationId xmlns:a16="http://schemas.microsoft.com/office/drawing/2014/main" id="{A1D8F0C1-128A-435B-8585-F0B32496EC7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35722" y="5230723"/>
            <a:ext cx="5920556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bykov@example.com</a:t>
            </a:r>
          </a:p>
        </p:txBody>
      </p:sp>
      <p:sp>
        <p:nvSpPr>
          <p:cNvPr id="22" name="Текст 26">
            <a:extLst>
              <a:ext uri="{FF2B5EF4-FFF2-40B4-BE49-F238E27FC236}">
                <a16:creationId xmlns:a16="http://schemas.microsoft.com/office/drawing/2014/main" id="{90B48E8B-E525-4852-9167-5281C64B1C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12235" y="4929014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Эл. почта</a:t>
            </a:r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0C5EB90F-1ADD-412B-9044-2CC607B786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0856" y="993494"/>
            <a:ext cx="10104124" cy="1517356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СПАСИБО!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40A1271-E1E7-40AB-9552-9B4249544008}"/>
              </a:ext>
            </a:extLst>
          </p:cNvPr>
          <p:cNvSpPr/>
          <p:nvPr userDrawn="1"/>
        </p:nvSpPr>
        <p:spPr>
          <a:xfrm>
            <a:off x="3912235" y="2421953"/>
            <a:ext cx="4392000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71178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08214E67-DE9D-42F7-B713-798383BBD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7021" y="4720036"/>
            <a:ext cx="10117959" cy="1101898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3500" b="0" i="0" dirty="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38553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01B00995-C0FC-4EC6-A9B0-828FB28FC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35114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A122F4F2-F130-4DBE-B244-1D59BBE5CD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2" name="Объект 3">
            <a:extLst>
              <a:ext uri="{FF2B5EF4-FFF2-40B4-BE49-F238E27FC236}">
                <a16:creationId xmlns:a16="http://schemas.microsoft.com/office/drawing/2014/main" id="{D4CE5575-876A-4335-83ED-6B346DA1B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25035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D1F82F6E-10E8-4A58-9655-E18D14D79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40863"/>
            <a:ext cx="5157787" cy="664211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2" name="Объект 3">
            <a:extLst>
              <a:ext uri="{FF2B5EF4-FFF2-40B4-BE49-F238E27FC236}">
                <a16:creationId xmlns:a16="http://schemas.microsoft.com/office/drawing/2014/main" id="{C2F6C18E-5BCB-42EF-9310-5BD6E011D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4" name="Текст 4">
            <a:extLst>
              <a:ext uri="{FF2B5EF4-FFF2-40B4-BE49-F238E27FC236}">
                <a16:creationId xmlns:a16="http://schemas.microsoft.com/office/drawing/2014/main" id="{9BA2923F-D123-40C6-A193-B86D683D5B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40863"/>
            <a:ext cx="5183188" cy="664212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6" name="Объект 5">
            <a:extLst>
              <a:ext uri="{FF2B5EF4-FFF2-40B4-BE49-F238E27FC236}">
                <a16:creationId xmlns:a16="http://schemas.microsoft.com/office/drawing/2014/main" id="{8305C175-94AC-44DD-9321-0A8DBDF22D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5998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Объект 2">
            <a:extLst>
              <a:ext uri="{FF2B5EF4-FFF2-40B4-BE49-F238E27FC236}">
                <a16:creationId xmlns:a16="http://schemas.microsoft.com/office/drawing/2014/main" id="{709FEF38-E3A7-4527-97CB-AF528BAEB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457200"/>
            <a:ext cx="6172200" cy="5408613"/>
          </a:xfrm>
        </p:spPr>
        <p:txBody>
          <a:bodyPr rtlCol="0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27947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1E4B599D-7641-40C1-8DAE-110A36403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5" name="Рисунок 2">
            <a:extLst>
              <a:ext uri="{FF2B5EF4-FFF2-40B4-BE49-F238E27FC236}">
                <a16:creationId xmlns:a16="http://schemas.microsoft.com/office/drawing/2014/main" id="{1B69B4CE-EB2F-46CF-9A80-64E44E5E95A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 rtlCol="0" anchor="ctr"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69830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2945847" y="1667974"/>
            <a:ext cx="6300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2B3756-19E0-4B2F-B1D5-7664E0B38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18320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26306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учну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КАК ИСПОЛЬЗОВАТЬ ЭТОТ ШАБЛОН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2017776" y="1667974"/>
            <a:ext cx="8156448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1" name="Текст 21">
            <a:extLst>
              <a:ext uri="{FF2B5EF4-FFF2-40B4-BE49-F238E27FC236}">
                <a16:creationId xmlns:a16="http://schemas.microsoft.com/office/drawing/2014/main" id="{10000CCD-6AFF-4E65-8858-5502306E5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578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32" name="Текст 24">
            <a:extLst>
              <a:ext uri="{FF2B5EF4-FFF2-40B4-BE49-F238E27FC236}">
                <a16:creationId xmlns:a16="http://schemas.microsoft.com/office/drawing/2014/main" id="{D5D777E5-98F6-416A-8D23-3399269D85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42535" y="1984171"/>
            <a:ext cx="3103110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3" name="Текст 21">
            <a:extLst>
              <a:ext uri="{FF2B5EF4-FFF2-40B4-BE49-F238E27FC236}">
                <a16:creationId xmlns:a16="http://schemas.microsoft.com/office/drawing/2014/main" id="{C979BADF-99B5-4C91-AAE5-FC2C4DBEDE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20642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2</a:t>
            </a:r>
          </a:p>
        </p:txBody>
      </p:sp>
      <p:sp>
        <p:nvSpPr>
          <p:cNvPr id="34" name="Текст 24">
            <a:extLst>
              <a:ext uri="{FF2B5EF4-FFF2-40B4-BE49-F238E27FC236}">
                <a16:creationId xmlns:a16="http://schemas.microsoft.com/office/drawing/2014/main" id="{6706F6A2-1599-4D73-9288-3ECEACDDCA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77939" y="1984171"/>
            <a:ext cx="2243918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5" name="Текст 21">
            <a:extLst>
              <a:ext uri="{FF2B5EF4-FFF2-40B4-BE49-F238E27FC236}">
                <a16:creationId xmlns:a16="http://schemas.microsoft.com/office/drawing/2014/main" id="{BAE5E245-1702-4722-895D-0808BB0A86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06755" y="1977950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3</a:t>
            </a:r>
          </a:p>
        </p:txBody>
      </p:sp>
      <p:sp>
        <p:nvSpPr>
          <p:cNvPr id="36" name="Текст 24">
            <a:extLst>
              <a:ext uri="{FF2B5EF4-FFF2-40B4-BE49-F238E27FC236}">
                <a16:creationId xmlns:a16="http://schemas.microsoft.com/office/drawing/2014/main" id="{3701E665-3CED-413C-BAC6-CE003B1494E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564052" y="2001950"/>
            <a:ext cx="2959116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7" name="Текст 24">
            <a:extLst>
              <a:ext uri="{FF2B5EF4-FFF2-40B4-BE49-F238E27FC236}">
                <a16:creationId xmlns:a16="http://schemas.microsoft.com/office/drawing/2014/main" id="{E01406B4-D44B-4D1E-91F3-D87541EAD4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20059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8" name="Текст 24">
            <a:extLst>
              <a:ext uri="{FF2B5EF4-FFF2-40B4-BE49-F238E27FC236}">
                <a16:creationId xmlns:a16="http://schemas.microsoft.com/office/drawing/2014/main" id="{9AAD5CF9-9A59-4C5F-8C29-B92AD601211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18684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9" name="Текст 24">
            <a:extLst>
              <a:ext uri="{FF2B5EF4-FFF2-40B4-BE49-F238E27FC236}">
                <a16:creationId xmlns:a16="http://schemas.microsoft.com/office/drawing/2014/main" id="{C6725172-65CC-4645-B23F-E77886468F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94793" y="3103993"/>
            <a:ext cx="2599197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0" name="Текст 24">
            <a:extLst>
              <a:ext uri="{FF2B5EF4-FFF2-40B4-BE49-F238E27FC236}">
                <a16:creationId xmlns:a16="http://schemas.microsoft.com/office/drawing/2014/main" id="{0EA5E6CA-5C78-4B75-BA22-59750E7D450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76955" y="3102450"/>
            <a:ext cx="3726423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1" name="Текст 24">
            <a:extLst>
              <a:ext uri="{FF2B5EF4-FFF2-40B4-BE49-F238E27FC236}">
                <a16:creationId xmlns:a16="http://schemas.microsoft.com/office/drawing/2014/main" id="{E1C61752-F57C-4FBF-93F3-06F43CCA43C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57040" y="5751926"/>
            <a:ext cx="8877920" cy="47047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="0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2" name="Текст 24">
            <a:extLst>
              <a:ext uri="{FF2B5EF4-FFF2-40B4-BE49-F238E27FC236}">
                <a16:creationId xmlns:a16="http://schemas.microsoft.com/office/drawing/2014/main" id="{E0232175-FB97-4039-8136-B9DD27441C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794791" y="5070254"/>
            <a:ext cx="259919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3" name="Текст 24">
            <a:extLst>
              <a:ext uri="{FF2B5EF4-FFF2-40B4-BE49-F238E27FC236}">
                <a16:creationId xmlns:a16="http://schemas.microsoft.com/office/drawing/2014/main" id="{6E5262C3-0603-403F-AB36-FB4EB9FC7B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890713" y="5070254"/>
            <a:ext cx="371266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4" name="Рисунок 12">
            <a:extLst>
              <a:ext uri="{FF2B5EF4-FFF2-40B4-BE49-F238E27FC236}">
                <a16:creationId xmlns:a16="http://schemas.microsoft.com/office/drawing/2014/main" id="{D2FBACFC-8B68-4A37-95A4-26BE5A23D759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1020058" y="3976866"/>
            <a:ext cx="3273552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6" name="Рисунок 12">
            <a:extLst>
              <a:ext uri="{FF2B5EF4-FFF2-40B4-BE49-F238E27FC236}">
                <a16:creationId xmlns:a16="http://schemas.microsoft.com/office/drawing/2014/main" id="{5A6A36C6-8489-4333-927A-141D8F98AE50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794792" y="4041034"/>
            <a:ext cx="2599199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7" name="Рисунок 9">
            <a:extLst>
              <a:ext uri="{FF2B5EF4-FFF2-40B4-BE49-F238E27FC236}">
                <a16:creationId xmlns:a16="http://schemas.microsoft.com/office/drawing/2014/main" id="{BB2DF986-C446-4302-9099-B1512AD5D8CA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7876955" y="4041034"/>
            <a:ext cx="2599200" cy="8964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1138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3410712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981036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СЛАЙД-РАЗДЕЛИТЕЛЬ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defRPr b="1">
                <a:latin typeface="+mn-lt"/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3148724" y="4804366"/>
            <a:ext cx="5904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id="{F4F6DD4A-6071-4D11-ABDB-28EA5AC87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42478"/>
            <a:ext cx="10515600" cy="45908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lang="en-US" sz="230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2347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685800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169256"/>
            <a:ext cx="5285914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РАЗМЕТКА ТЕКСТА 1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Текст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1248" y="2136036"/>
            <a:ext cx="5285914" cy="857098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5026" y="1992586"/>
            <a:ext cx="4896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4" name="Текст 14">
            <a:extLst>
              <a:ext uri="{FF2B5EF4-FFF2-40B4-BE49-F238E27FC236}">
                <a16:creationId xmlns:a16="http://schemas.microsoft.com/office/drawing/2014/main" id="{302F0820-F94A-40EF-B3BE-26CD0CB551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199" y="3100269"/>
            <a:ext cx="5288963" cy="2588637"/>
          </a:xfrm>
        </p:spPr>
        <p:txBody>
          <a:bodyPr lIns="0"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2139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093460"/>
            <a:ext cx="5320386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РАЗМЕТКА ТЕКСТА 2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Текст 17">
            <a:extLst>
              <a:ext uri="{FF2B5EF4-FFF2-40B4-BE49-F238E27FC236}">
                <a16:creationId xmlns:a16="http://schemas.microsoft.com/office/drawing/2014/main" id="{028AD4F5-2320-4533-9EC4-9832091E65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1248" y="2060240"/>
            <a:ext cx="5320386" cy="882524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7822F33-D675-4E6C-BD09-D9C78365BB41}"/>
              </a:ext>
            </a:extLst>
          </p:cNvPr>
          <p:cNvSpPr/>
          <p:nvPr userDrawn="1"/>
        </p:nvSpPr>
        <p:spPr>
          <a:xfrm>
            <a:off x="914693" y="1916790"/>
            <a:ext cx="4896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Текст 14">
            <a:extLst>
              <a:ext uri="{FF2B5EF4-FFF2-40B4-BE49-F238E27FC236}">
                <a16:creationId xmlns:a16="http://schemas.microsoft.com/office/drawing/2014/main" id="{4B6CBCCA-9781-462D-AF43-C6AAE3D1AA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17897" y="1125545"/>
            <a:ext cx="4707842" cy="1849304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99193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для двух раздел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03373955-AB5B-4186-8098-9DBA0AB2650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59649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Название раздела 1</a:t>
            </a:r>
          </a:p>
        </p:txBody>
      </p:sp>
      <p:sp>
        <p:nvSpPr>
          <p:cNvPr id="9" name="Текст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23A3472E-32B4-4CAD-B5D0-420AA3FB4CE3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27121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Название раздела 2</a:t>
            </a:r>
          </a:p>
        </p:txBody>
      </p:sp>
      <p:sp>
        <p:nvSpPr>
          <p:cNvPr id="11" name="Текст 26">
            <a:extLst>
              <a:ext uri="{FF2B5EF4-FFF2-40B4-BE49-F238E27FC236}">
                <a16:creationId xmlns:a16="http://schemas.microsoft.com/office/drawing/2014/main" id="{1AEED068-3EA0-4BF4-875C-02473E9EB0C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59649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2" name="Текст 26">
            <a:extLst>
              <a:ext uri="{FF2B5EF4-FFF2-40B4-BE49-F238E27FC236}">
                <a16:creationId xmlns:a16="http://schemas.microsoft.com/office/drawing/2014/main" id="{3590B9DA-A2DF-4AE1-9A98-C7B84F48C3A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27121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СРАВНЕНИЕ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4528201" y="1667974"/>
            <a:ext cx="316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50372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Текст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248" y="3359239"/>
            <a:ext cx="4357688" cy="2252574"/>
          </a:xfrm>
        </p:spPr>
        <p:txBody>
          <a:bodyPr lIns="0" rIns="0" rtlCol="0">
            <a:noAutofit/>
          </a:bodyPr>
          <a:lstStyle>
            <a:lvl1pPr marL="0" indent="0" algn="l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246187"/>
            <a:ext cx="4357688" cy="2161001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СЛАЙД С ДИАГРАММОЙ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911877" y="3191969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6" name="Диаграмма 18">
            <a:extLst>
              <a:ext uri="{FF2B5EF4-FFF2-40B4-BE49-F238E27FC236}">
                <a16:creationId xmlns:a16="http://schemas.microsoft.com/office/drawing/2014/main" id="{BE9C98A7-B145-402E-BADA-CE785E3BA996}"/>
              </a:ext>
            </a:extLst>
          </p:cNvPr>
          <p:cNvSpPr>
            <a:spLocks noGrp="1"/>
          </p:cNvSpPr>
          <p:nvPr>
            <p:ph type="chart" sz="quarter" idx="32" hasCustomPrompt="1"/>
          </p:nvPr>
        </p:nvSpPr>
        <p:spPr>
          <a:xfrm>
            <a:off x="6981371" y="1246188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диаграмму</a:t>
            </a:r>
          </a:p>
        </p:txBody>
      </p:sp>
    </p:spTree>
    <p:extLst>
      <p:ext uri="{BB962C8B-B14F-4D97-AF65-F5344CB8AC3E}">
        <p14:creationId xmlns:p14="http://schemas.microsoft.com/office/powerpoint/2010/main" val="252534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Текст 26">
            <a:extLst>
              <a:ext uri="{FF2B5EF4-FFF2-40B4-BE49-F238E27FC236}">
                <a16:creationId xmlns:a16="http://schemas.microsoft.com/office/drawing/2014/main" id="{B534F865-65DF-4129-9CE5-414E249375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683563" y="3359239"/>
            <a:ext cx="2596896" cy="2252574"/>
          </a:xfrm>
        </p:spPr>
        <p:txBody>
          <a:bodyPr lIns="0" rIns="0" rtlCol="0">
            <a:noAutofit/>
          </a:bodyPr>
          <a:lstStyle>
            <a:lvl1pPr marL="0" indent="0" algn="l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83562" y="1757774"/>
            <a:ext cx="2669859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СЛАЙД С ТАБЛИЦЕЙ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D3F74C5-9ADD-4AE3-BCA5-88726CC2A1A3}"/>
              </a:ext>
            </a:extLst>
          </p:cNvPr>
          <p:cNvSpPr/>
          <p:nvPr userDrawn="1"/>
        </p:nvSpPr>
        <p:spPr>
          <a:xfrm>
            <a:off x="8683563" y="3191969"/>
            <a:ext cx="2592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Таблица 17">
            <a:extLst>
              <a:ext uri="{FF2B5EF4-FFF2-40B4-BE49-F238E27FC236}">
                <a16:creationId xmlns:a16="http://schemas.microsoft.com/office/drawing/2014/main" id="{62814DE5-26B2-4A8E-BA8D-A2E4C5547EB9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911225" y="1505433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таблицу</a:t>
            </a:r>
          </a:p>
        </p:txBody>
      </p:sp>
    </p:spTree>
    <p:extLst>
      <p:ext uri="{BB962C8B-B14F-4D97-AF65-F5344CB8AC3E}">
        <p14:creationId xmlns:p14="http://schemas.microsoft.com/office/powerpoint/2010/main" val="240194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 и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23682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4" name="Текст 26">
            <a:extLst>
              <a:ext uri="{FF2B5EF4-FFF2-40B4-BE49-F238E27FC236}">
                <a16:creationId xmlns:a16="http://schemas.microsoft.com/office/drawing/2014/main" id="{B33A3032-1037-4342-827F-CF13499782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FD6F6A17-AFDC-40C7-9D63-50FA052A1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 БОЛЬШИМ ИЗОБРАЖЕНИЕМ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668B9DC-C6AF-45D4-BBA3-A5EF781EAB7F}"/>
              </a:ext>
            </a:extLst>
          </p:cNvPr>
          <p:cNvSpPr/>
          <p:nvPr userDrawn="1"/>
        </p:nvSpPr>
        <p:spPr>
          <a:xfrm>
            <a:off x="955041" y="1667974"/>
            <a:ext cx="10296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6127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мультимеди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68873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 ВИДЕО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6" name="Мультимедиа 7">
            <a:extLst>
              <a:ext uri="{FF2B5EF4-FFF2-40B4-BE49-F238E27FC236}">
                <a16:creationId xmlns:a16="http://schemas.microsoft.com/office/drawing/2014/main" id="{A11F77F4-4B16-4503-B9B6-AE22C686E3E3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1395984" y="1497770"/>
            <a:ext cx="9400032" cy="4215384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мультимедиа</a:t>
            </a:r>
          </a:p>
        </p:txBody>
      </p:sp>
    </p:spTree>
    <p:extLst>
      <p:ext uri="{BB962C8B-B14F-4D97-AF65-F5344CB8AC3E}">
        <p14:creationId xmlns:p14="http://schemas.microsoft.com/office/powerpoint/2010/main" val="239973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21279" y="6118484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4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1184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118484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7" r:id="rId2"/>
    <p:sldLayoutId id="2147483678" r:id="rId3"/>
    <p:sldLayoutId id="2147483679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87" r:id="rId17"/>
    <p:sldLayoutId id="2147483695" r:id="rId18"/>
    <p:sldLayoutId id="2147483688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pos="302" userDrawn="1">
          <p15:clr>
            <a:srgbClr val="F26B43"/>
          </p15:clr>
        </p15:guide>
        <p15:guide id="10" pos="73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coportal.info/tipy-vidy-bolot/" TargetMode="External"/><Relationship Id="rId2" Type="http://schemas.openxmlformats.org/officeDocument/2006/relationships/hyperlink" Target="https://ecoportal.info/vidy-listev-u-derevev-i-rastenij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1E70722D-0BC0-4487-812D-1E4E0DEC11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r>
              <a:rPr lang="ru-RU" dirty="0" smtClean="0"/>
              <a:t>16.01.2024</a:t>
            </a:r>
            <a:endParaRPr lang="ru-RU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7D65CF0B-BB68-4A49-91EE-96E78E8CAD6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презентация</a:t>
            </a: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5857963-8D3D-4F24-B535-54652EE09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z="7200" dirty="0" smtClean="0"/>
              <a:t>РАСТЕНИЯ ИЗ КРАСНОЙ КНИГИ РОССИИ</a:t>
            </a:r>
            <a:endParaRPr lang="ru-RU" sz="72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623514F-9C9F-4868-A7D9-66CAA07E61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ru-RU" sz="2000" dirty="0" smtClean="0"/>
              <a:t>Выполнила </a:t>
            </a:r>
            <a:r>
              <a:rPr lang="ru-RU" sz="2000" dirty="0"/>
              <a:t>К</a:t>
            </a:r>
            <a:r>
              <a:rPr lang="ru-RU" sz="2000" dirty="0" smtClean="0"/>
              <a:t>лимова </a:t>
            </a:r>
            <a:r>
              <a:rPr lang="ru-RU" sz="2000" dirty="0"/>
              <a:t>П</a:t>
            </a:r>
            <a:r>
              <a:rPr lang="ru-RU" sz="2000" dirty="0" smtClean="0"/>
              <a:t>олина </a:t>
            </a:r>
          </a:p>
          <a:p>
            <a:pPr rtl="0"/>
            <a:r>
              <a:rPr lang="ru-RU" sz="2000" dirty="0" smtClean="0"/>
              <a:t>Ученица 8А класса</a:t>
            </a:r>
          </a:p>
          <a:p>
            <a:pPr rtl="0"/>
            <a:r>
              <a:rPr lang="ru-RU" sz="2000" dirty="0" smtClean="0"/>
              <a:t>Проверил учитель географии Каргина Любовь Анатольевна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42316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Подснежник кавказский</a:t>
            </a:r>
            <a:endParaRPr lang="ru-RU" sz="3600" b="1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10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841248" y="2136036"/>
            <a:ext cx="5285914" cy="3855690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accent6"/>
                </a:solidFill>
              </a:rPr>
              <a:t>Подснежник </a:t>
            </a:r>
            <a:r>
              <a:rPr lang="ru-RU" dirty="0" smtClean="0">
                <a:solidFill>
                  <a:schemeClr val="accent6"/>
                </a:solidFill>
              </a:rPr>
              <a:t>кавказский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является видом луковичного растения, внесенным в Красную книгу и тщательно охраняемым государством. Появление первых цветов Подснежника кавказского из-под снега свидетельствует о скором приближении весны. Это редкий вид растения, который преимущественно обитает на территории России. Его название объясняется тем, что он появляется уже ранней весной прямо из-под снега. Подснежник кавказский образует группы, разрастаясь и создавая полевые заросли. Этому растению комфортно в лесистых местностях с рыхлой перегнойной почвой</a:t>
            </a:r>
            <a:r>
              <a:rPr lang="ru-RU" dirty="0" smtClean="0">
                <a:solidFill>
                  <a:schemeClr val="bg1"/>
                </a:solidFill>
              </a:rPr>
              <a:t>. Растёт на Северном Кавказе, Ставропольском крае.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 flipV="1">
            <a:off x="5925553" y="5688906"/>
            <a:ext cx="201609" cy="501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089" y="1840831"/>
            <a:ext cx="4728874" cy="31492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4080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/>
              <a:t>Сныть широколистная</a:t>
            </a:r>
            <a:endParaRPr lang="ru-RU" sz="4000" b="1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11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841248" y="2136035"/>
            <a:ext cx="5285914" cy="378350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Сныть </a:t>
            </a:r>
            <a:r>
              <a:rPr lang="ru-RU" dirty="0" smtClean="0"/>
              <a:t>широколистная </a:t>
            </a:r>
            <a:r>
              <a:rPr lang="ru-RU" dirty="0" smtClean="0">
                <a:solidFill>
                  <a:schemeClr val="bg1"/>
                </a:solidFill>
              </a:rPr>
              <a:t>является </a:t>
            </a:r>
            <a:r>
              <a:rPr lang="ru-RU" dirty="0">
                <a:solidFill>
                  <a:schemeClr val="bg1"/>
                </a:solidFill>
              </a:rPr>
              <a:t>многолетним травянистым </a:t>
            </a:r>
            <a:r>
              <a:rPr lang="ru-RU" dirty="0" err="1">
                <a:solidFill>
                  <a:schemeClr val="bg1"/>
                </a:solidFill>
              </a:rPr>
              <a:t>поликарпиком</a:t>
            </a:r>
            <a:r>
              <a:rPr lang="ru-RU" dirty="0">
                <a:solidFill>
                  <a:schemeClr val="bg1"/>
                </a:solidFill>
              </a:rPr>
              <a:t>, который достигает высоты от 40 до 70 см. У него длинные тонкие горизонтальные корневища, и он размножается преимущественно вегетативным путем, но также может размножаться и с помощью семян. Можно встретить в тенистых и разреженных лиственных и смешанных пойменных лесах, а также на опушках этих лесов, на террасах Байкала и внизу течений рек, впадающих в него. Иногда она произрастает даже на щебнистых осыпях</a:t>
            </a:r>
            <a:r>
              <a:rPr lang="ru-RU" dirty="0" smtClean="0">
                <a:solidFill>
                  <a:schemeClr val="bg1"/>
                </a:solidFill>
              </a:rPr>
              <a:t>. Растёт на Байкале.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6009774" y="5305926"/>
            <a:ext cx="117388" cy="3829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162" y="1274313"/>
            <a:ext cx="3934066" cy="22143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478" y="3838074"/>
            <a:ext cx="3448640" cy="2586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7485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72B381BA-F1D7-483F-B759-9C3451355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12BBAB-4628-42F5-BF78-BE0E594751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6721AB4-1CF0-4825-926E-5207D64C264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CBA4F671-D586-49FB-B0C1-E7E9ADFE08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73118D49-CA48-4C57-A37C-31BAA753812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2793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EDADF0-23DD-491B-8755-2E19692F9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164305"/>
            <a:ext cx="10521950" cy="1599369"/>
          </a:xfrm>
        </p:spPr>
        <p:txBody>
          <a:bodyPr rtlCol="0">
            <a:noAutofit/>
          </a:bodyPr>
          <a:lstStyle/>
          <a:p>
            <a:pPr rtl="0"/>
            <a:r>
              <a:rPr lang="ru-RU" sz="4000" dirty="0" smtClean="0"/>
              <a:t>Всего в России зарегистрировано 533 вида разных растений, занесенных в </a:t>
            </a:r>
            <a:r>
              <a:rPr lang="ru-RU" sz="4000" dirty="0" smtClean="0">
                <a:solidFill>
                  <a:srgbClr val="FF0000"/>
                </a:solidFill>
              </a:rPr>
              <a:t>Красную книгу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3E7209B-EA97-4E46-B935-409525612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7E3D7C1-6919-4785-9AEE-1F6673CA07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71A006E-2552-45AA-81E6-9D6D26A503C2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12232" y="782053"/>
            <a:ext cx="92197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Сегодня я хочу вам рассказать о растениях занесенных в Красную книгу России</a:t>
            </a:r>
            <a:endParaRPr lang="ru-RU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389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>
            <a:extLst>
              <a:ext uri="{FF2B5EF4-FFF2-40B4-BE49-F238E27FC236}">
                <a16:creationId xmlns:a16="http://schemas.microsoft.com/office/drawing/2014/main" id="{099A8D28-D968-408D-AA5E-1B16F071D7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9942" y="2136035"/>
            <a:ext cx="5387220" cy="3763423"/>
          </a:xfrm>
        </p:spPr>
        <p:txBody>
          <a:bodyPr rtlCol="0">
            <a:normAutofit lnSpcReduction="10000"/>
          </a:bodyPr>
          <a:lstStyle/>
          <a:p>
            <a:r>
              <a:rPr lang="ru-RU" b="1" i="1" dirty="0">
                <a:solidFill>
                  <a:srgbClr val="BC7FBB"/>
                </a:solidFill>
              </a:rPr>
              <a:t>Шафран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(или Крокус) известен своими ароматными, нежно-фиолетовыми цветками. Поэтому шафран в больших количествах используется в кулинарии и в парфюмерии. Конкретно “наш”, </a:t>
            </a:r>
            <a:r>
              <a:rPr lang="ru-RU" dirty="0" err="1">
                <a:solidFill>
                  <a:schemeClr val="bg1"/>
                </a:solidFill>
              </a:rPr>
              <a:t>краснокнижный</a:t>
            </a:r>
            <a:r>
              <a:rPr lang="ru-RU" dirty="0">
                <a:solidFill>
                  <a:schemeClr val="bg1"/>
                </a:solidFill>
              </a:rPr>
              <a:t> вид шафрана, подвержен риску исчезновения из-за массовой выемки луковиц для цветочных рынков. Это и привело к серьезному снижению численности растения</a:t>
            </a:r>
            <a:r>
              <a:rPr lang="ru-RU" dirty="0" smtClean="0">
                <a:solidFill>
                  <a:schemeClr val="bg1"/>
                </a:solidFill>
              </a:rPr>
              <a:t>. Растёт Шафран в горных лесах в Закавказье, Крыму.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7E54AC28-9C3E-4734-B2BB-5EC5F60F55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117136" y="5817268"/>
            <a:ext cx="45719" cy="82191"/>
          </a:xfrm>
        </p:spPr>
        <p:txBody>
          <a:bodyPr rtlCol="0">
            <a:normAutofit fontScale="25000" lnSpcReduction="20000"/>
          </a:bodyPr>
          <a:lstStyle/>
          <a:p>
            <a:pPr rtl="0"/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F626BF0-5F0E-4D61-B97D-E6ED486CD8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D492004-FF5A-486F-BD35-52AACB74C6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Шафран прекрасный</a:t>
            </a:r>
            <a:endParaRPr lang="ru-RU" sz="3600" b="1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429" y="858816"/>
            <a:ext cx="5007866" cy="4999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3523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Белладонна</a:t>
            </a:r>
            <a:endParaRPr lang="ru-RU" b="1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841247" y="2136035"/>
            <a:ext cx="5529473" cy="3891785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Белладонна</a:t>
            </a:r>
            <a:r>
              <a:rPr lang="ru-RU" dirty="0">
                <a:solidFill>
                  <a:schemeClr val="bg1"/>
                </a:solidFill>
              </a:rPr>
              <a:t> — это ядовитое растение. Алкалоиды в составе растения призваны защищать белладонну от животных и насекомых. Однако, для человека ее защитные механизмы оказались бесполезны. Несмотря на то, что фиолетовые цветы и черные ягоды белладонны смертельно опасны и для человека, это растение активно использовалось в фармакологии. Именно из-за бесконтрольных сборов для лекарственных заготовок, белладонна занесена в Красную книгу РФ</a:t>
            </a:r>
            <a:r>
              <a:rPr lang="ru-RU" dirty="0" smtClean="0">
                <a:solidFill>
                  <a:schemeClr val="bg1"/>
                </a:solidFill>
              </a:rPr>
              <a:t>. Белладонна растёт в Крыму, на Кавказе.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5997742" y="5522495"/>
            <a:ext cx="129420" cy="166411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035" y="318849"/>
            <a:ext cx="4540216" cy="30770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530" y="3550624"/>
            <a:ext cx="4391856" cy="26636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67916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Башмачок крупноцветковый</a:t>
            </a:r>
            <a:endParaRPr lang="ru-RU" sz="3600" b="1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5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841248" y="2136035"/>
            <a:ext cx="5285914" cy="3885769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bg1"/>
                </a:solidFill>
              </a:rPr>
              <a:t>Этот </a:t>
            </a:r>
            <a:r>
              <a:rPr lang="ru-RU" dirty="0" err="1">
                <a:solidFill>
                  <a:schemeClr val="bg1"/>
                </a:solidFill>
              </a:rPr>
              <a:t>краснокнижный</a:t>
            </a:r>
            <a:r>
              <a:rPr lang="ru-RU" dirty="0">
                <a:solidFill>
                  <a:schemeClr val="bg1"/>
                </a:solidFill>
              </a:rPr>
              <a:t> вид </a:t>
            </a:r>
            <a:r>
              <a:rPr lang="ru-RU" dirty="0" err="1">
                <a:solidFill>
                  <a:schemeClr val="bg1"/>
                </a:solidFill>
              </a:rPr>
              <a:t>венериного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rgbClr val="BC7FBB"/>
                </a:solidFill>
              </a:rPr>
              <a:t>башмачка</a:t>
            </a:r>
            <a:r>
              <a:rPr lang="ru-RU" dirty="0">
                <a:solidFill>
                  <a:schemeClr val="bg1"/>
                </a:solidFill>
              </a:rPr>
              <a:t> имеет крупные цветы и глубокий, красивый фиолетовый оттенок. Растение из-за декоративности активно выкапывалось и срывалось. А потому башмачок крупноцветковый еще в СССР был внесен в Красную книгу. Этот вид башмачка и по сей день находится под угрозой исчезновения из-за уменьшения естественных местообитаний и хаотичного сбора людьми</a:t>
            </a:r>
            <a:r>
              <a:rPr lang="ru-RU" dirty="0" smtClean="0">
                <a:solidFill>
                  <a:schemeClr val="bg1"/>
                </a:solidFill>
              </a:rPr>
              <a:t>. В России встречается на юго-западе Центрального, на юго-востоке Северного, в Волго-Вятском и Уральском районах, на юге Сибири и Дальнем Востоке, на Курильских островах и на юге Камчатки.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 flipH="1" flipV="1">
            <a:off x="6127162" y="5688906"/>
            <a:ext cx="45719" cy="8023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898" y="3322554"/>
            <a:ext cx="4094707" cy="27959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863" y="559054"/>
            <a:ext cx="2067105" cy="2618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05367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/>
              <a:t>Женьшень обыкновенная</a:t>
            </a:r>
            <a:endParaRPr lang="ru-RU" sz="3200" b="1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6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841247" y="2136036"/>
            <a:ext cx="5403141" cy="387373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Известный своими лечебными свойствами,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женьшень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обыкновенный используется в традиционной медицине для повышения энергии и иммунитета. Постоянное, непрерывное собирательство женьшеня привело к почти полному исчезновению этого растения в естественной среде обитания</a:t>
            </a:r>
            <a:r>
              <a:rPr lang="ru-RU" dirty="0" smtClean="0">
                <a:solidFill>
                  <a:schemeClr val="bg1"/>
                </a:solidFill>
              </a:rPr>
              <a:t>. Женьшень растёт на Дальнем Востоке России, на юге Хабаровского края и в Приморском крае.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5949616" y="5474368"/>
            <a:ext cx="177546" cy="214538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557" y="1315452"/>
            <a:ext cx="4219074" cy="42190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8994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/>
              <a:t>Рододендрон </a:t>
            </a:r>
            <a:r>
              <a:rPr lang="ru-RU" sz="3200" b="1" i="1" dirty="0" err="1" smtClean="0"/>
              <a:t>шлиппенбаха</a:t>
            </a:r>
            <a:endParaRPr lang="ru-RU" sz="3200" b="1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7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838199" y="2136035"/>
            <a:ext cx="5460333" cy="3849676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Рододендрон</a:t>
            </a:r>
            <a:r>
              <a:rPr lang="ru-RU" dirty="0">
                <a:solidFill>
                  <a:schemeClr val="bg1"/>
                </a:solidFill>
              </a:rPr>
              <a:t> известен своими яркими цветами и в больших количествах произрастает на территории Японии и Китая. Кустарник цветет в апреле-мае и своей красотой напоминает сакуру. Этот вид рододендрона внесен в Красную книгу из-за разрушения природных условий, в которых он произрастает. Частые пожары, строительство трасс и магистралей, а также выпас скота на территориях произрастания рододендрона </a:t>
            </a:r>
            <a:r>
              <a:rPr lang="ru-RU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шлиппенбаха</a:t>
            </a:r>
            <a:r>
              <a:rPr lang="ru-RU" dirty="0">
                <a:solidFill>
                  <a:schemeClr val="bg1"/>
                </a:solidFill>
              </a:rPr>
              <a:t> уничтожает популяцию этих растений</a:t>
            </a:r>
            <a:r>
              <a:rPr lang="ru-RU" dirty="0" smtClean="0">
                <a:solidFill>
                  <a:schemeClr val="bg1"/>
                </a:solidFill>
              </a:rPr>
              <a:t>. Рододендрон растёт на Кавказе, Сибири и на Дальнем Востоке.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5474368" y="5438274"/>
            <a:ext cx="652794" cy="250632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356" y="326357"/>
            <a:ext cx="3960395" cy="2970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892" y="3597895"/>
            <a:ext cx="4018549" cy="2678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7145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Частуха </a:t>
            </a:r>
            <a:r>
              <a:rPr lang="ru-RU" b="1" i="1" dirty="0" err="1" smtClean="0"/>
              <a:t>Валенберг</a:t>
            </a:r>
            <a:endParaRPr lang="ru-RU" b="1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8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841248" y="2136035"/>
            <a:ext cx="5433220" cy="390381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Частуха </a:t>
            </a:r>
            <a:r>
              <a:rPr lang="ru-RU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Валенберга</a:t>
            </a:r>
            <a:r>
              <a:rPr lang="ru-RU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(лат. </a:t>
            </a:r>
            <a:r>
              <a:rPr lang="ru-RU" dirty="0" err="1" smtClean="0">
                <a:solidFill>
                  <a:schemeClr val="bg1"/>
                </a:solidFill>
              </a:rPr>
              <a:t>Alisma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wahlenbergii</a:t>
            </a:r>
            <a:r>
              <a:rPr lang="ru-RU" dirty="0" smtClean="0">
                <a:solidFill>
                  <a:schemeClr val="bg1"/>
                </a:solidFill>
              </a:rPr>
              <a:t>) – это многолетнее растение-амфибия с характерным различием листьев в своих подводной и надводной частях. Оно может иметь разные по строению и функции </a:t>
            </a:r>
            <a:r>
              <a:rPr lang="ru-RU" dirty="0" smtClean="0">
                <a:solidFill>
                  <a:schemeClr val="bg1"/>
                </a:solidFill>
                <a:hlinkClick r:id="rId2"/>
              </a:rPr>
              <a:t>листья</a:t>
            </a:r>
            <a:r>
              <a:rPr lang="ru-RU" dirty="0" smtClean="0">
                <a:solidFill>
                  <a:schemeClr val="bg1"/>
                </a:solidFill>
              </a:rPr>
              <a:t>, а некоторые разновидности обладают однолетним циклом развития. Встречается во многих местах Северного полушария с повышенной влажностью, включая края </a:t>
            </a:r>
            <a:r>
              <a:rPr lang="ru-RU" dirty="0" smtClean="0">
                <a:solidFill>
                  <a:schemeClr val="bg1"/>
                </a:solidFill>
                <a:hlinkClick r:id="rId3"/>
              </a:rPr>
              <a:t>болот</a:t>
            </a:r>
            <a:r>
              <a:rPr lang="ru-RU" dirty="0" smtClean="0">
                <a:solidFill>
                  <a:schemeClr val="bg1"/>
                </a:solidFill>
              </a:rPr>
              <a:t>, берега озер и прудов, сточные канавы и арыки, </a:t>
            </a:r>
            <a:r>
              <a:rPr lang="ru-RU" dirty="0">
                <a:solidFill>
                  <a:schemeClr val="bg1"/>
                </a:solidFill>
              </a:rPr>
              <a:t>а также берега медленных рек и </a:t>
            </a:r>
            <a:r>
              <a:rPr lang="ru-RU" dirty="0" smtClean="0">
                <a:solidFill>
                  <a:schemeClr val="bg1"/>
                </a:solidFill>
              </a:rPr>
              <a:t>водохранилищ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6497053" y="4710363"/>
            <a:ext cx="598651" cy="1050733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209" y="360757"/>
            <a:ext cx="3572887" cy="3550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037" y="4044603"/>
            <a:ext cx="3571216" cy="23822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8782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i="1" dirty="0" err="1" smtClean="0"/>
              <a:t>Нектароскордум</a:t>
            </a:r>
            <a:r>
              <a:rPr lang="ru-RU" sz="2800" b="1" i="1" dirty="0" smtClean="0"/>
              <a:t> трехфутовый</a:t>
            </a:r>
            <a:endParaRPr lang="ru-RU" sz="2800" b="1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9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rtl="0"/>
            <a:r>
              <a:rPr lang="ru-RU" noProof="0" smtClean="0"/>
              <a:t>ДОБАВИТЬ НИЖНИЙ КОЛОНТИТУЛ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>
          <a:xfrm>
            <a:off x="841248" y="2136036"/>
            <a:ext cx="5285914" cy="3759438"/>
          </a:xfrm>
        </p:spPr>
        <p:txBody>
          <a:bodyPr>
            <a:normAutofit lnSpcReduction="10000"/>
          </a:bodyPr>
          <a:lstStyle/>
          <a:p>
            <a:r>
              <a:rPr lang="ru-RU" dirty="0" err="1">
                <a:solidFill>
                  <a:schemeClr val="accent4">
                    <a:lumMod val="40000"/>
                    <a:lumOff val="60000"/>
                  </a:schemeClr>
                </a:solidFill>
              </a:rPr>
              <a:t>Нектароскордум</a:t>
            </a:r>
            <a:r>
              <a:rPr lang="ru-RU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трехфутовый </a:t>
            </a:r>
            <a:r>
              <a:rPr lang="ru-RU" dirty="0">
                <a:solidFill>
                  <a:schemeClr val="bg1"/>
                </a:solidFill>
              </a:rPr>
              <a:t>(лат. </a:t>
            </a:r>
            <a:r>
              <a:rPr lang="ru-RU" dirty="0" err="1">
                <a:solidFill>
                  <a:schemeClr val="bg1"/>
                </a:solidFill>
              </a:rPr>
              <a:t>Nectaroscordum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tripedale</a:t>
            </a:r>
            <a:r>
              <a:rPr lang="ru-RU" dirty="0">
                <a:solidFill>
                  <a:schemeClr val="bg1"/>
                </a:solidFill>
              </a:rPr>
              <a:t>) – крупное луковичное растение, которое может достигать высоты от 90 до 120 сантиметров. У него узкие удлиненные листья и шаровидные луковицы. Этот вид лука теплолюбив и может выживать в теневых условиях. Луковица у </a:t>
            </a:r>
            <a:r>
              <a:rPr lang="ru-RU" dirty="0" err="1">
                <a:solidFill>
                  <a:schemeClr val="bg1"/>
                </a:solidFill>
              </a:rPr>
              <a:t>нектароскордума</a:t>
            </a:r>
            <a:r>
              <a:rPr lang="ru-RU" dirty="0">
                <a:solidFill>
                  <a:schemeClr val="bg1"/>
                </a:solidFill>
              </a:rPr>
              <a:t> аналогична луку и не имеет корневища. Цветение этого цветка приходит на </a:t>
            </a:r>
            <a:r>
              <a:rPr lang="ru-RU" dirty="0" smtClean="0">
                <a:solidFill>
                  <a:schemeClr val="bg1"/>
                </a:solidFill>
              </a:rPr>
              <a:t>июнь-июль</a:t>
            </a:r>
            <a:r>
              <a:rPr lang="ru-RU" dirty="0" smtClean="0"/>
              <a:t>. </a:t>
            </a:r>
            <a:r>
              <a:rPr lang="ru-RU" dirty="0" smtClean="0">
                <a:solidFill>
                  <a:schemeClr val="bg1"/>
                </a:solidFill>
              </a:rPr>
              <a:t>Растёт в Крыму. Произрастает в дубовых-</a:t>
            </a:r>
            <a:r>
              <a:rPr lang="ru-RU" dirty="0" err="1" smtClean="0">
                <a:solidFill>
                  <a:schemeClr val="bg1"/>
                </a:solidFill>
              </a:rPr>
              <a:t>ясневых</a:t>
            </a:r>
            <a:r>
              <a:rPr lang="ru-RU" dirty="0" smtClean="0">
                <a:solidFill>
                  <a:schemeClr val="bg1"/>
                </a:solidFill>
              </a:rPr>
              <a:t> лесах в субтропической зоне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5113421" y="5396163"/>
            <a:ext cx="1013741" cy="292743"/>
          </a:xfrm>
        </p:spPr>
        <p:txBody>
          <a:bodyPr>
            <a:normAutofit lnSpcReduction="10000"/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608" y="373199"/>
            <a:ext cx="3079654" cy="30796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037" y="3669632"/>
            <a:ext cx="3668973" cy="2751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5980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24">
      <a:dk1>
        <a:sysClr val="windowText" lastClr="000000"/>
      </a:dk1>
      <a:lt1>
        <a:sysClr val="window" lastClr="FFFFFF"/>
      </a:lt1>
      <a:dk2>
        <a:srgbClr val="64AC00"/>
      </a:dk2>
      <a:lt2>
        <a:srgbClr val="CBFF00"/>
      </a:lt2>
      <a:accent1>
        <a:srgbClr val="002E62"/>
      </a:accent1>
      <a:accent2>
        <a:srgbClr val="004CB9"/>
      </a:accent2>
      <a:accent3>
        <a:srgbClr val="005500"/>
      </a:accent3>
      <a:accent4>
        <a:srgbClr val="16B3DC"/>
      </a:accent4>
      <a:accent5>
        <a:srgbClr val="F9DC5C"/>
      </a:accent5>
      <a:accent6>
        <a:srgbClr val="EF626C"/>
      </a:accent6>
      <a:hlink>
        <a:srgbClr val="FFFFFF"/>
      </a:hlink>
      <a:folHlink>
        <a:srgbClr val="FFFFFF"/>
      </a:folHlink>
    </a:clrScheme>
    <a:fontScheme name="Custom 21">
      <a:majorFont>
        <a:latin typeface="Gill Sans MT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677657_TF22977542" id="{BFD103F6-B756-4241-8A62-8A5DCCFC94F1}" vid="{BDB6EC45-ADC3-492A-B1CD-3D723C23B06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изображениями природы</Template>
  <TotalTime>0</TotalTime>
  <Words>771</Words>
  <Application>Microsoft Office PowerPoint</Application>
  <PresentationFormat>Широкоэкранный</PresentationFormat>
  <Paragraphs>50</Paragraphs>
  <Slides>12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Franklin Gothic Book</vt:lpstr>
      <vt:lpstr>Gill Sans MT</vt:lpstr>
      <vt:lpstr>Тема Office</vt:lpstr>
      <vt:lpstr>РАСТЕНИЯ ИЗ КРАСНОЙ КНИГИ РОССИИ</vt:lpstr>
      <vt:lpstr>Всего в России зарегистрировано 533 вида разных растений, занесенных в Красную книгу.</vt:lpstr>
      <vt:lpstr>Шафран прекрасный</vt:lpstr>
      <vt:lpstr>Белладонна</vt:lpstr>
      <vt:lpstr>Башмачок крупноцветковый</vt:lpstr>
      <vt:lpstr>Женьшень обыкновенная</vt:lpstr>
      <vt:lpstr>Рододендрон шлиппенбаха</vt:lpstr>
      <vt:lpstr>Частуха Валенберг</vt:lpstr>
      <vt:lpstr>Нектароскордум трехфутовый</vt:lpstr>
      <vt:lpstr>Подснежник кавказский</vt:lpstr>
      <vt:lpstr>Сныть широколистная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2024-01-15T17:59:19Z</dcterms:created>
  <dcterms:modified xsi:type="dcterms:W3CDTF">2024-01-15T19:10:52Z</dcterms:modified>
</cp:coreProperties>
</file>