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6" r:id="rId4"/>
    <p:sldId id="277" r:id="rId5"/>
    <p:sldId id="279" r:id="rId6"/>
    <p:sldId id="258" r:id="rId7"/>
    <p:sldId id="291" r:id="rId8"/>
    <p:sldId id="260" r:id="rId9"/>
    <p:sldId id="263" r:id="rId10"/>
    <p:sldId id="262" r:id="rId11"/>
    <p:sldId id="285" r:id="rId12"/>
    <p:sldId id="268" r:id="rId13"/>
    <p:sldId id="269" r:id="rId14"/>
    <p:sldId id="271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-2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4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703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86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098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880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929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704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279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680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02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61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8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5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880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461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93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2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35D720B-5852-4EB4-B8F4-EEE83C18BBD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96D1E-B9F3-4500-9D5E-B468AB564B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770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E7CC35-9DB2-1E82-F936-B8E6B85909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8829" y="1883228"/>
            <a:ext cx="6618513" cy="3329581"/>
          </a:xfrm>
        </p:spPr>
        <p:txBody>
          <a:bodyPr/>
          <a:lstStyle/>
          <a:p>
            <a:pPr algn="ctr"/>
            <a:r>
              <a:rPr lang="ru-RU" sz="2800" b="1"/>
              <a:t>Великие </a:t>
            </a:r>
            <a:r>
              <a:rPr lang="ru-RU" sz="2800" b="1" dirty="0"/>
              <a:t>педагоги в исторической ретроспективе:</a:t>
            </a:r>
            <a:r>
              <a:rPr lang="ru-RU" sz="5400" b="1" dirty="0"/>
              <a:t> Константин Дмитриевич Ушинский </a:t>
            </a:r>
            <a:br>
              <a:rPr lang="ru-RU" sz="5400" b="1" dirty="0"/>
            </a:br>
            <a:r>
              <a:rPr lang="ru-RU" sz="5400" b="1" dirty="0"/>
              <a:t>(1823-1871 </a:t>
            </a:r>
            <a:r>
              <a:rPr lang="ru-RU" sz="5400" b="1" dirty="0" err="1"/>
              <a:t>г.г</a:t>
            </a:r>
            <a:r>
              <a:rPr lang="ru-RU" sz="5400" b="1" dirty="0"/>
              <a:t>.)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F0108E4-F228-9CB7-7586-B152194D6A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2254" y="5458461"/>
            <a:ext cx="4167642" cy="8614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CE39640-AE48-379E-0982-A0FDEECA3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3" y="696685"/>
            <a:ext cx="4288971" cy="519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85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2" y="369439"/>
            <a:ext cx="8229600" cy="6488561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5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6 . Развитие идеи народности в обучении.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600" dirty="0">
                <a:latin typeface="+mn-lt"/>
                <a:cs typeface="Times New Roman" panose="02020603050405020304" pitchFamily="18" charset="0"/>
              </a:rPr>
              <a:t>Ушинский делал упор на том, что образование и воспитание должны учитывать особенности каждого народа – его географию, традиции, исторические особенности.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0" indent="0" algn="just">
              <a:buNone/>
            </a:pPr>
            <a:endParaRPr lang="ru-RU" sz="2600" u="sng" dirty="0">
              <a:latin typeface="+mn-lt"/>
            </a:endParaRPr>
          </a:p>
          <a:p>
            <a:pPr marL="0" indent="0" algn="just">
              <a:buNone/>
            </a:pPr>
            <a:r>
              <a:rPr lang="ru-RU" sz="2600" u="sng" dirty="0">
                <a:latin typeface="+mn-lt"/>
              </a:rPr>
              <a:t>Народность воспитания в трактовке Ушинского раскрывается как принцип преобразования всей системы образования на основе связи с жизнью народа.</a:t>
            </a:r>
          </a:p>
          <a:p>
            <a:pPr marL="0" indent="0" algn="just">
              <a:buNone/>
            </a:pPr>
            <a:endParaRPr lang="ru-RU" sz="2600" u="sng" dirty="0">
              <a:latin typeface="+mn-lt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6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ОТСЮДА И ТРЕБОВАНИЯ: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воспитание должно быть самобытным, национальным;</a:t>
            </a:r>
            <a:b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дело народного образования должно находиться в руках самого народа, который бы занимался его организацией, руководил и управлял школой; </a:t>
            </a:r>
            <a:b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народ определяет содержание и характер воспитания;</a:t>
            </a:r>
            <a:b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все население должно быть охвачено просвещением, общественным воспитанием;</a:t>
            </a:r>
            <a:b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воспитание женщин наравне с мужчинами;</a:t>
            </a:r>
            <a:b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- подлинная народность выражается, прежде всего в родном языке.</a:t>
            </a: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Содержание образования должно включать прежде всего изучение родного языка, так как "родное слово есть основа всякого умственного развития и сокровищница всех знаний...", даже предметов, раскрывающих человека и природу: историю, географию, естественные науки, математику.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endParaRPr lang="ru-RU" sz="2600" dirty="0">
              <a:solidFill>
                <a:prstClr val="white"/>
              </a:solidFill>
              <a:latin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701800"/>
      </p:ext>
    </p:extLst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6568" y="1222402"/>
            <a:ext cx="8946541" cy="4195481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"Воспитание мыслится Ушинским как целенаправленный, преднамеренный процесс "управления личностью" цель которого -подготовить человека к жизни и активной трудовой деятельности, воспитать гармонически развитого человека, умеющего сочетать свои интересы с интересами своего народа и всего человечества.</a:t>
            </a:r>
          </a:p>
          <a:p>
            <a:pPr marL="0" indent="0" algn="just">
              <a:buNone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Важными задачами нравственного воспитания являются: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формирование мировоззрения, моральных знаний, правильных взглядов на жизнь и формирование системы убеждений;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развитие нравственных чувств, в частности и эстетических;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воспитание навыков и привычек поведения;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Нравственное воспитание не должно строиться на страхе наказания, утомительных «словесных назиданий».</a:t>
            </a:r>
          </a:p>
          <a:p>
            <a:endParaRPr lang="ru-RU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6341" y="336848"/>
            <a:ext cx="8712968" cy="1363758"/>
          </a:xfrm>
        </p:spPr>
        <p:txBody>
          <a:bodyPr/>
          <a:lstStyle/>
          <a:p>
            <a:r>
              <a:rPr lang="ru-RU" sz="2800" b="1" u="sng" dirty="0">
                <a:solidFill>
                  <a:srgbClr val="FF0000"/>
                </a:solidFill>
              </a:rPr>
              <a:t>Взгляды </a:t>
            </a:r>
            <a:r>
              <a:rPr lang="ru-RU" sz="2800" b="1" u="sng" dirty="0" err="1">
                <a:solidFill>
                  <a:srgbClr val="FF0000"/>
                </a:solidFill>
              </a:rPr>
              <a:t>К.Д.Ушинского</a:t>
            </a:r>
            <a:r>
              <a:rPr lang="ru-RU" sz="2800" b="1" u="sng" dirty="0">
                <a:solidFill>
                  <a:srgbClr val="FF0000"/>
                </a:solidFill>
              </a:rPr>
              <a:t> на процесс воспитания:</a:t>
            </a:r>
          </a:p>
        </p:txBody>
      </p:sp>
    </p:spTree>
    <p:extLst>
      <p:ext uri="{BB962C8B-B14F-4D97-AF65-F5344CB8AC3E}">
        <p14:creationId xmlns:p14="http://schemas.microsoft.com/office/powerpoint/2010/main" val="3493618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143" y="307505"/>
            <a:ext cx="8229600" cy="536145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latin typeface="+mn-lt"/>
                <a:cs typeface="Times New Roman" panose="02020603050405020304" pitchFamily="18" charset="0"/>
              </a:rPr>
              <a:t>К.Д. Ушинский внес особый вклад в развитие отечественной педагогики, заложив ее научные основы и создав цельную педагогическую систему.</a:t>
            </a:r>
          </a:p>
          <a:p>
            <a:pPr algn="just"/>
            <a:endParaRPr lang="ru-RU" dirty="0"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+mn-lt"/>
                <a:cs typeface="Times New Roman" panose="02020603050405020304" pitchFamily="18" charset="0"/>
              </a:rPr>
              <a:t>Как отмечали современники Ушинского, "его труды произвели совершенный переворот в русской педагогике", а его самого называли отцом этой науки.</a:t>
            </a:r>
            <a:r>
              <a:rPr lang="ru-RU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..</a:t>
            </a:r>
          </a:p>
          <a:p>
            <a:pPr algn="just"/>
            <a:endParaRPr lang="ru-RU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Если развитие, формирование и воспитание личности осуществляется в единстве своем через обучение, то само обучение по мнению Ушинского, должно быть развивающим и воспитывающим. Обучение Ушинский считал могущественным органом воспитания.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3100" b="0" i="0" u="sng" strike="noStrike" kern="1200" cap="none" spc="0" normalizeH="0" baseline="0" noProof="0" dirty="0">
              <a:ln>
                <a:noFill/>
              </a:ln>
              <a:solidFill>
                <a:srgbClr val="EBEBEB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  <a:p>
            <a:pPr algn="just"/>
            <a:endParaRPr lang="ru-RU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  <a:p>
            <a:pPr algn="just"/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То есть, мысли Ушинского об обучении объединяются общей идеей воспитывающего и развивающего обучения.</a:t>
            </a:r>
          </a:p>
          <a:p>
            <a:pPr algn="just"/>
            <a:endParaRPr lang="ru-RU" sz="2800" b="1" u="sng" dirty="0">
              <a:solidFill>
                <a:srgbClr val="FF0000"/>
              </a:solidFill>
              <a:latin typeface="Century Gothic" panose="020B0502020202020204"/>
            </a:endParaRPr>
          </a:p>
          <a:p>
            <a:pPr algn="just"/>
            <a:endParaRPr lang="ru-RU" dirty="0">
              <a:solidFill>
                <a:srgbClr val="0033CC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36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+mn-lt"/>
                <a:cs typeface="Times New Roman" panose="02020603050405020304" pitchFamily="18" charset="0"/>
              </a:rPr>
              <a:t>Педагогическое наследие К.Д. Ушинского и сегодня очень актуально и современно.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600200"/>
            <a:ext cx="8229600" cy="49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7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Д.И. </a:t>
            </a:r>
            <a:r>
              <a:rPr lang="ru-RU" dirty="0" err="1"/>
              <a:t>Латышина</a:t>
            </a:r>
            <a:r>
              <a:rPr lang="ru-RU" dirty="0"/>
              <a:t> «История педагогики и образования».-М.: </a:t>
            </a:r>
            <a:r>
              <a:rPr lang="ru-RU" dirty="0" err="1"/>
              <a:t>Гардарики</a:t>
            </a:r>
            <a:r>
              <a:rPr lang="ru-RU" dirty="0"/>
              <a:t>, 2007</a:t>
            </a:r>
          </a:p>
          <a:p>
            <a:r>
              <a:rPr lang="ru-RU" dirty="0"/>
              <a:t>История педагогики/ Под ред. Н. А. Константинова, Е. Н. Медынского, </a:t>
            </a:r>
            <a:r>
              <a:rPr lang="ru-RU" dirty="0" err="1"/>
              <a:t>М.Ф.Шабаевой</a:t>
            </a:r>
            <a:r>
              <a:rPr lang="ru-RU" dirty="0"/>
              <a:t>. - М.: Просвещение, 1982</a:t>
            </a:r>
          </a:p>
          <a:p>
            <a:r>
              <a:rPr lang="ru-RU" dirty="0"/>
              <a:t>Сычев-Михайлов М.В. Из истории русской школы и педагогики XVIII. - M. 1960.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Список литературы:</a:t>
            </a:r>
          </a:p>
        </p:txBody>
      </p:sp>
    </p:spTree>
    <p:extLst>
      <p:ext uri="{BB962C8B-B14F-4D97-AF65-F5344CB8AC3E}">
        <p14:creationId xmlns:p14="http://schemas.microsoft.com/office/powerpoint/2010/main" val="3606720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0560" y="90872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latin typeface="+mn-lt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7048" y="2348880"/>
            <a:ext cx="581128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949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9863" y="1364055"/>
            <a:ext cx="6987480" cy="412989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Константин Дмитриевич Ушинский родился 3 марта 1823 г. в г. Туле в небогатой дворянской семье .</a:t>
            </a:r>
          </a:p>
          <a:p>
            <a:pPr algn="just"/>
            <a:r>
              <a:rPr lang="ru-RU" dirty="0"/>
              <a:t> </a:t>
            </a:r>
            <a:r>
              <a:rPr lang="ru-RU" sz="2000" dirty="0"/>
              <a:t>До </a:t>
            </a:r>
            <a:r>
              <a:rPr lang="ru-RU" sz="2000" i="1" dirty="0"/>
              <a:t>11 лет </a:t>
            </a:r>
            <a:r>
              <a:rPr lang="ru-RU" sz="2000" dirty="0"/>
              <a:t>обучался дома, затем поступил в третий класс гимназии. </a:t>
            </a:r>
            <a:r>
              <a:rPr lang="ru-RU" sz="2000" i="1" dirty="0"/>
              <a:t>В возрасте 16 лет</a:t>
            </a:r>
            <a:r>
              <a:rPr lang="ru-RU" sz="2000" dirty="0"/>
              <a:t>, окончив гимназию, отправляется с двумя товарищами в Москву для поступления в университет.</a:t>
            </a:r>
          </a:p>
          <a:p>
            <a:pPr algn="just"/>
            <a:r>
              <a:rPr lang="ru-RU" sz="2000" dirty="0"/>
              <a:t>В </a:t>
            </a:r>
            <a:r>
              <a:rPr lang="ru-RU" sz="2000" i="1" dirty="0"/>
              <a:t>1840 г. </a:t>
            </a:r>
            <a:r>
              <a:rPr lang="ru-RU" sz="2000" dirty="0"/>
              <a:t>становится студентом юридического факультета Московского университета.</a:t>
            </a:r>
          </a:p>
          <a:p>
            <a:pPr algn="just"/>
            <a:r>
              <a:rPr lang="ru-RU" sz="2000" dirty="0"/>
              <a:t>В </a:t>
            </a:r>
            <a:r>
              <a:rPr lang="ru-RU" sz="2000" i="1" dirty="0"/>
              <a:t>1844 г.</a:t>
            </a:r>
            <a:r>
              <a:rPr lang="ru-RU" sz="2000" dirty="0"/>
              <a:t> Ушинский блестяще окончил университет; на него обратил внимание попечитель Московского учебного округа и предложил ему место профессора в </a:t>
            </a:r>
            <a:r>
              <a:rPr lang="ru-RU" sz="2000" b="1" dirty="0"/>
              <a:t>Ярославском Демидовском лицее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9863" y="554563"/>
            <a:ext cx="8640960" cy="1440160"/>
          </a:xfrm>
        </p:spPr>
        <p:txBody>
          <a:bodyPr/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Биография К.Д. Ушинского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760" y="1700808"/>
            <a:ext cx="2945904" cy="438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20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Гатчинский сиротский институт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46112" y="1362509"/>
            <a:ext cx="7561717" cy="4132981"/>
          </a:xfrm>
        </p:spPr>
        <p:txBody>
          <a:bodyPr>
            <a:normAutofit/>
          </a:bodyPr>
          <a:lstStyle/>
          <a:p>
            <a:pPr algn="just"/>
            <a:r>
              <a:rPr lang="ru-RU" i="1" dirty="0"/>
              <a:t>1855-1859-е </a:t>
            </a:r>
            <a:r>
              <a:rPr lang="ru-RU" i="1" dirty="0" err="1"/>
              <a:t>г.г</a:t>
            </a:r>
            <a:r>
              <a:rPr lang="ru-RU" dirty="0"/>
              <a:t>. – время деятельности в Гатчинском сиротском институте в качестве преподавателя словесности, а позже – инспектора классов. </a:t>
            </a:r>
          </a:p>
          <a:p>
            <a:pPr algn="just"/>
            <a:r>
              <a:rPr lang="ru-RU" dirty="0"/>
              <a:t>В эти годы он активно издается в «Современнике» и «Библиотеке для чтения», а также в «Журнале для воспитания». В последнем были опубликованы его статьи «О пользе педагогической литературы», «Три элемента школы», «О народности в общественном воспитании». Имя его становится известным среди педагогов, что послужило причиной перевода его в другое учебное заведение.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885" y="1453288"/>
            <a:ext cx="2928257" cy="2291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856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6111" y="1268633"/>
            <a:ext cx="7474632" cy="5136649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300" dirty="0"/>
              <a:t>В </a:t>
            </a:r>
            <a:r>
              <a:rPr lang="ru-RU" sz="2300" i="1" dirty="0"/>
              <a:t>1859-1862 гг. </a:t>
            </a:r>
            <a:r>
              <a:rPr lang="ru-RU" sz="2300" dirty="0"/>
              <a:t>Ушинский работает инспектором классов в Смольном институте благородных девиц, куда он пришел с планом преобразования учебно-воспитательной системы на новых принципах. За три года удалось произвести реорганизацию.</a:t>
            </a:r>
          </a:p>
          <a:p>
            <a:pPr marL="0" indent="0" algn="just">
              <a:buNone/>
            </a:pPr>
            <a:endParaRPr lang="ru-RU" sz="2300" dirty="0"/>
          </a:p>
          <a:p>
            <a:pPr marL="0" indent="0" algn="just">
              <a:buNone/>
            </a:pPr>
            <a:r>
              <a:rPr lang="ru-RU" sz="2300" b="1" dirty="0"/>
              <a:t>НЕКОТОРЫЕ ИЗ НОВОВВЕДЕНИЙ: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300" dirty="0"/>
              <a:t>Сокращение срока пребывания в институте с 9 до 7 лет;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300" dirty="0"/>
              <a:t>Уравнение объема знаний в разных отделениях;</a:t>
            </a:r>
          </a:p>
          <a:p>
            <a:pPr algn="just">
              <a:spcBef>
                <a:spcPct val="20000"/>
              </a:spcBef>
              <a:buClr>
                <a:srgbClr val="873624"/>
              </a:buClr>
              <a:buFont typeface="Arial" panose="020B0604020202020204" pitchFamily="34" charset="0"/>
              <a:buChar char="•"/>
            </a:pPr>
            <a:r>
              <a:rPr lang="ru-RU" sz="2300" dirty="0"/>
              <a:t>Увеличено количество часов курса родного языка за счет иностранных.</a:t>
            </a:r>
          </a:p>
          <a:p>
            <a:pPr algn="just">
              <a:spcBef>
                <a:spcPct val="20000"/>
              </a:spcBef>
              <a:buClr>
                <a:srgbClr val="873624"/>
              </a:buClr>
              <a:buFont typeface="Arial" panose="020B0604020202020204" pitchFamily="34" charset="0"/>
              <a:buChar char="•"/>
            </a:pPr>
            <a:r>
              <a:rPr lang="ru-RU" sz="2300" dirty="0"/>
              <a:t> 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3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1860- 1861 гг</a:t>
            </a: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. – деятельность Ушинского в качестве редактора «Журнала Министерства народного просвещения».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  <a:p>
            <a:pPr algn="just">
              <a:spcBef>
                <a:spcPct val="20000"/>
              </a:spcBef>
              <a:buClr>
                <a:srgbClr val="873624"/>
              </a:buClr>
              <a:defRPr/>
            </a:pPr>
            <a:r>
              <a:rPr kumimoji="0" lang="ru-RU" sz="2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Ушинский был честен, правдив и принципиален и своих убеждений он никогда не скрывал. Священник Смольного института донес клевету, обвинив Константина Дмитриевича в безбожии, в нарушении институтских порядков. Из-за этого ему было предложено подать заявление об уходе из Смольного.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65760" indent="-365760" algn="just">
              <a:spcBef>
                <a:spcPct val="20000"/>
              </a:spcBef>
              <a:buClr>
                <a:srgbClr val="873624"/>
              </a:buClr>
              <a:buFontTx/>
              <a:buChar char="-"/>
            </a:pPr>
            <a:endParaRPr lang="ru-RU" sz="2300" dirty="0"/>
          </a:p>
          <a:p>
            <a:pPr marL="365760" indent="-365760" algn="just">
              <a:spcBef>
                <a:spcPct val="20000"/>
              </a:spcBef>
              <a:buClr>
                <a:srgbClr val="873624"/>
              </a:buClr>
              <a:buFontTx/>
              <a:buChar char="-"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Смольный институт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9B96FCBA-2F5D-7506-67B1-611B1B87C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457" y="1397575"/>
            <a:ext cx="3253268" cy="254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402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0486" y="364435"/>
            <a:ext cx="7620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Константин Дмитриевич очень болезненно пережил отставку. 	</a:t>
            </a:r>
          </a:p>
          <a:p>
            <a:pPr algn="just"/>
            <a:r>
              <a:rPr lang="ru-RU" sz="2400" dirty="0"/>
              <a:t>5 лет прожил он в Швейцарии. 	А 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1867 г.</a:t>
            </a:r>
            <a:r>
              <a:rPr lang="ru-RU" sz="2400" dirty="0"/>
              <a:t> возвратился в Петербург. </a:t>
            </a:r>
          </a:p>
          <a:p>
            <a:pPr algn="just"/>
            <a:r>
              <a:rPr lang="ru-RU" sz="2400" dirty="0"/>
              <a:t>	Летом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1870 г.</a:t>
            </a:r>
            <a:r>
              <a:rPr lang="ru-RU" sz="2400" dirty="0"/>
              <a:t> Ушинский пережил тяжелое личное горе. На охоте смертельно ранил себя его старший 17-летний сын Павел.</a:t>
            </a:r>
          </a:p>
          <a:p>
            <a:pPr algn="just"/>
            <a:r>
              <a:rPr lang="ru-RU" sz="2400" dirty="0"/>
              <a:t>После гибели сына здоровье Ушинского резко ухудшилось. Осенью 1870 г. вместе с младшими сыновьями он отправился в Крым для лечения и по дороге простудился.</a:t>
            </a:r>
          </a:p>
          <a:p>
            <a:pPr algn="just"/>
            <a:r>
              <a:rPr lang="ru-RU" sz="2400" dirty="0"/>
              <a:t>	Скончался он в Одессе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января 1871 года.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91490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286" y="339953"/>
            <a:ext cx="8229600" cy="3232869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latin typeface="+mn-lt"/>
                <a:cs typeface="Times New Roman" panose="02020603050405020304" pitchFamily="18" charset="0"/>
              </a:rPr>
              <a:t>К. Д. Ушинский является известным педагогом, который создал основы Русской педагогики. Он стал автором многочисленных трудов в области педагогики. Его работы актуальны и по сей день. Цитаты из его работ часто приводятся в научных исследованиях известных педагогов и психологов.</a:t>
            </a:r>
            <a:br>
              <a:rPr lang="ru-RU" sz="2400" dirty="0">
                <a:latin typeface="+mn-lt"/>
                <a:cs typeface="Times New Roman" panose="02020603050405020304" pitchFamily="18" charset="0"/>
              </a:rPr>
            </a:br>
            <a:endParaRPr lang="ru-RU" sz="24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2915" y="3429000"/>
            <a:ext cx="807524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8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Главными трудами Константина Дмитриевича Ушинского являются:</a:t>
            </a:r>
            <a:br>
              <a:rPr lang="ru-RU" sz="32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7881" y="1622261"/>
            <a:ext cx="8229600" cy="4512111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«О пользе педагогической литературы»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«О народности в общественном воспитании»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«Три элемента школы»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«Труд в его психическом и воспитательном значении»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«Родное слово»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хрестоматия «Детский мир»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latin typeface="+mn-lt"/>
                <a:cs typeface="Times New Roman" panose="02020603050405020304" pitchFamily="18" charset="0"/>
              </a:rPr>
              <a:t>«Человек как предмет воспитания. Опыт педагогической антропологии».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06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-305285"/>
            <a:ext cx="8752115" cy="1491828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+mn-lt"/>
                <a:cs typeface="Times New Roman" panose="02020603050405020304" pitchFamily="18" charset="0"/>
              </a:rPr>
              <a:t>В вышеперечисленных и других трудах </a:t>
            </a:r>
            <a:r>
              <a:rPr lang="ru-RU" sz="2800" b="1" dirty="0" err="1">
                <a:latin typeface="+mn-lt"/>
                <a:cs typeface="Times New Roman" panose="02020603050405020304" pitchFamily="18" charset="0"/>
              </a:rPr>
              <a:t>К.Д.Ушинского</a:t>
            </a:r>
            <a:r>
              <a:rPr lang="ru-RU" sz="2800" b="1" dirty="0">
                <a:latin typeface="+mn-lt"/>
                <a:cs typeface="Times New Roman" panose="02020603050405020304" pitchFamily="18" charset="0"/>
              </a:rPr>
              <a:t> содержались основные педагогические  идеи и взгляды автора 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770" y="1763614"/>
            <a:ext cx="8501743" cy="480047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9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Times New Roman" panose="02020603050405020304" pitchFamily="18" charset="0"/>
              </a:rPr>
              <a:t>1. Поддержка общемировой классно-урочной системы.</a:t>
            </a:r>
          </a:p>
          <a:p>
            <a:pPr marL="0" indent="0">
              <a:buNone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Константин Дмитриевич считал, что организация данной системы является наиболее целесообразной.</a:t>
            </a:r>
          </a:p>
          <a:p>
            <a:pPr marL="0" indent="0">
              <a:buNone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Им даны </a:t>
            </a:r>
            <a:r>
              <a:rPr lang="ru-RU" sz="2200" b="1" dirty="0">
                <a:latin typeface="+mn-lt"/>
                <a:cs typeface="Times New Roman" panose="02020603050405020304" pitchFamily="18" charset="0"/>
              </a:rPr>
              <a:t>следующие типы уроков:</a:t>
            </a:r>
          </a:p>
          <a:p>
            <a:pPr>
              <a:buFontTx/>
              <a:buChar char="-"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Смешанный урок (объяснение и повторение);</a:t>
            </a:r>
          </a:p>
          <a:p>
            <a:pPr>
              <a:buFontTx/>
              <a:buChar char="-"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Урок устных и практических упражнений;</a:t>
            </a:r>
          </a:p>
          <a:p>
            <a:pPr>
              <a:buFontTx/>
              <a:buChar char="-"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Урок письменных упражнений;</a:t>
            </a:r>
          </a:p>
          <a:p>
            <a:pPr>
              <a:buFontTx/>
              <a:buChar char="-"/>
            </a:pPr>
            <a:r>
              <a:rPr lang="ru-RU" sz="2200" dirty="0">
                <a:latin typeface="+mn-lt"/>
                <a:cs typeface="Times New Roman" panose="02020603050405020304" pitchFamily="18" charset="0"/>
              </a:rPr>
              <a:t>Урок оценки знаний.</a:t>
            </a:r>
            <a:br>
              <a:rPr lang="ru-RU" sz="2200" dirty="0">
                <a:latin typeface="+mn-lt"/>
                <a:cs typeface="Times New Roman" panose="02020603050405020304" pitchFamily="18" charset="0"/>
              </a:rPr>
            </a:br>
            <a:endParaRPr lang="ru-RU" sz="2200" dirty="0">
              <a:latin typeface="+mn-lt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2. Разработка учения о дидактике с двумя уровнями.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Общая дидактика занималась базовыми методами и принципами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обучения, а  частная дидактика использует их для изучения отдельных учебных дисциплин.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</a:t>
            </a:r>
          </a:p>
          <a:p>
            <a:pPr>
              <a:buFontTx/>
              <a:buChar char="-"/>
            </a:pPr>
            <a:endParaRPr lang="ru-RU" sz="18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9D32484-5675-4C62-EC4F-3BAA041AC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780" y="1604392"/>
            <a:ext cx="237626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8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056" y="278546"/>
            <a:ext cx="7899173" cy="60460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3. Формирование принципов обучения.</a:t>
            </a:r>
          </a:p>
          <a:p>
            <a:pPr marL="0" indent="0">
              <a:buNone/>
            </a:pPr>
            <a:r>
              <a:rPr lang="ru-RU" sz="1700" dirty="0">
                <a:latin typeface="+mn-lt"/>
                <a:cs typeface="Times New Roman" panose="02020603050405020304" pitchFamily="18" charset="0"/>
              </a:rPr>
              <a:t>Принцип научности обучения, воспитывающего обучения, систематичности и последовательности в обучении, сочетание наглядных, практических и словесных методов обучения, наглядности.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4. Понятие воспитания, как осознанного процесса развития личности.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Педагог считал, что в человеке нужно развивать дисциплинированность, честность, гуманность, скромность и трудолюбие. А также то, что воспитание нравственности играет в педагогике важную роль.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26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5</a:t>
            </a:r>
            <a:r>
              <a:rPr kumimoji="0" lang="ru-RU" sz="24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.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Отказ от педагогики «страха» и поддержания школьной дисциплины наградами и наказаниями.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5155">
                  <a:lumMod val="40000"/>
                  <a:lumOff val="60000"/>
                </a:srgbClr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j-ea"/>
                <a:cs typeface="Times New Roman" panose="02020603050405020304" pitchFamily="18" charset="0"/>
              </a:rPr>
              <a:t>Он предложил воспитывать школьников в атмосфере гуманности и здравомыслия. Педагог считал, что учитель должен стать примером и опорой для ребенка.</a:t>
            </a:r>
          </a:p>
          <a:p>
            <a:pPr marL="0" indent="0">
              <a:buNone/>
            </a:pP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886" y="1693099"/>
            <a:ext cx="3262102" cy="224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4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154</TotalTime>
  <Words>907</Words>
  <Application>Microsoft Office PowerPoint</Application>
  <PresentationFormat>Произвольный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Ион</vt:lpstr>
      <vt:lpstr>Великие педагоги в исторической ретроспективе: Константин Дмитриевич Ушинский  (1823-1871 г.г.)</vt:lpstr>
      <vt:lpstr> Биография К.Д. Ушинского </vt:lpstr>
      <vt:lpstr>Гатчинский сиротский институт</vt:lpstr>
      <vt:lpstr>Смольный институт</vt:lpstr>
      <vt:lpstr>Презентация PowerPoint</vt:lpstr>
      <vt:lpstr>К. Д. Ушинский является известным педагогом, который создал основы Русской педагогики. Он стал автором многочисленных трудов в области педагогики. Его работы актуальны и по сей день. Цитаты из его работ часто приводятся в научных исследованиях известных педагогов и психологов. </vt:lpstr>
      <vt:lpstr> Главными трудами Константина Дмитриевича Ушинского являются: </vt:lpstr>
      <vt:lpstr>  В вышеперечисленных и других трудах К.Д.Ушинского содержались основные педагогические  идеи и взгляды автора : </vt:lpstr>
      <vt:lpstr> </vt:lpstr>
      <vt:lpstr> </vt:lpstr>
      <vt:lpstr>Взгляды К.Д.Ушинского на процесс воспитания:</vt:lpstr>
      <vt:lpstr>Презентация PowerPoint</vt:lpstr>
      <vt:lpstr>Педагогическое наследие К.Д. Ушинского и сегодня очень актуально и современно.</vt:lpstr>
      <vt:lpstr>Список литературы: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Великое педагоги в исторической ретроспективе: Константин Дмитриевич Ушинский</dc:title>
  <dc:creator>Елена Гурьянова</dc:creator>
  <cp:lastModifiedBy>35</cp:lastModifiedBy>
  <cp:revision>50</cp:revision>
  <dcterms:created xsi:type="dcterms:W3CDTF">2024-01-06T12:39:07Z</dcterms:created>
  <dcterms:modified xsi:type="dcterms:W3CDTF">2024-02-12T07:05:38Z</dcterms:modified>
</cp:coreProperties>
</file>