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2387600" y="2298700"/>
            <a:ext cx="196215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2387600" y="7073900"/>
            <a:ext cx="196215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— Иван Арсентьев"/>
          <p:cNvSpPr txBox="1"/>
          <p:nvPr>
            <p:ph type="body" sz="quarter" idx="21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b="1"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— Иван Арсентьев</a:t>
            </a:r>
          </a:p>
        </p:txBody>
      </p:sp>
      <p:sp>
        <p:nvSpPr>
          <p:cNvPr id="94" name="«Место ввода цитаты»."/>
          <p:cNvSpPr txBox="1"/>
          <p:nvPr>
            <p:ph type="body" sz="quarter" idx="22"/>
          </p:nvPr>
        </p:nvSpPr>
        <p:spPr>
          <a:xfrm>
            <a:off x="2387600" y="6007100"/>
            <a:ext cx="19621500" cy="952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3400"/>
              </a:spcBef>
              <a:buSzTx/>
              <a:buNone/>
              <a:defRPr sz="5600"/>
            </a:lvl1pPr>
          </a:lstStyle>
          <a:p>
            <a:pPr/>
            <a:r>
              <a:t>«Место ввода цитаты».</a:t>
            </a:r>
          </a:p>
        </p:txBody>
      </p:sp>
      <p:sp>
        <p:nvSpPr>
          <p:cNvPr id="9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анорамное фото двух туристов на каноэ, плывущих по широкой реке на фоне заснеженных гор"/>
          <p:cNvSpPr/>
          <p:nvPr>
            <p:ph type="pic" idx="21"/>
          </p:nvPr>
        </p:nvSpPr>
        <p:spPr>
          <a:xfrm>
            <a:off x="-47625" y="-2540000"/>
            <a:ext cx="24479250" cy="16319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анорамное фото двух туристов на каноэ, плывущих по широкой реке на фоне заснеженных гор"/>
          <p:cNvSpPr/>
          <p:nvPr>
            <p:ph type="pic" idx="21"/>
          </p:nvPr>
        </p:nvSpPr>
        <p:spPr>
          <a:xfrm>
            <a:off x="2752725" y="-2489200"/>
            <a:ext cx="18840450" cy="12560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Текст заголовка"/>
          <p:cNvSpPr txBox="1"/>
          <p:nvPr>
            <p:ph type="title"/>
          </p:nvPr>
        </p:nvSpPr>
        <p:spPr>
          <a:xfrm>
            <a:off x="2387600" y="9448800"/>
            <a:ext cx="196215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22" name="Уровень текста 1…"/>
          <p:cNvSpPr txBox="1"/>
          <p:nvPr>
            <p:ph type="body" sz="quarter" idx="1"/>
          </p:nvPr>
        </p:nvSpPr>
        <p:spPr>
          <a:xfrm>
            <a:off x="2387600" y="11518900"/>
            <a:ext cx="19621500" cy="1714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/>
          <p:nvPr>
            <p:ph type="title"/>
          </p:nvPr>
        </p:nvSpPr>
        <p:spPr>
          <a:xfrm>
            <a:off x="2387600" y="4533900"/>
            <a:ext cx="19621500" cy="46482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Красная лодка пришвартована у причала на реке; вдоль берега стоят деревья на фоне облачного голубого неба"/>
          <p:cNvSpPr/>
          <p:nvPr>
            <p:ph type="pic" idx="21"/>
          </p:nvPr>
        </p:nvSpPr>
        <p:spPr>
          <a:xfrm>
            <a:off x="12407900" y="-2159000"/>
            <a:ext cx="10337800" cy="155067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Текст заголовка"/>
          <p:cNvSpPr txBox="1"/>
          <p:nvPr>
            <p:ph type="title"/>
          </p:nvPr>
        </p:nvSpPr>
        <p:spPr>
          <a:xfrm>
            <a:off x="1790700" y="1066800"/>
            <a:ext cx="10007600" cy="56261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40" name="Уровень текста 1…"/>
          <p:cNvSpPr txBox="1"/>
          <p:nvPr>
            <p:ph type="body" sz="quarter" idx="1"/>
          </p:nvPr>
        </p:nvSpPr>
        <p:spPr>
          <a:xfrm>
            <a:off x="1790700" y="7035800"/>
            <a:ext cx="10007600" cy="5626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7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Красная лодка пришвартована у причала на реке; вдоль берега стоят деревья на фоне облачного голубого неба"/>
          <p:cNvSpPr/>
          <p:nvPr>
            <p:ph type="pic" idx="21"/>
          </p:nvPr>
        </p:nvSpPr>
        <p:spPr>
          <a:xfrm>
            <a:off x="12496800" y="-1485900"/>
            <a:ext cx="10193867" cy="15290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7" name="Уровень текста 1…"/>
          <p:cNvSpPr txBox="1"/>
          <p:nvPr>
            <p:ph type="body" sz="half" idx="1"/>
          </p:nvPr>
        </p:nvSpPr>
        <p:spPr>
          <a:xfrm>
            <a:off x="1790700" y="3644900"/>
            <a:ext cx="10007600" cy="8839200"/>
          </a:xfrm>
          <a:prstGeom prst="rect">
            <a:avLst/>
          </a:prstGeom>
        </p:spPr>
        <p:txBody>
          <a:bodyPr/>
          <a:lstStyle>
            <a:lvl1pPr marL="431800" indent="-431800">
              <a:spcBef>
                <a:spcPts val="5300"/>
              </a:spcBef>
              <a:defRPr sz="3800"/>
            </a:lvl1pPr>
            <a:lvl2pPr marL="863600" indent="-431800">
              <a:spcBef>
                <a:spcPts val="5300"/>
              </a:spcBef>
              <a:defRPr sz="3800"/>
            </a:lvl2pPr>
            <a:lvl3pPr marL="1295400" indent="-431800">
              <a:spcBef>
                <a:spcPts val="5300"/>
              </a:spcBef>
              <a:defRPr sz="3800"/>
            </a:lvl3pPr>
            <a:lvl4pPr marL="1727200" indent="-431800">
              <a:spcBef>
                <a:spcPts val="5300"/>
              </a:spcBef>
              <a:defRPr sz="3800"/>
            </a:lvl4pPr>
            <a:lvl5pPr marL="2159000" indent="-431800">
              <a:spcBef>
                <a:spcPts val="5300"/>
              </a:spcBef>
              <a:defRPr sz="3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/>
          <p:nvPr>
            <p:ph type="body" idx="1"/>
          </p:nvPr>
        </p:nvSpPr>
        <p:spPr>
          <a:xfrm>
            <a:off x="1790700" y="1790700"/>
            <a:ext cx="20815300" cy="10147300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Ребёнок смотрит в бинокль на заснеженные горы"/>
          <p:cNvSpPr/>
          <p:nvPr>
            <p:ph type="pic" sz="half" idx="21"/>
          </p:nvPr>
        </p:nvSpPr>
        <p:spPr>
          <a:xfrm>
            <a:off x="12344400" y="7112000"/>
            <a:ext cx="10439400" cy="695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Небольшой каменистый остров, покрытый травой и окружённый океаном, на фоне голубого неба"/>
          <p:cNvSpPr/>
          <p:nvPr>
            <p:ph type="pic" sz="half" idx="22"/>
          </p:nvPr>
        </p:nvSpPr>
        <p:spPr>
          <a:xfrm>
            <a:off x="12407900" y="190500"/>
            <a:ext cx="10363200" cy="6908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Красная лодка пришвартована у причала на реке; вдоль берега стоят деревья на фоне облачного голубого неба"/>
          <p:cNvSpPr/>
          <p:nvPr>
            <p:ph type="pic" idx="23"/>
          </p:nvPr>
        </p:nvSpPr>
        <p:spPr>
          <a:xfrm>
            <a:off x="1583266" y="-1879600"/>
            <a:ext cx="10414001" cy="15621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1790700" y="571500"/>
            <a:ext cx="20815300" cy="298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1790700" y="3644900"/>
            <a:ext cx="20815300" cy="883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1955253" y="130048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096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12192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8288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24384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30480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36576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42672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48768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54864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Информационные процессы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Информационные процессы</a:t>
            </a:r>
          </a:p>
        </p:txBody>
      </p:sp>
      <p:sp>
        <p:nvSpPr>
          <p:cNvPr id="120" name="Глушенко Е.А. 2023"/>
          <p:cNvSpPr txBox="1"/>
          <p:nvPr/>
        </p:nvSpPr>
        <p:spPr>
          <a:xfrm>
            <a:off x="9165031" y="12209696"/>
            <a:ext cx="6053938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Глушенко Е.А. 2023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N = 2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 = 2</a:t>
            </a:r>
          </a:p>
        </p:txBody>
      </p:sp>
      <p:sp>
        <p:nvSpPr>
          <p:cNvPr id="165" name="N - количество равновероятных событий…"/>
          <p:cNvSpPr txBox="1"/>
          <p:nvPr>
            <p:ph type="subTitle" sz="quarter" idx="1"/>
          </p:nvPr>
        </p:nvSpPr>
        <p:spPr>
          <a:xfrm>
            <a:off x="2387600" y="7073900"/>
            <a:ext cx="19621500" cy="2248175"/>
          </a:xfrm>
          <a:prstGeom prst="rect">
            <a:avLst/>
          </a:prstGeom>
        </p:spPr>
        <p:txBody>
          <a:bodyPr/>
          <a:lstStyle/>
          <a:p>
            <a:pPr/>
            <a:r>
              <a:t>N - количество равновероятных событий</a:t>
            </a:r>
          </a:p>
          <a:p>
            <a:pPr/>
            <a:r>
              <a:t>i - количество информации, которую мы получим при наступлении одного из события</a:t>
            </a:r>
          </a:p>
        </p:txBody>
      </p:sp>
      <p:sp>
        <p:nvSpPr>
          <p:cNvPr id="166" name="Формула Хартли"/>
          <p:cNvSpPr txBox="1"/>
          <p:nvPr/>
        </p:nvSpPr>
        <p:spPr>
          <a:xfrm>
            <a:off x="9611461" y="959935"/>
            <a:ext cx="5161078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Формула Хартли</a:t>
            </a:r>
          </a:p>
        </p:txBody>
      </p:sp>
      <p:sp>
        <p:nvSpPr>
          <p:cNvPr id="167" name="i = log N"/>
          <p:cNvSpPr txBox="1"/>
          <p:nvPr/>
        </p:nvSpPr>
        <p:spPr>
          <a:xfrm>
            <a:off x="10877524" y="11067588"/>
            <a:ext cx="2641652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 = log N</a:t>
            </a:r>
          </a:p>
        </p:txBody>
      </p:sp>
      <p:sp>
        <p:nvSpPr>
          <p:cNvPr id="168" name="i"/>
          <p:cNvSpPr txBox="1"/>
          <p:nvPr/>
        </p:nvSpPr>
        <p:spPr>
          <a:xfrm>
            <a:off x="13835744" y="4777906"/>
            <a:ext cx="784475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i</a:t>
            </a:r>
          </a:p>
        </p:txBody>
      </p:sp>
      <p:sp>
        <p:nvSpPr>
          <p:cNvPr id="169" name="2"/>
          <p:cNvSpPr txBox="1"/>
          <p:nvPr/>
        </p:nvSpPr>
        <p:spPr>
          <a:xfrm>
            <a:off x="12707443" y="11613332"/>
            <a:ext cx="39674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Мощность алфавита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Мощность алфавита </a:t>
            </a:r>
          </a:p>
        </p:txBody>
      </p:sp>
      <p:sp>
        <p:nvSpPr>
          <p:cNvPr id="172" name="Количество символов, из которых состоит алфавит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Количество символов, из которых состоит алфавит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Неравномерное кодирование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Неравномерное кодирование</a:t>
            </a:r>
          </a:p>
        </p:txBody>
      </p:sp>
      <p:sp>
        <p:nvSpPr>
          <p:cNvPr id="175" name="Все элементы какого-либо множества кодируются кодами различной длины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Все элементы какого-либо множества кодируются кодами различной длины</a:t>
            </a:r>
          </a:p>
        </p:txBody>
      </p:sp>
      <p:sp>
        <p:nvSpPr>
          <p:cNvPr id="176" name="Общий принцип - кодировать наиболее часто используемые элементы как можно меньшим количеством бит, поскольку ими приходится оперировать очень часто"/>
          <p:cNvSpPr txBox="1"/>
          <p:nvPr/>
        </p:nvSpPr>
        <p:spPr>
          <a:xfrm>
            <a:off x="669722" y="9309397"/>
            <a:ext cx="23057257" cy="246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Общий принцип - кодировать наиболее часто используемые элементы как можно меньшим количеством бит, поскольку ими приходится оперировать очень часто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Прямое условие Фано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Прямое условие Фано</a:t>
            </a:r>
          </a:p>
        </p:txBody>
      </p:sp>
      <p:sp>
        <p:nvSpPr>
          <p:cNvPr id="179" name="Неравномерный код может быть однозначно декодирован, если никакой из кодов не совпадает с началом (префиксом) какого-либо другого, более длинного кода"/>
          <p:cNvSpPr txBox="1"/>
          <p:nvPr>
            <p:ph type="subTitle" sz="quarter" idx="1"/>
          </p:nvPr>
        </p:nvSpPr>
        <p:spPr>
          <a:xfrm>
            <a:off x="2387600" y="7073900"/>
            <a:ext cx="19621500" cy="2877921"/>
          </a:xfrm>
          <a:prstGeom prst="rect">
            <a:avLst/>
          </a:prstGeom>
        </p:spPr>
        <p:txBody>
          <a:bodyPr/>
          <a:lstStyle/>
          <a:p>
            <a:pPr/>
            <a:r>
              <a:t>Неравномерный код может быть однозначно декодирован, если никакой из кодов не совпадает с началом (префиксом) какого-либо другого, более длинного кода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Обратное условие Фано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t>Обратное условие Фано</a:t>
            </a:r>
          </a:p>
        </p:txBody>
      </p:sp>
      <p:sp>
        <p:nvSpPr>
          <p:cNvPr id="182" name="Неравномерный код может быть однозначно декодирован, если никакой из кодов не совпадает с окончанием (постфиксом) какого-либо другого, более длинного кода"/>
          <p:cNvSpPr txBox="1"/>
          <p:nvPr>
            <p:ph type="subTitle" sz="quarter" idx="1"/>
          </p:nvPr>
        </p:nvSpPr>
        <p:spPr>
          <a:xfrm>
            <a:off x="2387600" y="7073900"/>
            <a:ext cx="19621500" cy="2652933"/>
          </a:xfrm>
          <a:prstGeom prst="rect">
            <a:avLst/>
          </a:prstGeom>
        </p:spPr>
        <p:txBody>
          <a:bodyPr/>
          <a:lstStyle/>
          <a:p>
            <a:pPr/>
            <a:r>
              <a:t>Неравномерный код может быть однозначно декодирован, если никакой из кодов не совпадает с окончанием (постфиксом) какого-либо другого, более длинного кода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Информационные процессы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Информационные процессы</a:t>
            </a:r>
          </a:p>
        </p:txBody>
      </p:sp>
      <p:sp>
        <p:nvSpPr>
          <p:cNvPr id="123" name="действия, совершаемые над информацией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действия, совершаемые над информацией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Информационные процессы"/>
          <p:cNvSpPr txBox="1"/>
          <p:nvPr>
            <p:ph type="ctrTitle"/>
          </p:nvPr>
        </p:nvSpPr>
        <p:spPr>
          <a:xfrm>
            <a:off x="2387600" y="5007189"/>
            <a:ext cx="19621500" cy="1939711"/>
          </a:xfrm>
          <a:prstGeom prst="rect">
            <a:avLst/>
          </a:prstGeom>
        </p:spPr>
        <p:txBody>
          <a:bodyPr/>
          <a:lstStyle/>
          <a:p>
            <a:pPr/>
            <a:r>
              <a:t>Информационные процессы</a:t>
            </a:r>
          </a:p>
        </p:txBody>
      </p:sp>
      <p:sp>
        <p:nvSpPr>
          <p:cNvPr id="126" name="Передача"/>
          <p:cNvSpPr/>
          <p:nvPr/>
        </p:nvSpPr>
        <p:spPr>
          <a:xfrm>
            <a:off x="7188437" y="7622082"/>
            <a:ext cx="3776563" cy="1270001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satOff val="-13807"/>
                  <a:lumOff val="19329"/>
                </a:schemeClr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Передача</a:t>
            </a:r>
          </a:p>
        </p:txBody>
      </p:sp>
      <p:sp>
        <p:nvSpPr>
          <p:cNvPr id="127" name="Хранение"/>
          <p:cNvSpPr/>
          <p:nvPr/>
        </p:nvSpPr>
        <p:spPr>
          <a:xfrm>
            <a:off x="12968871" y="7622082"/>
            <a:ext cx="3776562" cy="1270001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satOff val="-13807"/>
                  <a:lumOff val="19329"/>
                </a:schemeClr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Хранение</a:t>
            </a:r>
          </a:p>
        </p:txBody>
      </p:sp>
      <p:sp>
        <p:nvSpPr>
          <p:cNvPr id="128" name="Обработка"/>
          <p:cNvSpPr/>
          <p:nvPr/>
        </p:nvSpPr>
        <p:spPr>
          <a:xfrm>
            <a:off x="10310069" y="9747770"/>
            <a:ext cx="3776562" cy="1270001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satOff val="-13807"/>
                  <a:lumOff val="19329"/>
                </a:schemeClr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Обработка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Передача информаци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Передача информации</a:t>
            </a:r>
          </a:p>
        </p:txBody>
      </p:sp>
      <p:sp>
        <p:nvSpPr>
          <p:cNvPr id="131" name="перемещение информации в форме сигналов от источника к приемнику по каналу передачи"/>
          <p:cNvSpPr txBox="1"/>
          <p:nvPr/>
        </p:nvSpPr>
        <p:spPr>
          <a:xfrm>
            <a:off x="3822935" y="3364399"/>
            <a:ext cx="16738129" cy="167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перемещение информации в форме сигналов от источника к приемнику по каналу передачи</a:t>
            </a:r>
          </a:p>
        </p:txBody>
      </p:sp>
      <p:sp>
        <p:nvSpPr>
          <p:cNvPr id="132" name="Источник"/>
          <p:cNvSpPr/>
          <p:nvPr/>
        </p:nvSpPr>
        <p:spPr>
          <a:xfrm>
            <a:off x="977021" y="6410759"/>
            <a:ext cx="3307483" cy="3307483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satOff val="-13807"/>
                  <a:lumOff val="19329"/>
                </a:schemeClr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Источник</a:t>
            </a:r>
          </a:p>
        </p:txBody>
      </p:sp>
      <p:sp>
        <p:nvSpPr>
          <p:cNvPr id="133" name="Приемник"/>
          <p:cNvSpPr/>
          <p:nvPr/>
        </p:nvSpPr>
        <p:spPr>
          <a:xfrm>
            <a:off x="19419220" y="6410759"/>
            <a:ext cx="3307484" cy="3307483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satOff val="-13807"/>
                  <a:lumOff val="19329"/>
                </a:schemeClr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Приемник</a:t>
            </a:r>
          </a:p>
        </p:txBody>
      </p:sp>
      <p:sp>
        <p:nvSpPr>
          <p:cNvPr id="134" name="Кодирующее устройство"/>
          <p:cNvSpPr/>
          <p:nvPr/>
        </p:nvSpPr>
        <p:spPr>
          <a:xfrm>
            <a:off x="5455604" y="7429500"/>
            <a:ext cx="3528164" cy="1994440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5">
                  <a:hueOff val="100859"/>
                  <a:satOff val="-13629"/>
                  <a:lumOff val="23879"/>
                </a:schemeClr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Кодирующее устройство</a:t>
            </a:r>
          </a:p>
        </p:txBody>
      </p:sp>
      <p:sp>
        <p:nvSpPr>
          <p:cNvPr id="135" name="Декодирующее устройство"/>
          <p:cNvSpPr/>
          <p:nvPr/>
        </p:nvSpPr>
        <p:spPr>
          <a:xfrm>
            <a:off x="14644599" y="7429500"/>
            <a:ext cx="3528163" cy="1994440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5">
                  <a:hueOff val="100859"/>
                  <a:satOff val="-13629"/>
                  <a:lumOff val="23879"/>
                </a:schemeClr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Декодирующее устройство</a:t>
            </a:r>
          </a:p>
        </p:txBody>
      </p:sp>
      <p:sp>
        <p:nvSpPr>
          <p:cNvPr id="136" name="Стрелка"/>
          <p:cNvSpPr/>
          <p:nvPr/>
        </p:nvSpPr>
        <p:spPr>
          <a:xfrm>
            <a:off x="10154869" y="8144149"/>
            <a:ext cx="3811765" cy="565141"/>
          </a:xfrm>
          <a:prstGeom prst="rightArrow">
            <a:avLst>
              <a:gd name="adj1" fmla="val 59612"/>
              <a:gd name="adj2" fmla="val 89954"/>
            </a:avLst>
          </a:prstGeom>
          <a:gradFill>
            <a:gsLst>
              <a:gs pos="0">
                <a:srgbClr val="FFFFFF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37" name="Wi-Fi"/>
          <p:cNvSpPr/>
          <p:nvPr/>
        </p:nvSpPr>
        <p:spPr>
          <a:xfrm>
            <a:off x="11091233" y="6718751"/>
            <a:ext cx="1445900" cy="10208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4" fill="norm" stroke="1" extrusionOk="0">
                <a:moveTo>
                  <a:pt x="11016" y="1"/>
                </a:moveTo>
                <a:cubicBezTo>
                  <a:pt x="10440" y="-6"/>
                  <a:pt x="9852" y="28"/>
                  <a:pt x="9254" y="108"/>
                </a:cubicBezTo>
                <a:cubicBezTo>
                  <a:pt x="5654" y="590"/>
                  <a:pt x="2584" y="2743"/>
                  <a:pt x="0" y="6311"/>
                </a:cubicBezTo>
                <a:cubicBezTo>
                  <a:pt x="523" y="7051"/>
                  <a:pt x="1031" y="7768"/>
                  <a:pt x="1542" y="8490"/>
                </a:cubicBezTo>
                <a:cubicBezTo>
                  <a:pt x="4129" y="4966"/>
                  <a:pt x="7202" y="3087"/>
                  <a:pt x="10803" y="3088"/>
                </a:cubicBezTo>
                <a:cubicBezTo>
                  <a:pt x="14405" y="3089"/>
                  <a:pt x="17479" y="4969"/>
                  <a:pt x="20053" y="8479"/>
                </a:cubicBezTo>
                <a:cubicBezTo>
                  <a:pt x="20563" y="7757"/>
                  <a:pt x="21073" y="7034"/>
                  <a:pt x="21600" y="6287"/>
                </a:cubicBezTo>
                <a:cubicBezTo>
                  <a:pt x="18572" y="2207"/>
                  <a:pt x="15051" y="49"/>
                  <a:pt x="11016" y="1"/>
                </a:cubicBezTo>
                <a:close/>
                <a:moveTo>
                  <a:pt x="10903" y="6177"/>
                </a:moveTo>
                <a:cubicBezTo>
                  <a:pt x="10489" y="6175"/>
                  <a:pt x="10067" y="6203"/>
                  <a:pt x="9637" y="6264"/>
                </a:cubicBezTo>
                <a:cubicBezTo>
                  <a:pt x="7088" y="6623"/>
                  <a:pt x="4914" y="8156"/>
                  <a:pt x="3088" y="10686"/>
                </a:cubicBezTo>
                <a:cubicBezTo>
                  <a:pt x="3610" y="11424"/>
                  <a:pt x="4116" y="12140"/>
                  <a:pt x="4629" y="12865"/>
                </a:cubicBezTo>
                <a:cubicBezTo>
                  <a:pt x="6353" y="10507"/>
                  <a:pt x="8410" y="9259"/>
                  <a:pt x="10808" y="9262"/>
                </a:cubicBezTo>
                <a:cubicBezTo>
                  <a:pt x="13205" y="9265"/>
                  <a:pt x="15259" y="10516"/>
                  <a:pt x="16966" y="12861"/>
                </a:cubicBezTo>
                <a:cubicBezTo>
                  <a:pt x="17482" y="12131"/>
                  <a:pt x="17992" y="11411"/>
                  <a:pt x="18515" y="10670"/>
                </a:cubicBezTo>
                <a:cubicBezTo>
                  <a:pt x="16338" y="7735"/>
                  <a:pt x="13804" y="6193"/>
                  <a:pt x="10903" y="6177"/>
                </a:cubicBezTo>
                <a:close/>
                <a:moveTo>
                  <a:pt x="10623" y="12349"/>
                </a:moveTo>
                <a:cubicBezTo>
                  <a:pt x="8942" y="12414"/>
                  <a:pt x="7322" y="13380"/>
                  <a:pt x="6195" y="15054"/>
                </a:cubicBezTo>
                <a:cubicBezTo>
                  <a:pt x="6706" y="15779"/>
                  <a:pt x="7218" y="16502"/>
                  <a:pt x="7729" y="17226"/>
                </a:cubicBezTo>
                <a:cubicBezTo>
                  <a:pt x="9410" y="14863"/>
                  <a:pt x="12154" y="14812"/>
                  <a:pt x="13873" y="17221"/>
                </a:cubicBezTo>
                <a:cubicBezTo>
                  <a:pt x="14391" y="16489"/>
                  <a:pt x="14903" y="15767"/>
                  <a:pt x="15414" y="15045"/>
                </a:cubicBezTo>
                <a:cubicBezTo>
                  <a:pt x="14046" y="13118"/>
                  <a:pt x="12303" y="12284"/>
                  <a:pt x="10623" y="12349"/>
                </a:cubicBezTo>
                <a:close/>
                <a:moveTo>
                  <a:pt x="10751" y="18531"/>
                </a:moveTo>
                <a:cubicBezTo>
                  <a:pt x="10182" y="18549"/>
                  <a:pt x="9631" y="18867"/>
                  <a:pt x="9280" y="19436"/>
                </a:cubicBezTo>
                <a:cubicBezTo>
                  <a:pt x="9791" y="20161"/>
                  <a:pt x="10300" y="20884"/>
                  <a:pt x="10802" y="21594"/>
                </a:cubicBezTo>
                <a:cubicBezTo>
                  <a:pt x="11307" y="20879"/>
                  <a:pt x="11819" y="20155"/>
                  <a:pt x="12331" y="19432"/>
                </a:cubicBezTo>
                <a:cubicBezTo>
                  <a:pt x="11907" y="18795"/>
                  <a:pt x="11320" y="18513"/>
                  <a:pt x="10751" y="18531"/>
                </a:cubicBezTo>
                <a:close/>
              </a:path>
            </a:pathLst>
          </a:custGeom>
          <a:gradFill>
            <a:gsLst>
              <a:gs pos="0">
                <a:schemeClr val="accent6">
                  <a:hueOff val="7068528"/>
                  <a:satOff val="-63217"/>
                  <a:lumOff val="21330"/>
                </a:schemeClr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</a:p>
        </p:txBody>
      </p:sp>
      <p:sp>
        <p:nvSpPr>
          <p:cNvPr id="138" name="Помехи"/>
          <p:cNvSpPr txBox="1"/>
          <p:nvPr/>
        </p:nvSpPr>
        <p:spPr>
          <a:xfrm>
            <a:off x="11053555" y="5937740"/>
            <a:ext cx="1521257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Помехи</a:t>
            </a:r>
          </a:p>
        </p:txBody>
      </p:sp>
      <p:sp>
        <p:nvSpPr>
          <p:cNvPr id="139" name="Канал связи"/>
          <p:cNvSpPr txBox="1"/>
          <p:nvPr/>
        </p:nvSpPr>
        <p:spPr>
          <a:xfrm>
            <a:off x="10649273" y="8910641"/>
            <a:ext cx="240517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Канал связи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Обработка информации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Обработка информации</a:t>
            </a:r>
          </a:p>
        </p:txBody>
      </p:sp>
      <p:sp>
        <p:nvSpPr>
          <p:cNvPr id="142" name="Поиск и отбор данных"/>
          <p:cNvSpPr/>
          <p:nvPr/>
        </p:nvSpPr>
        <p:spPr>
          <a:xfrm>
            <a:off x="1649215" y="3510494"/>
            <a:ext cx="20815301" cy="2161395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2"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pPr>
            <a:r>
              <a:t>Поиск и отбор данных</a:t>
            </a:r>
          </a:p>
        </p:txBody>
      </p:sp>
      <p:sp>
        <p:nvSpPr>
          <p:cNvPr id="143" name="Не допускается искажение данных"/>
          <p:cNvSpPr/>
          <p:nvPr/>
        </p:nvSpPr>
        <p:spPr>
          <a:xfrm>
            <a:off x="1649215" y="6035920"/>
            <a:ext cx="20815301" cy="2161395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                     Не допускается искажение данных</a:t>
            </a:r>
          </a:p>
        </p:txBody>
      </p:sp>
      <p:sp>
        <p:nvSpPr>
          <p:cNvPr id="144" name="Преобразование информации"/>
          <p:cNvSpPr/>
          <p:nvPr/>
        </p:nvSpPr>
        <p:spPr>
          <a:xfrm>
            <a:off x="1649215" y="8561347"/>
            <a:ext cx="20815301" cy="2161395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            Преобразование информации</a:t>
            </a:r>
          </a:p>
        </p:txBody>
      </p:sp>
      <p:sp>
        <p:nvSpPr>
          <p:cNvPr id="145" name="Восстановление изначальной формы информации"/>
          <p:cNvSpPr/>
          <p:nvPr/>
        </p:nvSpPr>
        <p:spPr>
          <a:xfrm>
            <a:off x="1649215" y="11086772"/>
            <a:ext cx="20815301" cy="2161396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hueOff val="321133"/>
                  <a:satOff val="-12043"/>
                  <a:lumOff val="-7113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                                             Восстановление изначальной формы информации</a:t>
            </a:r>
          </a:p>
        </p:txBody>
      </p:sp>
      <p:sp>
        <p:nvSpPr>
          <p:cNvPr id="146" name="Сбор"/>
          <p:cNvSpPr/>
          <p:nvPr/>
        </p:nvSpPr>
        <p:spPr>
          <a:xfrm>
            <a:off x="2090295" y="3956191"/>
            <a:ext cx="5272701" cy="1270001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satOff val="-13807"/>
                  <a:lumOff val="19329"/>
                </a:schemeClr>
              </a:gs>
              <a:gs pos="100000">
                <a:schemeClr val="accent3">
                  <a:lumOff val="-11122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Сбор</a:t>
            </a:r>
          </a:p>
        </p:txBody>
      </p:sp>
      <p:sp>
        <p:nvSpPr>
          <p:cNvPr id="147" name="Декодирование"/>
          <p:cNvSpPr/>
          <p:nvPr/>
        </p:nvSpPr>
        <p:spPr>
          <a:xfrm>
            <a:off x="2090295" y="11532470"/>
            <a:ext cx="5272701" cy="1270001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satOff val="-13807"/>
                  <a:lumOff val="19329"/>
                </a:schemeClr>
              </a:gs>
              <a:gs pos="100000">
                <a:schemeClr val="accent3">
                  <a:lumOff val="-11122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Декодирование</a:t>
            </a:r>
          </a:p>
        </p:txBody>
      </p:sp>
      <p:sp>
        <p:nvSpPr>
          <p:cNvPr id="148" name="Кодирование"/>
          <p:cNvSpPr/>
          <p:nvPr/>
        </p:nvSpPr>
        <p:spPr>
          <a:xfrm>
            <a:off x="2090295" y="9007044"/>
            <a:ext cx="5272701" cy="1270001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satOff val="-13807"/>
                  <a:lumOff val="19329"/>
                </a:schemeClr>
              </a:gs>
              <a:gs pos="100000">
                <a:schemeClr val="accent3">
                  <a:lumOff val="-11122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Кодирование</a:t>
            </a:r>
          </a:p>
        </p:txBody>
      </p:sp>
      <p:sp>
        <p:nvSpPr>
          <p:cNvPr id="149" name="Защита"/>
          <p:cNvSpPr/>
          <p:nvPr/>
        </p:nvSpPr>
        <p:spPr>
          <a:xfrm>
            <a:off x="2090295" y="6481617"/>
            <a:ext cx="5272701" cy="1270001"/>
          </a:xfrm>
          <a:prstGeom prst="roundRect">
            <a:avLst>
              <a:gd name="adj" fmla="val 15000"/>
            </a:avLst>
          </a:prstGeom>
          <a:gradFill>
            <a:gsLst>
              <a:gs pos="0">
                <a:schemeClr val="accent3">
                  <a:satOff val="-13807"/>
                  <a:lumOff val="19329"/>
                </a:schemeClr>
              </a:gs>
              <a:gs pos="100000">
                <a:schemeClr val="accent3">
                  <a:lumOff val="-11122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2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Защита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Информационный код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t>Информационный код</a:t>
            </a:r>
          </a:p>
        </p:txBody>
      </p:sp>
      <p:sp>
        <p:nvSpPr>
          <p:cNvPr id="152" name="Символьная последовательность, которая несет в себе конкретную информацию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Символьная последовательность, которая несет в себе конкретную информацию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Длина кода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lvl="1"/>
            <a:r>
              <a:t>Длина кода</a:t>
            </a:r>
          </a:p>
        </p:txBody>
      </p:sp>
      <p:sp>
        <p:nvSpPr>
          <p:cNvPr id="155" name="Конечное число символов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Конечное число символов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Кодирование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Кодирование </a:t>
            </a:r>
          </a:p>
        </p:txBody>
      </p:sp>
      <p:sp>
        <p:nvSpPr>
          <p:cNvPr id="158" name="Равномерное"/>
          <p:cNvSpPr/>
          <p:nvPr/>
        </p:nvSpPr>
        <p:spPr>
          <a:xfrm>
            <a:off x="5790495" y="5416523"/>
            <a:ext cx="4923606" cy="2882954"/>
          </a:xfrm>
          <a:prstGeom prst="roundRect">
            <a:avLst>
              <a:gd name="adj" fmla="val 7637"/>
            </a:avLst>
          </a:prstGeom>
          <a:gradFill>
            <a:gsLst>
              <a:gs pos="0">
                <a:schemeClr val="accent3">
                  <a:lumOff val="5363"/>
                </a:schemeClr>
              </a:gs>
              <a:gs pos="100000">
                <a:schemeClr val="accent3">
                  <a:lumOff val="-9685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7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Равномерное</a:t>
            </a:r>
          </a:p>
        </p:txBody>
      </p:sp>
      <p:sp>
        <p:nvSpPr>
          <p:cNvPr id="159" name="Неравномерное"/>
          <p:cNvSpPr/>
          <p:nvPr/>
        </p:nvSpPr>
        <p:spPr>
          <a:xfrm>
            <a:off x="13769486" y="5416523"/>
            <a:ext cx="4923606" cy="2882954"/>
          </a:xfrm>
          <a:prstGeom prst="roundRect">
            <a:avLst>
              <a:gd name="adj" fmla="val 7637"/>
            </a:avLst>
          </a:prstGeom>
          <a:gradFill>
            <a:gsLst>
              <a:gs pos="0">
                <a:schemeClr val="accent3">
                  <a:lumOff val="5363"/>
                </a:schemeClr>
              </a:gs>
              <a:gs pos="100000">
                <a:schemeClr val="accent3">
                  <a:lumOff val="-9685"/>
                </a:schemeClr>
              </a:gs>
            </a:gsLst>
            <a:lin ang="5400000"/>
          </a:gradFill>
          <a:ln w="12700">
            <a:miter lim="400000"/>
          </a:ln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700">
                <a:effectLst>
                  <a:outerShdw sx="100000" sy="100000" kx="0" ky="0" algn="b" rotWithShape="0" blurRad="25400" dist="23998" dir="2700000">
                    <a:srgbClr val="000000">
                      <a:alpha val="31034"/>
                    </a:srgbClr>
                  </a:outerShdw>
                </a:effectLst>
              </a:defRPr>
            </a:lvl1pPr>
          </a:lstStyle>
          <a:p>
            <a:pPr/>
            <a:r>
              <a:t>Неравномерное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Равномерное кодирование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Равномерное кодирование</a:t>
            </a:r>
          </a:p>
        </p:txBody>
      </p:sp>
      <p:sp>
        <p:nvSpPr>
          <p:cNvPr id="162" name="Все символы алфавита кодируются кодами одинаковой длины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Все символы алфавита кодируются кодами одинаковой длины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