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56" r:id="rId3"/>
    <p:sldId id="257" r:id="rId4"/>
    <p:sldId id="277" r:id="rId5"/>
    <p:sldId id="278" r:id="rId6"/>
    <p:sldId id="279" r:id="rId7"/>
    <p:sldId id="280" r:id="rId8"/>
    <p:sldId id="281" r:id="rId9"/>
    <p:sldId id="282" r:id="rId10"/>
    <p:sldId id="284" r:id="rId11"/>
    <p:sldId id="258" r:id="rId12"/>
    <p:sldId id="260" r:id="rId13"/>
    <p:sldId id="259" r:id="rId14"/>
    <p:sldId id="285" r:id="rId15"/>
    <p:sldId id="267" r:id="rId16"/>
    <p:sldId id="262" r:id="rId17"/>
    <p:sldId id="265" r:id="rId18"/>
    <p:sldId id="261" r:id="rId19"/>
    <p:sldId id="266" r:id="rId20"/>
    <p:sldId id="268" r:id="rId21"/>
    <p:sldId id="263" r:id="rId22"/>
    <p:sldId id="264" r:id="rId23"/>
    <p:sldId id="270" r:id="rId24"/>
    <p:sldId id="269" r:id="rId25"/>
    <p:sldId id="276" r:id="rId26"/>
    <p:sldId id="271" r:id="rId27"/>
    <p:sldId id="272" r:id="rId28"/>
    <p:sldId id="273" r:id="rId29"/>
    <p:sldId id="274" r:id="rId30"/>
    <p:sldId id="27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6600"/>
    <a:srgbClr val="66FF33"/>
    <a:srgbClr val="0000FF"/>
    <a:srgbClr val="33CC33"/>
    <a:srgbClr val="A2E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71" autoAdjust="0"/>
  </p:normalViewPr>
  <p:slideViewPr>
    <p:cSldViewPr>
      <p:cViewPr varScale="1">
        <p:scale>
          <a:sx n="78" d="100"/>
          <a:sy n="78" d="100"/>
        </p:scale>
        <p:origin x="29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474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234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686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30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521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666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731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219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726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57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236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59796-F136-4307-97C7-32A4D8BD9167}" type="datetimeFigureOut">
              <a:rPr lang="ru-RU" smtClean="0"/>
              <a:pPr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238D9-01F9-49AC-A7B4-377DDAB4D1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44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5.gif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3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microsoft.com/office/2007/relationships/hdphoto" Target="../media/hdphoto9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1.png"/><Relationship Id="rId5" Type="http://schemas.microsoft.com/office/2007/relationships/hdphoto" Target="../media/hdphoto6.wdp"/><Relationship Id="rId10" Type="http://schemas.microsoft.com/office/2007/relationships/hdphoto" Target="../media/hdphoto8.wdp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11" Type="http://schemas.openxmlformats.org/officeDocument/2006/relationships/image" Target="../media/image33.png"/><Relationship Id="rId5" Type="http://schemas.openxmlformats.org/officeDocument/2006/relationships/image" Target="../media/image38.png"/><Relationship Id="rId10" Type="http://schemas.openxmlformats.org/officeDocument/2006/relationships/image" Target="../media/image36.png"/><Relationship Id="rId4" Type="http://schemas.microsoft.com/office/2007/relationships/hdphoto" Target="../media/hdphoto11.wdp"/><Relationship Id="rId9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32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2.png"/><Relationship Id="rId7" Type="http://schemas.openxmlformats.org/officeDocument/2006/relationships/image" Target="../media/image3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40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27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1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activerain.com/image_store/uploads/6/9/0/7/1/ar117978711517096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69805"/>
            <a:ext cx="3546064" cy="233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2540574" y="188640"/>
            <a:ext cx="347922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gardener</a:t>
            </a:r>
            <a:endParaRPr lang="ru-RU" sz="50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743107" y="2348880"/>
            <a:ext cx="4105493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taxi driver</a:t>
            </a:r>
            <a:endParaRPr lang="ru-RU" sz="50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36317" y="5682933"/>
            <a:ext cx="3716013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policeman</a:t>
            </a:r>
            <a:endParaRPr lang="ru-RU" sz="50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300192" y="4797152"/>
            <a:ext cx="2539008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baker</a:t>
            </a:r>
            <a:endParaRPr lang="ru-RU" sz="50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1360" y="0"/>
            <a:ext cx="2661934" cy="23994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17" y="2804010"/>
            <a:ext cx="3048000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3107" y="3724035"/>
            <a:ext cx="248135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4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99392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Present Simple</a:t>
            </a:r>
            <a:endParaRPr lang="ru-RU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908720"/>
            <a:ext cx="55446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           milk every day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7408" y="2333285"/>
            <a:ext cx="57307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             milk every day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7408" y="3789040"/>
            <a:ext cx="6018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They            milk every day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904137" y="2492896"/>
            <a:ext cx="14998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drink</a:t>
            </a:r>
            <a:endParaRPr lang="ru-RU" sz="40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948264" y="1124744"/>
            <a:ext cx="14998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drink</a:t>
            </a:r>
            <a:endParaRPr lang="ru-RU" sz="40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904137" y="3787093"/>
            <a:ext cx="16478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drinks</a:t>
            </a:r>
            <a:endParaRPr lang="ru-RU" sz="4000" b="1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480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79186E-6 L -0.68038 -0.030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28" y="-1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2951E-7 L -0.65226 -0.2090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22" y="-104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2405E-6 L -0.61267 0.2000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42" y="9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6000" b="1" dirty="0" smtClean="0">
                <a:ln w="11430"/>
                <a:solidFill>
                  <a:srgbClr val="FF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skerville Old Face" panose="02020602080505020303" pitchFamily="18" charset="0"/>
              </a:rPr>
              <a:t>What do these people do?</a:t>
            </a:r>
            <a:endParaRPr lang="ru-RU" sz="6000" b="1" dirty="0">
              <a:ln w="11430"/>
              <a:solidFill>
                <a:srgbClr val="FF006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348880"/>
            <a:ext cx="3322712" cy="3629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>
              <a:buAutoNum type="arabicPeriod"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policeman</a:t>
            </a:r>
          </a:p>
          <a:p>
            <a:pPr marL="514350" indent="-514350">
              <a:buAutoNum type="arabicPeriod"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baker</a:t>
            </a:r>
          </a:p>
          <a:p>
            <a:pPr marL="514350" indent="-514350">
              <a:buAutoNum type="arabicPeriod"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gardener</a:t>
            </a:r>
          </a:p>
          <a:p>
            <a:pPr marL="514350" indent="-514350">
              <a:buAutoNum type="arabicPeriod"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taxi driver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995936" y="2564904"/>
            <a:ext cx="0" cy="2592288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6228184" y="2564904"/>
            <a:ext cx="0" cy="2592288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Объект 2"/>
          <p:cNvSpPr txBox="1">
            <a:spLocks/>
          </p:cNvSpPr>
          <p:nvPr/>
        </p:nvSpPr>
        <p:spPr>
          <a:xfrm>
            <a:off x="4412782" y="2348880"/>
            <a:ext cx="203142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makes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763947" y="2348880"/>
            <a:ext cx="230425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bread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427984" y="3068960"/>
            <a:ext cx="203142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helps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412782" y="3775881"/>
            <a:ext cx="203142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waters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427984" y="4495961"/>
            <a:ext cx="203142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drives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756140" y="3038093"/>
            <a:ext cx="203142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people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6790849" y="3789040"/>
            <a:ext cx="203142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taxis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6756140" y="4509120"/>
            <a:ext cx="203142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flowers</a:t>
            </a:r>
            <a:endParaRPr lang="ru-RU" sz="40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945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3469E-6 L -0.00087 -0.094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7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88529E-7 L -4.44444E-6 0.0943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1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09066E-6 L -0.00329 0.1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525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00462 L 0.0092 -0.0957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50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3164E-6 L 1.94444E-6 0.0943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1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9778E-6 L -0.0033 -0.1151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5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12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activerain.com/image_store/uploads/6/9/0/7/1/ar117978711517096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69805"/>
            <a:ext cx="3546064" cy="233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2540574" y="188640"/>
            <a:ext cx="347922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</a:t>
            </a: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gardener</a:t>
            </a:r>
            <a:endParaRPr lang="ru-RU" sz="50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743107" y="2348880"/>
            <a:ext cx="4105493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</a:t>
            </a: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taxi</a:t>
            </a: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driver</a:t>
            </a:r>
            <a:endParaRPr lang="ru-RU" sz="50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36317" y="5682933"/>
            <a:ext cx="3716013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</a:t>
            </a: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policeman</a:t>
            </a:r>
            <a:endParaRPr lang="ru-RU" sz="50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248400" y="5821424"/>
            <a:ext cx="2539008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</a:t>
            </a:r>
            <a:r>
              <a:rPr lang="en-US" sz="50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baker</a:t>
            </a:r>
            <a:endParaRPr lang="ru-RU" sz="50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1360" y="0"/>
            <a:ext cx="2661934" cy="23994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17" y="2804010"/>
            <a:ext cx="3048000" cy="30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064" y="3605803"/>
            <a:ext cx="3317926" cy="220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01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48680"/>
            <a:ext cx="1967880" cy="19653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Complete the verbs with endings.</a:t>
            </a:r>
            <a:endParaRPr lang="ru-RU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7293" y="2213992"/>
            <a:ext cx="443850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I make</a:t>
            </a:r>
            <a:r>
              <a:rPr lang="en-US" sz="3200" dirty="0" smtClean="0">
                <a:solidFill>
                  <a:srgbClr val="FF0000"/>
                </a:solidFill>
              </a:rPr>
              <a:t>.. </a:t>
            </a:r>
            <a:r>
              <a:rPr lang="en-US" sz="3200" dirty="0" smtClean="0"/>
              <a:t>  bread  every day.</a:t>
            </a:r>
            <a:endParaRPr lang="ru-RU" sz="32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358925" y="2543284"/>
            <a:ext cx="424552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She </a:t>
            </a:r>
            <a:r>
              <a:rPr lang="en-US" sz="3200" dirty="0" err="1" smtClean="0"/>
              <a:t>water</a:t>
            </a:r>
            <a:r>
              <a:rPr lang="en-US" sz="3200" b="1" dirty="0" err="1">
                <a:solidFill>
                  <a:srgbClr val="FF0000"/>
                </a:solidFill>
              </a:rPr>
              <a:t>S</a:t>
            </a:r>
            <a:r>
              <a:rPr lang="en-US" sz="3200" dirty="0" smtClean="0"/>
              <a:t>  the flowers.</a:t>
            </a:r>
            <a:endParaRPr lang="ru-RU" sz="3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1323" y="5189324"/>
            <a:ext cx="4434482" cy="14984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They help</a:t>
            </a:r>
            <a:r>
              <a:rPr lang="en-US" sz="3200" dirty="0" smtClean="0">
                <a:solidFill>
                  <a:srgbClr val="FF0000"/>
                </a:solidFill>
              </a:rPr>
              <a:t>..</a:t>
            </a:r>
            <a:r>
              <a:rPr lang="en-US" sz="3200" dirty="0" smtClean="0"/>
              <a:t>  people every day.</a:t>
            </a:r>
            <a:endParaRPr lang="ru-RU" sz="32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95801" y="5544768"/>
            <a:ext cx="453449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He </a:t>
            </a:r>
            <a:r>
              <a:rPr lang="en-US" sz="3200" dirty="0" err="1" smtClean="0"/>
              <a:t>drive</a:t>
            </a:r>
            <a:r>
              <a:rPr lang="en-US" sz="3200" b="1" dirty="0" err="1" smtClean="0">
                <a:solidFill>
                  <a:srgbClr val="FF0000"/>
                </a:solidFill>
              </a:rPr>
              <a:t>S</a:t>
            </a:r>
            <a:r>
              <a:rPr lang="en-US" sz="3200" dirty="0" smtClean="0"/>
              <a:t>   his taxi every day</a:t>
            </a:r>
            <a:endParaRPr lang="ru-RU" sz="3200" dirty="0"/>
          </a:p>
        </p:txBody>
      </p:sp>
      <p:pic>
        <p:nvPicPr>
          <p:cNvPr id="2052" name="Picture 4" descr="http://www.bettinas-privatedagpleje.dk/MH9002330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2000" y1="7385" x2="12000" y2="7385"/>
                        <a14:foregroundMark x1="15385" y1="9846" x2="15385" y2="9846"/>
                        <a14:foregroundMark x1="15385" y1="9846" x2="15385" y2="9846"/>
                        <a14:foregroundMark x1="31692" y1="10769" x2="31692" y2="10769"/>
                        <a14:foregroundMark x1="6769" y1="92923" x2="6769" y2="92923"/>
                        <a14:foregroundMark x1="22462" y1="16000" x2="22462" y2="16000"/>
                        <a14:foregroundMark x1="22462" y1="16000" x2="22462" y2="16000"/>
                        <a14:foregroundMark x1="72000" y1="62769" x2="72000" y2="62769"/>
                        <a14:foregroundMark x1="72000" y1="62769" x2="72000" y2="62769"/>
                        <a14:foregroundMark x1="70154" y1="59385" x2="70154" y2="59385"/>
                        <a14:foregroundMark x1="70154" y1="59385" x2="70154" y2="59385"/>
                        <a14:foregroundMark x1="76923" y1="73231" x2="76923" y2="73231"/>
                        <a14:foregroundMark x1="72923" y1="77231" x2="72923" y2="77231"/>
                        <a14:foregroundMark x1="80000" y1="71077" x2="80000" y2="71077"/>
                        <a14:foregroundMark x1="83077" y1="75077" x2="83077" y2="75077"/>
                        <a14:foregroundMark x1="73538" y1="87385" x2="73538" y2="87385"/>
                        <a14:foregroundMark x1="26769" y1="14154" x2="26769" y2="14154"/>
                        <a14:foregroundMark x1="21538" y1="10154" x2="21538" y2="10154"/>
                        <a14:foregroundMark x1="16308" y1="17846" x2="16308" y2="17846"/>
                        <a14:foregroundMark x1="17846" y1="91385" x2="17846" y2="91385"/>
                        <a14:foregroundMark x1="28615" y1="86154" x2="28615" y2="86154"/>
                        <a14:foregroundMark x1="87692" y1="61538" x2="87692" y2="61538"/>
                        <a14:foregroundMark x1="91692" y1="71077" x2="91692" y2="71077"/>
                        <a14:foregroundMark x1="34154" y1="9846" x2="34154" y2="9846"/>
                        <a14:foregroundMark x1="7692" y1="23077" x2="7692" y2="23077"/>
                        <a14:foregroundMark x1="11692" y1="17846" x2="11692" y2="17846"/>
                        <a14:foregroundMark x1="11692" y1="17846" x2="11692" y2="17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8925" y="846756"/>
            <a:ext cx="2151112" cy="215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activerain.com/image_store/uploads/6/9/0/7/1/ar117978711517096.g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686284"/>
            <a:ext cx="3155994" cy="207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copypast.ru/uploads/posts/thumbs/1298369035_70288743_1744040_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338" l="0" r="99667">
                        <a14:backgroundMark x1="15667" y1="8609" x2="15667" y2="8609"/>
                        <a14:backgroundMark x1="21667" y1="14570" x2="3000" y2="36424"/>
                        <a14:backgroundMark x1="3000" y1="59603" x2="2667" y2="74172"/>
                        <a14:backgroundMark x1="62333" y1="5960" x2="62333" y2="5960"/>
                        <a14:backgroundMark x1="65167" y1="9713" x2="65167" y2="9713"/>
                        <a14:backgroundMark x1="61167" y1="16115" x2="61167" y2="16115"/>
                        <a14:backgroundMark x1="57500" y1="22958" x2="57500" y2="22958"/>
                        <a14:backgroundMark x1="57000" y1="26932" x2="57000" y2="26932"/>
                        <a14:backgroundMark x1="42000" y1="74614" x2="42000" y2="74614"/>
                        <a14:backgroundMark x1="54167" y1="69757" x2="54167" y2="697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111" y="3049404"/>
            <a:ext cx="3131769" cy="236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25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activerain.com/image_store/uploads/6/9/0/7/1/ar117978711517096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7796" y="4434185"/>
            <a:ext cx="2451229" cy="16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www.art-saloon.ru/big/item_37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00" l="0" r="100000">
                        <a14:foregroundMark x1="76647" y1="48000" x2="76647" y2="4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123" y="2915024"/>
            <a:ext cx="1368152" cy="204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cs303503.userapi.com/v303503815/572f/RGr4pMiQsbk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563" l="828" r="100000">
                        <a14:foregroundMark x1="32947" y1="27729" x2="32947" y2="27729"/>
                        <a14:backgroundMark x1="32947" y1="1528" x2="32947" y2="1528"/>
                        <a14:backgroundMark x1="36589" y1="1310" x2="36589" y2="1310"/>
                        <a14:backgroundMark x1="44536" y1="873" x2="44536" y2="873"/>
                        <a14:backgroundMark x1="41225" y1="873" x2="41225" y2="873"/>
                        <a14:backgroundMark x1="99007" y1="69651" x2="99007" y2="69651"/>
                        <a14:backgroundMark x1="30795" y1="873" x2="30795" y2="873"/>
                        <a14:backgroundMark x1="30795" y1="873" x2="30795" y2="873"/>
                        <a14:backgroundMark x1="48013" y1="873" x2="48013" y2="873"/>
                        <a14:backgroundMark x1="33940" y1="655" x2="33940" y2="655"/>
                        <a14:backgroundMark x1="33940" y1="655" x2="33940" y2="655"/>
                        <a14:backgroundMark x1="30132" y1="1310" x2="30132" y2="1310"/>
                        <a14:backgroundMark x1="38742" y1="655" x2="38742" y2="655"/>
                        <a14:backgroundMark x1="99172" y1="72926" x2="99172" y2="72926"/>
                        <a14:backgroundMark x1="99172" y1="72926" x2="99172" y2="72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5844" y="2678804"/>
            <a:ext cx="2736304" cy="207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/>
        </p:nvSpPr>
        <p:spPr bwMode="auto">
          <a:xfrm>
            <a:off x="-51256" y="1698776"/>
            <a:ext cx="6375855" cy="81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policeman help/helps people.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 never gets/get lost.</a:t>
            </a:r>
            <a:endParaRPr lang="ru-RU" sz="32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Заголовок 1"/>
          <p:cNvSpPr>
            <a:spLocks noGrp="1"/>
          </p:cNvSpPr>
          <p:nvPr/>
        </p:nvSpPr>
        <p:spPr bwMode="auto">
          <a:xfrm>
            <a:off x="4724400" y="2874323"/>
            <a:ext cx="4267199" cy="89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am a teacher. </a:t>
            </a:r>
            <a:endParaRPr lang="en-US" sz="3200" b="1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always </a:t>
            </a:r>
            <a:r>
              <a:rPr lang="en-US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give/gives </a:t>
            </a:r>
            <a:r>
              <a:rPr lang="en-US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homework.</a:t>
            </a:r>
            <a:endParaRPr lang="ru-RU" sz="32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Заголовок 1"/>
          <p:cNvSpPr>
            <a:spLocks noGrp="1"/>
          </p:cNvSpPr>
          <p:nvPr/>
        </p:nvSpPr>
        <p:spPr bwMode="auto">
          <a:xfrm>
            <a:off x="0" y="4746632"/>
            <a:ext cx="5791200" cy="81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baker make/makes bread every day.</a:t>
            </a:r>
            <a:endParaRPr lang="ru-RU" sz="32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Заголовок 1"/>
          <p:cNvSpPr>
            <a:spLocks noGrp="1"/>
          </p:cNvSpPr>
          <p:nvPr/>
        </p:nvSpPr>
        <p:spPr bwMode="auto">
          <a:xfrm>
            <a:off x="1004010" y="6008053"/>
            <a:ext cx="6829400" cy="81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taxi driver don’t drives/doesn’t drive a tractor.</a:t>
            </a:r>
            <a:endParaRPr lang="ru-RU" sz="32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Заголовок 1"/>
          <p:cNvSpPr>
            <a:spLocks noGrp="1"/>
          </p:cNvSpPr>
          <p:nvPr/>
        </p:nvSpPr>
        <p:spPr bwMode="auto">
          <a:xfrm>
            <a:off x="4130964" y="225685"/>
            <a:ext cx="4858177" cy="81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am a gardener.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32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waters/water the flowers.</a:t>
            </a:r>
            <a:endParaRPr lang="ru-RU" sz="32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655" y="203730"/>
            <a:ext cx="1538553" cy="15385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0366" y="134503"/>
            <a:ext cx="1667550" cy="150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99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-146351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Present Simple</a:t>
            </a:r>
            <a:endParaRPr lang="ru-RU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static.pudra.com/archive/3009/kefir_mkle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569">
                        <a14:foregroundMark x1="34052" y1="86624" x2="34052" y2="86624"/>
                        <a14:foregroundMark x1="35776" y1="91720" x2="35776" y2="91720"/>
                        <a14:foregroundMark x1="59914" y1="96178" x2="59914" y2="96178"/>
                        <a14:foregroundMark x1="38362" y1="7006" x2="38362" y2="7006"/>
                        <a14:foregroundMark x1="38362" y1="7006" x2="38362" y2="7006"/>
                        <a14:foregroundMark x1="21121" y1="8917" x2="21121" y2="8917"/>
                        <a14:foregroundMark x1="34052" y1="3185" x2="34052" y2="3185"/>
                        <a14:foregroundMark x1="86207" y1="20382" x2="86207" y2="20382"/>
                        <a14:foregroundMark x1="86207" y1="20382" x2="86207" y2="20382"/>
                        <a14:backgroundMark x1="25431" y1="1592" x2="25431" y2="15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1640" y="620688"/>
            <a:ext cx="965564" cy="130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static.pudra.com/archive/3009/kefir_mkle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571">
                        <a14:foregroundMark x1="33906" y1="86624" x2="33906" y2="86624"/>
                        <a14:foregroundMark x1="36052" y1="91720" x2="36052" y2="91720"/>
                        <a14:foregroundMark x1="60086" y1="96178" x2="60086" y2="96178"/>
                        <a14:foregroundMark x1="38197" y1="7006" x2="38197" y2="7006"/>
                        <a14:foregroundMark x1="38197" y1="7006" x2="38197" y2="7006"/>
                        <a14:foregroundMark x1="21030" y1="8917" x2="21030" y2="8917"/>
                        <a14:foregroundMark x1="33906" y1="3185" x2="33906" y2="3185"/>
                        <a14:foregroundMark x1="86266" y1="20382" x2="86266" y2="20382"/>
                        <a14:foregroundMark x1="86266" y1="20382" x2="86266" y2="20382"/>
                        <a14:backgroundMark x1="25322" y1="1592" x2="25322" y2="15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6256" y="631240"/>
            <a:ext cx="965564" cy="130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нак запрета 4"/>
          <p:cNvSpPr/>
          <p:nvPr/>
        </p:nvSpPr>
        <p:spPr>
          <a:xfrm>
            <a:off x="6530498" y="379615"/>
            <a:ext cx="1657079" cy="1547151"/>
          </a:xfrm>
          <a:prstGeom prst="noSmoking">
            <a:avLst>
              <a:gd name="adj" fmla="val 1019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8" name="Picture 4" descr="http://www.proza.ru/pics/2011/12/09/184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67" b="97067" l="8400" r="90000">
                        <a14:backgroundMark x1="73600" y1="93067" x2="73600" y2="930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2132856"/>
            <a:ext cx="1296144" cy="97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043608" y="1719644"/>
            <a:ext cx="39386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</a:t>
            </a:r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drink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milk every day.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45834" y="2862644"/>
            <a:ext cx="429868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 </a:t>
            </a:r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drink</a:t>
            </a:r>
            <a:r>
              <a:rPr lang="en-US" sz="2800" b="1" u="sng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milk every day.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30" name="Picture 6" descr="http://img-fotki.yandex.ru/get/4608/an-riabov2011.6/0_519cc_ee637801_XL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1108" y="3284984"/>
            <a:ext cx="1441320" cy="1441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rv0.lori-images.net/devochka-pet-moloko-0001219332-preview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906" b="93675" l="17016" r="720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5785" y="3885169"/>
            <a:ext cx="1036672" cy="141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539552" y="-993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Present Simple</a:t>
            </a:r>
            <a:endParaRPr lang="ru-RU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4149080"/>
            <a:ext cx="44955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She </a:t>
            </a:r>
            <a:r>
              <a:rPr lang="en-US" sz="25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drink</a:t>
            </a:r>
            <a:r>
              <a:rPr lang="en-US" sz="2500" b="1" u="sng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</a:t>
            </a:r>
            <a:r>
              <a:rPr lang="en-US" sz="25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milk every day.</a:t>
            </a:r>
            <a:endParaRPr lang="ru-RU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34" name="Picture 10" descr="http://us.123rf.com/400wm/400/400/erdosain/erdosain0704/erdosain070400006/863393-children-drinking-milk-together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742" b="100000" l="7000" r="93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3256" y="5457611"/>
            <a:ext cx="2011770" cy="134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41766" y="5320765"/>
            <a:ext cx="388843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They </a:t>
            </a:r>
            <a:r>
              <a:rPr lang="en-US" sz="2500" b="1" spc="50" dirty="0" smtClean="0">
                <a:ln w="11430"/>
                <a:solidFill>
                  <a:srgbClr val="00B0F0"/>
                </a:solidFill>
              </a:rPr>
              <a:t>drink</a:t>
            </a:r>
            <a:r>
              <a:rPr lang="en-US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milk every day</a:t>
            </a:r>
            <a:endParaRPr lang="ru-RU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716017" y="1700808"/>
            <a:ext cx="44279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</a:t>
            </a:r>
            <a:r>
              <a:rPr lang="en-US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don’t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drink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milk every day.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191000" y="2564904"/>
            <a:ext cx="4953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 </a:t>
            </a:r>
            <a:r>
              <a:rPr lang="en-US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doesn’t </a:t>
            </a:r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drink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milk every day.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472430" y="4014192"/>
            <a:ext cx="451917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She </a:t>
            </a:r>
            <a:r>
              <a:rPr lang="en-US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doesn’t </a:t>
            </a:r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drink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milk every day.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716016" y="5526360"/>
            <a:ext cx="43517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They </a:t>
            </a:r>
            <a:r>
              <a:rPr lang="en-US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don’t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8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drink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milk every day.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268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6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88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508" y="0"/>
            <a:ext cx="8771892" cy="19812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en-US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en-US" sz="6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hnschrift" panose="020B0502040204020203" pitchFamily="34" charset="0"/>
              </a:rPr>
              <a:t> </a:t>
            </a:r>
            <a:r>
              <a:rPr lang="en-US" sz="6600" b="1" i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ahnschrift" panose="020B0502040204020203" pitchFamily="34" charset="0"/>
              </a:rPr>
              <a:t>I make bread every day</a:t>
            </a:r>
            <a:endParaRPr lang="ru-RU" sz="6600" b="1" i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209800"/>
            <a:ext cx="4800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0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9764" y="228600"/>
            <a:ext cx="7981950" cy="5491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 </a:t>
            </a:r>
            <a:r>
              <a:rPr lang="en-US" sz="4800" b="1" u="sng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baker bakes </a:t>
            </a:r>
            <a: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his bread</a:t>
            </a:r>
            <a:r>
              <a:rPr lang="en-US" sz="4800" b="1" dirty="0" smtClean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 </a:t>
            </a:r>
            <a:r>
              <a:rPr lang="en-US" sz="4800" b="1" u="sng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farmer ploughs </a:t>
            </a:r>
            <a: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his fields</a:t>
            </a:r>
            <a:r>
              <a:rPr lang="en-US" sz="4800" b="1" dirty="0" smtClean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 </a:t>
            </a:r>
            <a:r>
              <a:rPr lang="en-US" sz="4800" b="1" u="sng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doctor</a:t>
            </a:r>
            <a: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in her </a:t>
            </a:r>
            <a:r>
              <a:rPr lang="en-US" sz="4800" b="1" dirty="0" smtClean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hospital</a:t>
            </a:r>
          </a:p>
          <a:p>
            <a:pPr marL="0" indent="0" algn="ctr">
              <a:buNone/>
            </a:pPr>
            <a:r>
              <a:rPr lang="en-US" sz="4800" b="1" u="sng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gives medicine</a:t>
            </a:r>
            <a: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and </a:t>
            </a:r>
            <a:r>
              <a:rPr lang="en-US" sz="4800" b="1" u="sng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pills</a:t>
            </a:r>
            <a: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b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en-US" sz="4800" b="1" dirty="0">
                <a:solidFill>
                  <a:srgbClr val="7030A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ru-RU" sz="4800" b="1" dirty="0">
              <a:solidFill>
                <a:srgbClr val="7030A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5576" y="3942484"/>
            <a:ext cx="3139712" cy="2255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576982"/>
            <a:ext cx="2352675" cy="304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968" y="3518916"/>
            <a:ext cx="3322608" cy="220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armenianpoetry.ru/wp-content/uploads/2012/06/pevcu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370">
                        <a14:foregroundMark x1="60870" y1="47958" x2="60870" y2="47958"/>
                        <a14:foregroundMark x1="69293" y1="45083" x2="69293" y2="45083"/>
                        <a14:foregroundMark x1="54891" y1="44327" x2="54891" y2="44327"/>
                        <a14:foregroundMark x1="70652" y1="49017" x2="70652" y2="49017"/>
                        <a14:foregroundMark x1="84511" y1="49017" x2="84511" y2="49017"/>
                        <a14:foregroundMark x1="84239" y1="55068" x2="84239" y2="55068"/>
                        <a14:foregroundMark x1="85598" y1="60363" x2="85598" y2="60363"/>
                        <a14:foregroundMark x1="86141" y1="26475" x2="86141" y2="26475"/>
                        <a14:foregroundMark x1="86141" y1="20575" x2="86141" y2="20575"/>
                        <a14:foregroundMark x1="63043" y1="27080" x2="63043" y2="27080"/>
                        <a14:foregroundMark x1="81793" y1="2874" x2="81793" y2="2874"/>
                        <a14:foregroundMark x1="81793" y1="5749" x2="81793" y2="5749"/>
                        <a14:foregroundMark x1="69837" y1="42965" x2="69837" y2="42965"/>
                        <a14:foregroundMark x1="88859" y1="13767" x2="88859" y2="13767"/>
                        <a14:foregroundMark x1="85326" y1="73071" x2="85326" y2="73071"/>
                        <a14:foregroundMark x1="85054" y1="84569" x2="85054" y2="84569"/>
                        <a14:foregroundMark x1="89130" y1="98033" x2="89130" y2="98033"/>
                        <a14:foregroundMark x1="74457" y1="98185" x2="74457" y2="98185"/>
                        <a14:foregroundMark x1="71196" y1="94100" x2="71196" y2="94100"/>
                        <a14:foregroundMark x1="41304" y1="91377" x2="41304" y2="91377"/>
                        <a14:foregroundMark x1="44022" y1="95008" x2="44022" y2="95008"/>
                        <a14:foregroundMark x1="45924" y1="91679" x2="45924" y2="91679"/>
                        <a14:foregroundMark x1="48641" y1="96520" x2="48641" y2="96520"/>
                        <a14:foregroundMark x1="67391" y1="91074" x2="67391" y2="91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2060848"/>
            <a:ext cx="2345555" cy="397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>
            <a:spLocks noGrp="1"/>
          </p:cNvSpPr>
          <p:nvPr/>
        </p:nvSpPr>
        <p:spPr bwMode="auto">
          <a:xfrm>
            <a:off x="28724" y="4581128"/>
            <a:ext cx="3628875" cy="94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doctor</a:t>
            </a:r>
            <a:endParaRPr lang="ru-RU" sz="7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Заголовок 1"/>
          <p:cNvSpPr>
            <a:spLocks noGrp="1"/>
          </p:cNvSpPr>
          <p:nvPr/>
        </p:nvSpPr>
        <p:spPr bwMode="auto">
          <a:xfrm>
            <a:off x="2934161" y="3145561"/>
            <a:ext cx="3771528" cy="81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farmer</a:t>
            </a:r>
            <a:endParaRPr lang="ru-RU" sz="7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Заголовок 1"/>
          <p:cNvSpPr>
            <a:spLocks noGrp="1"/>
          </p:cNvSpPr>
          <p:nvPr/>
        </p:nvSpPr>
        <p:spPr bwMode="auto">
          <a:xfrm>
            <a:off x="3375808" y="5634187"/>
            <a:ext cx="3737121" cy="81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singer</a:t>
            </a:r>
            <a:endParaRPr lang="ru-RU" sz="7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4779" y="-42575"/>
            <a:ext cx="4248150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23" y="868550"/>
            <a:ext cx="2825738" cy="366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19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417" y="4670415"/>
            <a:ext cx="2359369" cy="2359369"/>
          </a:xfrm>
          <a:prstGeom prst="rect">
            <a:avLst/>
          </a:prstGeom>
        </p:spPr>
      </p:pic>
      <p:pic>
        <p:nvPicPr>
          <p:cNvPr id="2056" name="Picture 8" descr="http://belaga.ru/images/catalog/e878b7e52243912a52b7631d7b08120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74" b="93720" l="2000" r="96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8603" y="2750166"/>
            <a:ext cx="1770957" cy="183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muskul.ru/wp-content/uploads/2011/07/big_447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22" b="94778" l="6128" r="988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94705" y="2808583"/>
            <a:ext cx="1158197" cy="123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us.123rf.com/400wm/400/400/bicubic/bicubic1010/bicubic101000066/8067441-police-officer-standing-and-resting-his-hand-on-his-holstered-pistol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50" b="90000" l="4386" r="94737">
                        <a14:foregroundMark x1="44737" y1="11917" x2="44737" y2="11917"/>
                        <a14:foregroundMark x1="35673" y1="72917" x2="35673" y2="72917"/>
                        <a14:backgroundMark x1="49415" y1="24917" x2="49415" y2="24917"/>
                        <a14:backgroundMark x1="49854" y1="30833" x2="49854" y2="30833"/>
                        <a14:backgroundMark x1="44883" y1="30167" x2="44883" y2="30167"/>
                        <a14:backgroundMark x1="44883" y1="30167" x2="44883" y2="30167"/>
                        <a14:backgroundMark x1="48099" y1="29667" x2="48099" y2="29667"/>
                        <a14:backgroundMark x1="43129" y1="18333" x2="43129" y2="18333"/>
                        <a14:backgroundMark x1="41520" y1="16417" x2="41520" y2="16417"/>
                        <a14:backgroundMark x1="77924" y1="55750" x2="93275" y2="57917"/>
                        <a14:backgroundMark x1="78509" y1="54083" x2="93567" y2="54250"/>
                        <a14:backgroundMark x1="12135" y1="48500" x2="26170" y2="45333"/>
                        <a14:backgroundMark x1="10673" y1="47500" x2="19737" y2="51750"/>
                        <a14:backgroundMark x1="20906" y1="52750" x2="20906" y2="52750"/>
                        <a14:backgroundMark x1="12135" y1="47167" x2="12135" y2="47167"/>
                        <a14:backgroundMark x1="24415" y1="45500" x2="24415" y2="45500"/>
                        <a14:backgroundMark x1="30702" y1="18083" x2="70322" y2="20083"/>
                        <a14:backgroundMark x1="70322" y1="20083" x2="70322" y2="20083"/>
                        <a14:backgroundMark x1="33041" y1="22333" x2="64766" y2="22333"/>
                        <a14:backgroundMark x1="60088" y1="24167" x2="60088" y2="24167"/>
                        <a14:backgroundMark x1="47953" y1="28833" x2="47953" y2="28833"/>
                        <a14:backgroundMark x1="52924" y1="29833" x2="52924" y2="25833"/>
                        <a14:backgroundMark x1="35088" y1="23333" x2="44152" y2="23333"/>
                        <a14:backgroundMark x1="37135" y1="16667" x2="37135" y2="1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1630" y="3581400"/>
            <a:ext cx="1512167" cy="2659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>
            <a:spLocks noGrp="1"/>
          </p:cNvSpPr>
          <p:nvPr/>
        </p:nvSpPr>
        <p:spPr bwMode="auto">
          <a:xfrm>
            <a:off x="-28629" y="4646935"/>
            <a:ext cx="3914829" cy="81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work in a hospital</a:t>
            </a:r>
            <a:endParaRPr lang="ru-RU" sz="40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Заголовок 1"/>
          <p:cNvSpPr>
            <a:spLocks noGrp="1"/>
          </p:cNvSpPr>
          <p:nvPr/>
        </p:nvSpPr>
        <p:spPr bwMode="auto">
          <a:xfrm>
            <a:off x="1622354" y="3822655"/>
            <a:ext cx="3187589" cy="81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give medicine</a:t>
            </a:r>
            <a:endParaRPr lang="ru-RU" sz="40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Заголовок 1"/>
          <p:cNvSpPr>
            <a:spLocks noGrp="1"/>
          </p:cNvSpPr>
          <p:nvPr/>
        </p:nvSpPr>
        <p:spPr bwMode="auto">
          <a:xfrm>
            <a:off x="5152777" y="2546696"/>
            <a:ext cx="3783705" cy="81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drive a tractor </a:t>
            </a:r>
            <a:endParaRPr lang="ru-RU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Заголовок 1"/>
          <p:cNvSpPr>
            <a:spLocks noGrp="1"/>
          </p:cNvSpPr>
          <p:nvPr/>
        </p:nvSpPr>
        <p:spPr bwMode="auto">
          <a:xfrm>
            <a:off x="5486401" y="5638800"/>
            <a:ext cx="3657600" cy="1007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wear a uniform</a:t>
            </a:r>
            <a:endParaRPr lang="ru-RU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187624" y="2060848"/>
            <a:ext cx="504056" cy="753146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330396" y="2160511"/>
            <a:ext cx="545647" cy="64807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874428" y="5053205"/>
            <a:ext cx="993716" cy="337585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1185" y="-114360"/>
            <a:ext cx="1434163" cy="2432490"/>
          </a:xfrm>
          <a:prstGeom prst="rect">
            <a:avLst/>
          </a:prstGeom>
        </p:spPr>
      </p:pic>
      <p:sp>
        <p:nvSpPr>
          <p:cNvPr id="19" name="Заголовок 1"/>
          <p:cNvSpPr>
            <a:spLocks noGrp="1"/>
          </p:cNvSpPr>
          <p:nvPr/>
        </p:nvSpPr>
        <p:spPr bwMode="auto">
          <a:xfrm>
            <a:off x="2295425" y="2006305"/>
            <a:ext cx="3914829" cy="81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4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sing songs</a:t>
            </a:r>
            <a:endParaRPr lang="ru-RU" sz="40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64378" y="283364"/>
            <a:ext cx="3138837" cy="22520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6582" y="221235"/>
            <a:ext cx="1456673" cy="188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1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05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" y="152400"/>
            <a:ext cx="8915400" cy="65532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66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always</a:t>
            </a:r>
            <a:r>
              <a:rPr lang="en-US" sz="138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ru-RU" sz="104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всегда</a:t>
            </a:r>
          </a:p>
          <a:p>
            <a:pPr marL="0" indent="0" algn="ctr">
              <a:buNone/>
            </a:pPr>
            <a:r>
              <a:rPr lang="en-US" sz="1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n</a:t>
            </a:r>
            <a:r>
              <a:rPr lang="en-US" sz="1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ever</a:t>
            </a:r>
            <a:r>
              <a:rPr lang="en-US" sz="13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- </a:t>
            </a:r>
            <a:r>
              <a:rPr lang="ru-RU" sz="10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никогда</a:t>
            </a:r>
            <a:r>
              <a:rPr lang="ru-RU" sz="1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endParaRPr lang="ru-RU" sz="11600" b="1" dirty="0">
              <a:solidFill>
                <a:schemeClr val="tx1">
                  <a:lumMod val="95000"/>
                  <a:lumOff val="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1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30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206" y="6603"/>
            <a:ext cx="2514600" cy="202178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8079" y="1962825"/>
            <a:ext cx="2681791" cy="76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a vet</a:t>
            </a:r>
            <a:endParaRPr lang="ru-RU" sz="55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5254" y="53495"/>
            <a:ext cx="2238375" cy="22383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88127" y="2096945"/>
            <a:ext cx="3775366" cy="838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a builder</a:t>
            </a:r>
            <a:endParaRPr lang="ru-RU" sz="55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1" y="2987749"/>
            <a:ext cx="2501741" cy="25908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73052" y="5612219"/>
            <a:ext cx="3941748" cy="838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500" b="1" dirty="0">
                <a:solidFill>
                  <a:srgbClr val="FF0000"/>
                </a:solidFill>
                <a:latin typeface="Georgia" panose="02040502050405020303" pitchFamily="18" charset="0"/>
              </a:rPr>
              <a:t>a</a:t>
            </a:r>
            <a:r>
              <a:rPr lang="en-US" sz="5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dentist</a:t>
            </a:r>
            <a:endParaRPr lang="ru-RU" sz="55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7118" y="3088486"/>
            <a:ext cx="2534482" cy="265043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867400" y="5769935"/>
            <a:ext cx="3124200" cy="8594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a waiter</a:t>
            </a:r>
            <a:endParaRPr lang="ru-RU" sz="55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5671" y="1680893"/>
            <a:ext cx="2309037" cy="2309037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777346" y="3952716"/>
            <a:ext cx="3628381" cy="14330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5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a shop assistant</a:t>
            </a:r>
            <a:endParaRPr lang="ru-RU" sz="55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40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39" y="12405"/>
            <a:ext cx="2034241" cy="21336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2520" y="2146005"/>
            <a:ext cx="2590800" cy="7718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in a restaurant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715" y="310429"/>
            <a:ext cx="2136866" cy="171259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124200" y="2176449"/>
            <a:ext cx="3124200" cy="6737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after animals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-6976"/>
            <a:ext cx="2081984" cy="208198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324600" y="2180559"/>
            <a:ext cx="2819400" cy="66960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in a shop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520" y="3177237"/>
            <a:ext cx="2618780" cy="188145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97962" y="5293243"/>
            <a:ext cx="3124200" cy="7938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 fruit and vegetables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3679" y="3159639"/>
            <a:ext cx="2020939" cy="202093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581400" y="5334000"/>
            <a:ext cx="2514600" cy="6036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houses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1300" y="2999393"/>
            <a:ext cx="2158184" cy="223714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6248400" y="5334000"/>
            <a:ext cx="2743200" cy="6036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after teeth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72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76201"/>
            <a:ext cx="89154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Прочитайте и переведите предложения на русский язык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143000"/>
            <a:ext cx="8763000" cy="5562599"/>
          </a:xfrm>
        </p:spPr>
        <p:txBody>
          <a:bodyPr>
            <a:noAutofit/>
          </a:bodyPr>
          <a:lstStyle/>
          <a:p>
            <a:pPr algn="ctr"/>
            <a:r>
              <a:rPr lang="ru-RU" sz="3500" dirty="0" smtClean="0">
                <a:latin typeface="Georgia" panose="02040502050405020303" pitchFamily="18" charset="0"/>
              </a:rPr>
              <a:t>1. </a:t>
            </a:r>
            <a:r>
              <a:rPr lang="en-US" sz="3500" dirty="0" smtClean="0">
                <a:latin typeface="Georgia" panose="02040502050405020303" pitchFamily="18" charset="0"/>
              </a:rPr>
              <a:t>A doctor always gives medicine and pills.</a:t>
            </a:r>
          </a:p>
          <a:p>
            <a:pPr algn="ctr"/>
            <a:r>
              <a:rPr lang="en-US" sz="3500" dirty="0" smtClean="0">
                <a:latin typeface="Georgia" panose="02040502050405020303" pitchFamily="18" charset="0"/>
              </a:rPr>
              <a:t>A farmer never</a:t>
            </a:r>
            <a:r>
              <a:rPr lang="ru-RU" sz="3500" dirty="0" smtClean="0">
                <a:latin typeface="Georgia" panose="02040502050405020303" pitchFamily="18" charset="0"/>
              </a:rPr>
              <a:t> </a:t>
            </a:r>
            <a:r>
              <a:rPr lang="en-US" sz="3500" dirty="0" smtClean="0">
                <a:latin typeface="Georgia" panose="02040502050405020303" pitchFamily="18" charset="0"/>
              </a:rPr>
              <a:t>works in a hospital. He ploughs the fields.</a:t>
            </a:r>
          </a:p>
          <a:p>
            <a:pPr algn="ctr"/>
            <a:r>
              <a:rPr lang="en-US" sz="3500" dirty="0" smtClean="0">
                <a:latin typeface="Georgia" panose="02040502050405020303" pitchFamily="18" charset="0"/>
              </a:rPr>
              <a:t>A singer sings songs.</a:t>
            </a:r>
          </a:p>
          <a:p>
            <a:pPr algn="ctr"/>
            <a:r>
              <a:rPr lang="en-US" sz="3500" dirty="0" smtClean="0">
                <a:latin typeface="Georgia" panose="02040502050405020303" pitchFamily="18" charset="0"/>
              </a:rPr>
              <a:t>A vet always looks after animals.</a:t>
            </a:r>
          </a:p>
          <a:p>
            <a:pPr algn="ctr"/>
            <a:r>
              <a:rPr lang="en-US" sz="3500" dirty="0" smtClean="0">
                <a:latin typeface="Georgia" panose="02040502050405020303" pitchFamily="18" charset="0"/>
              </a:rPr>
              <a:t>A waiter always wears uniform.</a:t>
            </a:r>
          </a:p>
          <a:p>
            <a:pPr algn="ctr"/>
            <a:r>
              <a:rPr lang="en-US" sz="3500" dirty="0" smtClean="0">
                <a:latin typeface="Georgia" panose="02040502050405020303" pitchFamily="18" charset="0"/>
              </a:rPr>
              <a:t>A dentist never drives a tractor. He looks after teeth.</a:t>
            </a:r>
          </a:p>
          <a:p>
            <a:pPr algn="ctr"/>
            <a:r>
              <a:rPr lang="en-US" sz="3500" dirty="0" smtClean="0">
                <a:latin typeface="Georgia" panose="02040502050405020303" pitchFamily="18" charset="0"/>
              </a:rPr>
              <a:t>A builder makes houses.</a:t>
            </a:r>
          </a:p>
          <a:p>
            <a:pPr marL="0" indent="0" algn="ctr">
              <a:buNone/>
            </a:pPr>
            <a:endParaRPr lang="en-US" sz="3200" dirty="0" smtClean="0"/>
          </a:p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  <a:p>
            <a:pPr algn="ctr"/>
            <a:endParaRPr lang="en-US" sz="3200" dirty="0" smtClean="0"/>
          </a:p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7033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52400"/>
            <a:ext cx="7886700" cy="457201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Dictation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" y="1196567"/>
            <a:ext cx="2402249" cy="15767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6381" y="1371600"/>
            <a:ext cx="1750808" cy="22709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460332"/>
            <a:ext cx="2948483" cy="2118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1215" y="381000"/>
            <a:ext cx="1733550" cy="29402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21" y="3976990"/>
            <a:ext cx="2735040" cy="27350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6364" y="3814247"/>
            <a:ext cx="3382033" cy="22402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88397" y="4038600"/>
            <a:ext cx="2902137" cy="261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6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Pronunciation Warm-Up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792088" cy="792088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[z]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512" y="3429000"/>
            <a:ext cx="72008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[s]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8108" y="4941168"/>
            <a:ext cx="100550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[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ɪ</a:t>
            </a:r>
            <a:r>
              <a:rPr lang="en-US" sz="40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z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]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093144" y="1837359"/>
            <a:ext cx="1966688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wat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907704" y="1836412"/>
            <a:ext cx="803324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er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2915816" y="1844824"/>
            <a:ext cx="1512168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go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0716" y="1827532"/>
            <a:ext cx="1803452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liste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065644" y="1844824"/>
            <a:ext cx="1674708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rea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7707556" y="1844824"/>
            <a:ext cx="1544964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sin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3478232" y="1844824"/>
            <a:ext cx="54893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5197662" y="1827415"/>
            <a:ext cx="61589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6790600" y="1862795"/>
            <a:ext cx="648072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8357360" y="1844824"/>
            <a:ext cx="576064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7177312" y="3429000"/>
            <a:ext cx="1756112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ho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5868144" y="3432259"/>
            <a:ext cx="1397391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ea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2841361" y="3429000"/>
            <a:ext cx="1658631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wor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4451210" y="3432259"/>
            <a:ext cx="134492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  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1109686" y="3429000"/>
            <a:ext cx="1601342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 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7740352" y="3429000"/>
            <a:ext cx="803324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6397282" y="3442648"/>
            <a:ext cx="526183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749492" y="3429000"/>
            <a:ext cx="803324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ke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3669372" y="3429000"/>
            <a:ext cx="803324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1752452" y="3432259"/>
            <a:ext cx="803324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ke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4936310" y="5805264"/>
            <a:ext cx="1966688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mi  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2104346" y="5805264"/>
            <a:ext cx="1966688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his  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1" name="Объект 2"/>
          <p:cNvSpPr txBox="1">
            <a:spLocks/>
          </p:cNvSpPr>
          <p:nvPr/>
        </p:nvSpPr>
        <p:spPr>
          <a:xfrm>
            <a:off x="5965891" y="4941168"/>
            <a:ext cx="229749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mun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2" name="Объект 2"/>
          <p:cNvSpPr txBox="1">
            <a:spLocks/>
          </p:cNvSpPr>
          <p:nvPr/>
        </p:nvSpPr>
        <p:spPr>
          <a:xfrm>
            <a:off x="3478232" y="4941168"/>
            <a:ext cx="1966688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tea    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3" name="Объект 2"/>
          <p:cNvSpPr txBox="1">
            <a:spLocks/>
          </p:cNvSpPr>
          <p:nvPr/>
        </p:nvSpPr>
        <p:spPr>
          <a:xfrm>
            <a:off x="1170770" y="4941168"/>
            <a:ext cx="1889062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wa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s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4" name="Объект 2"/>
          <p:cNvSpPr txBox="1">
            <a:spLocks/>
          </p:cNvSpPr>
          <p:nvPr/>
        </p:nvSpPr>
        <p:spPr>
          <a:xfrm>
            <a:off x="5521752" y="5805264"/>
            <a:ext cx="803324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xe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5" name="Объект 2"/>
          <p:cNvSpPr txBox="1">
            <a:spLocks/>
          </p:cNvSpPr>
          <p:nvPr/>
        </p:nvSpPr>
        <p:spPr>
          <a:xfrm>
            <a:off x="2746916" y="5805264"/>
            <a:ext cx="803324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6" name="Объект 2"/>
          <p:cNvSpPr txBox="1">
            <a:spLocks/>
          </p:cNvSpPr>
          <p:nvPr/>
        </p:nvSpPr>
        <p:spPr>
          <a:xfrm>
            <a:off x="6951666" y="4927520"/>
            <a:ext cx="101835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che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7" name="Объект 2"/>
          <p:cNvSpPr txBox="1">
            <a:spLocks/>
          </p:cNvSpPr>
          <p:nvPr/>
        </p:nvSpPr>
        <p:spPr>
          <a:xfrm>
            <a:off x="4177643" y="4927520"/>
            <a:ext cx="1001485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che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8" name="Объект 2"/>
          <p:cNvSpPr txBox="1">
            <a:spLocks/>
          </p:cNvSpPr>
          <p:nvPr/>
        </p:nvSpPr>
        <p:spPr>
          <a:xfrm>
            <a:off x="1810646" y="4941168"/>
            <a:ext cx="1033162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she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37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20"/>
                            </p:stCondLst>
                            <p:childTnLst>
                              <p:par>
                                <p:cTn id="1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20"/>
                            </p:stCondLst>
                            <p:childTnLst>
                              <p:par>
                                <p:cTn id="1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20"/>
                            </p:stCondLst>
                            <p:childTnLst>
                              <p:par>
                                <p:cTn id="2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2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0"/>
                            </p:stCondLst>
                            <p:childTnLst>
                              <p:par>
                                <p:cTn id="36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20"/>
                            </p:stCondLst>
                            <p:childTnLst>
                              <p:par>
                                <p:cTn id="41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40"/>
                            </p:stCondLst>
                            <p:childTnLst>
                              <p:par>
                                <p:cTn id="46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40"/>
                            </p:stCondLst>
                            <p:childTnLst>
                              <p:par>
                                <p:cTn id="51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0"/>
                            </p:stCondLst>
                            <p:childTnLst>
                              <p:par>
                                <p:cTn id="62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80"/>
                            </p:stCondLst>
                            <p:childTnLst>
                              <p:par>
                                <p:cTn id="67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20"/>
                            </p:stCondLst>
                            <p:childTnLst>
                              <p:par>
                                <p:cTn id="72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140"/>
                            </p:stCondLst>
                            <p:childTnLst>
                              <p:par>
                                <p:cTn id="77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17" grpId="0"/>
      <p:bldP spid="18" grpId="0"/>
      <p:bldP spid="24" grpId="0"/>
      <p:bldP spid="25" grpId="0"/>
      <p:bldP spid="26" grpId="0"/>
      <p:bldP spid="27" grpId="0"/>
      <p:bldP spid="28" grpId="0"/>
      <p:bldP spid="34" grpId="0"/>
      <p:bldP spid="35" grpId="0"/>
      <p:bldP spid="36" grpId="0"/>
      <p:bldP spid="37" grpId="0"/>
      <p:bldP spid="3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228600"/>
            <a:ext cx="8763000" cy="6477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Georgia" panose="02040502050405020303" pitchFamily="18" charset="0"/>
              </a:rPr>
              <a:t>1. a taxi driver</a:t>
            </a:r>
          </a:p>
          <a:p>
            <a:pPr algn="ctr"/>
            <a:r>
              <a:rPr lang="en-US" sz="5400" dirty="0" smtClean="0">
                <a:latin typeface="Georgia" panose="02040502050405020303" pitchFamily="18" charset="0"/>
              </a:rPr>
              <a:t>2. a doctor</a:t>
            </a:r>
          </a:p>
          <a:p>
            <a:pPr algn="ctr"/>
            <a:r>
              <a:rPr lang="en-US" sz="5400" dirty="0" smtClean="0">
                <a:latin typeface="Georgia" panose="02040502050405020303" pitchFamily="18" charset="0"/>
              </a:rPr>
              <a:t>3. a farmer</a:t>
            </a:r>
          </a:p>
          <a:p>
            <a:pPr algn="ctr"/>
            <a:r>
              <a:rPr lang="en-US" sz="5400" dirty="0" smtClean="0">
                <a:latin typeface="Georgia" panose="02040502050405020303" pitchFamily="18" charset="0"/>
              </a:rPr>
              <a:t>4. a singer</a:t>
            </a:r>
          </a:p>
          <a:p>
            <a:pPr algn="ctr"/>
            <a:r>
              <a:rPr lang="en-US" sz="5400" dirty="0" smtClean="0">
                <a:latin typeface="Georgia" panose="02040502050405020303" pitchFamily="18" charset="0"/>
              </a:rPr>
              <a:t>5. a policeman</a:t>
            </a:r>
          </a:p>
          <a:p>
            <a:pPr algn="ctr"/>
            <a:r>
              <a:rPr lang="en-US" sz="5400" dirty="0" smtClean="0">
                <a:latin typeface="Georgia" panose="02040502050405020303" pitchFamily="18" charset="0"/>
              </a:rPr>
              <a:t>6. a baker</a:t>
            </a:r>
          </a:p>
          <a:p>
            <a:pPr algn="ctr"/>
            <a:r>
              <a:rPr lang="en-US" sz="5400" dirty="0" smtClean="0">
                <a:latin typeface="Georgia" panose="02040502050405020303" pitchFamily="18" charset="0"/>
              </a:rPr>
              <a:t>7. a gardener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8084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76200"/>
            <a:ext cx="78867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b="1" i="1" dirty="0" smtClean="0">
                <a:solidFill>
                  <a:srgbClr val="0000FF"/>
                </a:solidFill>
                <a:latin typeface="Baskerville Old Face" panose="02020602080505020303" pitchFamily="18" charset="0"/>
              </a:rPr>
              <a:t>Learn by heart</a:t>
            </a:r>
            <a:br>
              <a:rPr lang="en-US" sz="4400" b="1" i="1" dirty="0" smtClean="0">
                <a:solidFill>
                  <a:srgbClr val="0000FF"/>
                </a:solidFill>
                <a:latin typeface="Baskerville Old Face" panose="02020602080505020303" pitchFamily="18" charset="0"/>
              </a:rPr>
            </a:br>
            <a:r>
              <a:rPr lang="ru-RU" sz="4400" b="1" i="1" dirty="0" smtClean="0">
                <a:solidFill>
                  <a:srgbClr val="0000FF"/>
                </a:solidFill>
              </a:rPr>
              <a:t>Выучи наизусть</a:t>
            </a:r>
            <a:endParaRPr lang="ru-RU" sz="4400" b="1" i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295400"/>
            <a:ext cx="8077200" cy="548639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7200" b="1" dirty="0">
                <a:solidFill>
                  <a:srgbClr val="66FF33"/>
                </a:solidFill>
                <a:latin typeface="Baskerville Old Face" panose="02020602080505020303" pitchFamily="18" charset="0"/>
              </a:rPr>
              <a:t>I want to be a </a:t>
            </a:r>
            <a:r>
              <a:rPr lang="en-US" sz="7200" b="1" dirty="0" smtClean="0">
                <a:solidFill>
                  <a:srgbClr val="66FF33"/>
                </a:solidFill>
                <a:latin typeface="Baskerville Old Face" panose="02020602080505020303" pitchFamily="18" charset="0"/>
              </a:rPr>
              <a:t>doctor</a:t>
            </a:r>
          </a:p>
          <a:p>
            <a:pPr marL="0" indent="0" algn="ctr">
              <a:buNone/>
            </a:pPr>
            <a:r>
              <a:rPr lang="en-US" sz="6600" b="1" dirty="0">
                <a:solidFill>
                  <a:srgbClr val="FF0066"/>
                </a:solidFill>
                <a:latin typeface="Baskerville Old Face" panose="02020602080505020303" pitchFamily="18" charset="0"/>
              </a:rPr>
              <a:t>I want to be </a:t>
            </a:r>
            <a:r>
              <a:rPr lang="en-US" sz="6600" b="1" dirty="0" smtClean="0">
                <a:solidFill>
                  <a:srgbClr val="FF0066"/>
                </a:solidFill>
                <a:latin typeface="Baskerville Old Face" panose="02020602080505020303" pitchFamily="18" charset="0"/>
              </a:rPr>
              <a:t>a teacher</a:t>
            </a:r>
            <a:endParaRPr lang="ru-RU" sz="6600" b="1" dirty="0">
              <a:solidFill>
                <a:srgbClr val="FF0066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None/>
            </a:pPr>
            <a:r>
              <a:rPr lang="en-US" sz="7200" b="1" dirty="0" smtClean="0">
                <a:solidFill>
                  <a:srgbClr val="00B0F0"/>
                </a:solidFill>
                <a:latin typeface="Baskerville Old Face" panose="02020602080505020303" pitchFamily="18" charset="0"/>
              </a:rPr>
              <a:t>I </a:t>
            </a:r>
            <a:r>
              <a:rPr lang="en-US" sz="7200" b="1" dirty="0">
                <a:solidFill>
                  <a:srgbClr val="00B0F0"/>
                </a:solidFill>
                <a:latin typeface="Baskerville Old Face" panose="02020602080505020303" pitchFamily="18" charset="0"/>
              </a:rPr>
              <a:t>want to be a </a:t>
            </a:r>
            <a:r>
              <a:rPr lang="en-US" sz="7200" b="1" dirty="0" smtClean="0">
                <a:solidFill>
                  <a:srgbClr val="00B0F0"/>
                </a:solidFill>
                <a:latin typeface="Baskerville Old Face" panose="02020602080505020303" pitchFamily="18" charset="0"/>
              </a:rPr>
              <a:t>baker</a:t>
            </a:r>
            <a:endParaRPr lang="ru-RU" sz="7200" b="1" dirty="0" smtClean="0">
              <a:latin typeface="Baskerville Old Face" panose="02020602080505020303" pitchFamily="18" charset="0"/>
            </a:endParaRPr>
          </a:p>
          <a:p>
            <a:pPr marL="0" indent="0" algn="ctr">
              <a:buNone/>
            </a:pPr>
            <a:r>
              <a:rPr lang="en-US" sz="7200" b="1" dirty="0" smtClean="0">
                <a:solidFill>
                  <a:srgbClr val="7030A0"/>
                </a:solidFill>
                <a:latin typeface="Baskerville Old Face" panose="02020602080505020303" pitchFamily="18" charset="0"/>
              </a:rPr>
              <a:t>And </a:t>
            </a:r>
            <a:r>
              <a:rPr lang="en-US" sz="7200" b="1" dirty="0">
                <a:solidFill>
                  <a:srgbClr val="7030A0"/>
                </a:solidFill>
                <a:latin typeface="Baskerville Old Face" panose="02020602080505020303" pitchFamily="18" charset="0"/>
              </a:rPr>
              <a:t>be a superstar!</a:t>
            </a:r>
            <a:endParaRPr lang="ru-RU" sz="7200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sz="7200" b="1" dirty="0">
                <a:solidFill>
                  <a:srgbClr val="FF0066"/>
                </a:solidFill>
                <a:latin typeface="Baskerville Old Face" panose="02020602080505020303" pitchFamily="18" charset="0"/>
              </a:rPr>
              <a:t/>
            </a:r>
            <a:br>
              <a:rPr lang="en-US" sz="7200" b="1" dirty="0">
                <a:solidFill>
                  <a:srgbClr val="FF0066"/>
                </a:solidFill>
                <a:latin typeface="Baskerville Old Face" panose="02020602080505020303" pitchFamily="18" charset="0"/>
              </a:rPr>
            </a:br>
            <a:r>
              <a:rPr lang="en-US" sz="7200" b="1" dirty="0">
                <a:latin typeface="Baskerville Old Face" panose="02020602080505020303" pitchFamily="18" charset="0"/>
              </a:rPr>
              <a:t/>
            </a:r>
            <a:br>
              <a:rPr lang="en-US" sz="7200" b="1" dirty="0">
                <a:latin typeface="Baskerville Old Face" panose="02020602080505020303" pitchFamily="18" charset="0"/>
              </a:rPr>
            </a:br>
            <a:endParaRPr lang="ru-RU" sz="72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6253" y="24581"/>
            <a:ext cx="1354394" cy="1952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6253" y="1676400"/>
            <a:ext cx="1325050" cy="21307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4260" y="3628680"/>
            <a:ext cx="1292534" cy="12925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8550" y="5380949"/>
            <a:ext cx="1400850" cy="1400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3800" y="5385694"/>
            <a:ext cx="1402202" cy="13961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1700" y="5380949"/>
            <a:ext cx="1402202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6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768474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make bread </a:t>
            </a:r>
            <a:endParaRPr lang="ru-RU" sz="9600" b="1" dirty="0">
              <a:solidFill>
                <a:srgbClr val="CC66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7679" y="2170471"/>
            <a:ext cx="6268641" cy="417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1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00B050"/>
                </a:solidFill>
                <a:latin typeface="Baskerville Old Face" panose="02020602080505020303" pitchFamily="18" charset="0"/>
              </a:rPr>
              <a:t>help people</a:t>
            </a:r>
            <a:endParaRPr lang="ru-RU" sz="9600" b="1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74106" y="2133600"/>
            <a:ext cx="4395788" cy="446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19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FF0066"/>
                </a:solidFill>
                <a:latin typeface="Baskerville Old Face" panose="02020602080505020303" pitchFamily="18" charset="0"/>
              </a:rPr>
              <a:t>water flowers</a:t>
            </a:r>
            <a:endParaRPr lang="ru-RU" sz="9600" b="1" dirty="0">
              <a:solidFill>
                <a:srgbClr val="FF0066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2133600"/>
            <a:ext cx="5898931" cy="392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6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FFC000"/>
                </a:solidFill>
                <a:latin typeface="Baskerville Old Face" panose="02020602080505020303" pitchFamily="18" charset="0"/>
              </a:rPr>
              <a:t>drive a taxi</a:t>
            </a:r>
            <a:endParaRPr lang="ru-RU" sz="9600" b="1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1127" y="1720186"/>
            <a:ext cx="6341745" cy="490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51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76200"/>
            <a:ext cx="7886700" cy="68580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Назови по –</a:t>
            </a:r>
            <a:r>
              <a:rPr lang="ru-RU" sz="3600" b="1" dirty="0" err="1" smtClean="0">
                <a:solidFill>
                  <a:srgbClr val="FF0000"/>
                </a:solidFill>
              </a:rPr>
              <a:t>английски</a:t>
            </a:r>
            <a:r>
              <a:rPr lang="ru-RU" b="1" dirty="0" smtClean="0">
                <a:solidFill>
                  <a:srgbClr val="FF0000"/>
                </a:solidFill>
              </a:rPr>
              <a:t>: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730046"/>
            <a:ext cx="3956850" cy="26283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3489" y="3962400"/>
            <a:ext cx="4237960" cy="28280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618" y="730046"/>
            <a:ext cx="3958732" cy="30604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444" y="3402884"/>
            <a:ext cx="3496246" cy="35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9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2287</TotalTime>
  <Words>459</Words>
  <Application>Microsoft Office PowerPoint</Application>
  <PresentationFormat>Экран (4:3)</PresentationFormat>
  <Paragraphs>142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9" baseType="lpstr">
      <vt:lpstr>Arial</vt:lpstr>
      <vt:lpstr>Bahnschrift</vt:lpstr>
      <vt:lpstr>Baskerville Old Face</vt:lpstr>
      <vt:lpstr>Calibri</vt:lpstr>
      <vt:lpstr>Calibri Light</vt:lpstr>
      <vt:lpstr>Cambria Math</vt:lpstr>
      <vt:lpstr>Georgia</vt:lpstr>
      <vt:lpstr>Times New Roman</vt:lpstr>
      <vt:lpstr>Тема Office</vt:lpstr>
      <vt:lpstr>Презентация PowerPoint</vt:lpstr>
      <vt:lpstr>  I make bread every day</vt:lpstr>
      <vt:lpstr>Pronunciation Warm-Up</vt:lpstr>
      <vt:lpstr>Learn by heart Выучи наизусть</vt:lpstr>
      <vt:lpstr>make bread </vt:lpstr>
      <vt:lpstr>help people</vt:lpstr>
      <vt:lpstr>water flowers</vt:lpstr>
      <vt:lpstr>drive a taxi</vt:lpstr>
      <vt:lpstr>Назови по –английски:</vt:lpstr>
      <vt:lpstr>Презентация PowerPoint</vt:lpstr>
      <vt:lpstr>Презентация PowerPoint</vt:lpstr>
      <vt:lpstr>Present Simple</vt:lpstr>
      <vt:lpstr>What do these people do?</vt:lpstr>
      <vt:lpstr>Презентация PowerPoint</vt:lpstr>
      <vt:lpstr>Презентация PowerPoint</vt:lpstr>
      <vt:lpstr>Complete the verbs with endings.</vt:lpstr>
      <vt:lpstr>Презентация PowerPoint</vt:lpstr>
      <vt:lpstr>Present Simple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Прочитайте и переведите предложения на русский язык</vt:lpstr>
      <vt:lpstr>Dictation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I make bread every day</dc:title>
  <dc:creator>Давыд</dc:creator>
  <cp:lastModifiedBy>Учетная запись Майкрософт</cp:lastModifiedBy>
  <cp:revision>103</cp:revision>
  <dcterms:created xsi:type="dcterms:W3CDTF">2013-02-04T17:17:04Z</dcterms:created>
  <dcterms:modified xsi:type="dcterms:W3CDTF">2024-02-02T06:48:15Z</dcterms:modified>
</cp:coreProperties>
</file>