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sldIdLst>
    <p:sldId id="256" r:id="rId2"/>
    <p:sldId id="257" r:id="rId3"/>
    <p:sldId id="260" r:id="rId4"/>
    <p:sldId id="261" r:id="rId5"/>
    <p:sldId id="263" r:id="rId6"/>
    <p:sldId id="258" r:id="rId7"/>
    <p:sldId id="259" r:id="rId8"/>
    <p:sldId id="262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02" autoAdjust="0"/>
    <p:restoredTop sz="94660"/>
  </p:normalViewPr>
  <p:slideViewPr>
    <p:cSldViewPr snapToGrid="0">
      <p:cViewPr varScale="1">
        <p:scale>
          <a:sx n="71" d="100"/>
          <a:sy n="71" d="100"/>
        </p:scale>
        <p:origin x="60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2847F8-826B-4459-9A94-F35A265A7F8C}" type="doc">
      <dgm:prSet loTypeId="urn:microsoft.com/office/officeart/2005/8/layout/hierarchy1" loCatId="hierarchy" qsTypeId="urn:microsoft.com/office/officeart/2005/8/quickstyle/simple1" qsCatId="simple" csTypeId="urn:microsoft.com/office/officeart/2005/8/colors/accent2_2" csCatId="accent2"/>
      <dgm:spPr/>
      <dgm:t>
        <a:bodyPr/>
        <a:lstStyle/>
        <a:p>
          <a:endParaRPr lang="en-US"/>
        </a:p>
      </dgm:t>
    </dgm:pt>
    <dgm:pt modelId="{1B259C27-4EE8-4BE5-816A-16D74FDE2F12}">
      <dgm:prSet/>
      <dgm:spPr/>
      <dgm:t>
        <a:bodyPr/>
        <a:lstStyle/>
        <a:p>
          <a:r>
            <a:rPr lang="ru-RU" b="1"/>
            <a:t>При самообслуживании </a:t>
          </a:r>
          <a:r>
            <a:rPr lang="ru-RU"/>
            <a:t>(труд направленный на обслуживание им самого себя: одевание-раздевание, приём пищи, сан-гигиенические процедуры).</a:t>
          </a:r>
          <a:endParaRPr lang="en-US"/>
        </a:p>
      </dgm:t>
    </dgm:pt>
    <dgm:pt modelId="{19040B3E-691C-482E-BEFB-471C017AB11E}" type="parTrans" cxnId="{F42165EC-AFF3-438D-8115-670160593A67}">
      <dgm:prSet/>
      <dgm:spPr/>
      <dgm:t>
        <a:bodyPr/>
        <a:lstStyle/>
        <a:p>
          <a:endParaRPr lang="en-US"/>
        </a:p>
      </dgm:t>
    </dgm:pt>
    <dgm:pt modelId="{01320733-817B-4BDE-9B33-EA3A053A1C15}" type="sibTrans" cxnId="{F42165EC-AFF3-438D-8115-670160593A67}">
      <dgm:prSet/>
      <dgm:spPr/>
      <dgm:t>
        <a:bodyPr/>
        <a:lstStyle/>
        <a:p>
          <a:endParaRPr lang="en-US"/>
        </a:p>
      </dgm:t>
    </dgm:pt>
    <dgm:pt modelId="{03580118-B32B-4047-8206-26B7DCB497A1}">
      <dgm:prSet/>
      <dgm:spPr/>
      <dgm:t>
        <a:bodyPr/>
        <a:lstStyle/>
        <a:p>
          <a:r>
            <a:rPr lang="ru-RU" b="1"/>
            <a:t>В хозяйственно – бытовой труде</a:t>
          </a:r>
          <a:r>
            <a:rPr lang="ru-RU"/>
            <a:t> (по уборке помещения, мытьё посуды, стирка и т.д.) </a:t>
          </a:r>
          <a:endParaRPr lang="en-US"/>
        </a:p>
      </dgm:t>
    </dgm:pt>
    <dgm:pt modelId="{6AA83988-BADF-4E9B-89D3-2CAA4FD90936}" type="parTrans" cxnId="{69E7FF94-E6D3-44D8-A877-E7D959D9B4F2}">
      <dgm:prSet/>
      <dgm:spPr/>
      <dgm:t>
        <a:bodyPr/>
        <a:lstStyle/>
        <a:p>
          <a:endParaRPr lang="en-US"/>
        </a:p>
      </dgm:t>
    </dgm:pt>
    <dgm:pt modelId="{706F910D-F8A7-4999-A93C-2C9E63568325}" type="sibTrans" cxnId="{69E7FF94-E6D3-44D8-A877-E7D959D9B4F2}">
      <dgm:prSet/>
      <dgm:spPr/>
      <dgm:t>
        <a:bodyPr/>
        <a:lstStyle/>
        <a:p>
          <a:endParaRPr lang="en-US"/>
        </a:p>
      </dgm:t>
    </dgm:pt>
    <dgm:pt modelId="{00F80826-BDCE-4647-84F5-6ECD25805AD5}" type="pres">
      <dgm:prSet presAssocID="{672847F8-826B-4459-9A94-F35A265A7F8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204AFF2-9744-422B-970B-F3E1876DAB08}" type="pres">
      <dgm:prSet presAssocID="{1B259C27-4EE8-4BE5-816A-16D74FDE2F12}" presName="hierRoot1" presStyleCnt="0"/>
      <dgm:spPr/>
    </dgm:pt>
    <dgm:pt modelId="{C2EA710A-1E19-4E9B-821D-51EB53550F7E}" type="pres">
      <dgm:prSet presAssocID="{1B259C27-4EE8-4BE5-816A-16D74FDE2F12}" presName="composite" presStyleCnt="0"/>
      <dgm:spPr/>
    </dgm:pt>
    <dgm:pt modelId="{8A8BE7B9-901D-4F90-A962-86F5FAE5AD97}" type="pres">
      <dgm:prSet presAssocID="{1B259C27-4EE8-4BE5-816A-16D74FDE2F12}" presName="background" presStyleLbl="node0" presStyleIdx="0" presStyleCnt="2"/>
      <dgm:spPr/>
    </dgm:pt>
    <dgm:pt modelId="{9DB00184-3237-4BBB-95DF-95BD0B967455}" type="pres">
      <dgm:prSet presAssocID="{1B259C27-4EE8-4BE5-816A-16D74FDE2F12}" presName="text" presStyleLbl="fgAcc0" presStyleIdx="0" presStyleCnt="2" custLinFactNeighborX="-1120" custLinFactNeighborY="-5294">
        <dgm:presLayoutVars>
          <dgm:chPref val="3"/>
        </dgm:presLayoutVars>
      </dgm:prSet>
      <dgm:spPr/>
    </dgm:pt>
    <dgm:pt modelId="{9E4305BF-8547-4F32-985D-1F1023916A46}" type="pres">
      <dgm:prSet presAssocID="{1B259C27-4EE8-4BE5-816A-16D74FDE2F12}" presName="hierChild2" presStyleCnt="0"/>
      <dgm:spPr/>
    </dgm:pt>
    <dgm:pt modelId="{B3950A1B-C7AC-4749-8CC5-A34A64182D48}" type="pres">
      <dgm:prSet presAssocID="{03580118-B32B-4047-8206-26B7DCB497A1}" presName="hierRoot1" presStyleCnt="0"/>
      <dgm:spPr/>
    </dgm:pt>
    <dgm:pt modelId="{2F00A3FA-1BB0-4494-B77B-FCF514028039}" type="pres">
      <dgm:prSet presAssocID="{03580118-B32B-4047-8206-26B7DCB497A1}" presName="composite" presStyleCnt="0"/>
      <dgm:spPr/>
    </dgm:pt>
    <dgm:pt modelId="{A9A1998B-9774-49A9-B160-B6252E486667}" type="pres">
      <dgm:prSet presAssocID="{03580118-B32B-4047-8206-26B7DCB497A1}" presName="background" presStyleLbl="node0" presStyleIdx="1" presStyleCnt="2"/>
      <dgm:spPr/>
    </dgm:pt>
    <dgm:pt modelId="{75F85AB4-9436-4B30-AFF5-AA95641561CB}" type="pres">
      <dgm:prSet presAssocID="{03580118-B32B-4047-8206-26B7DCB497A1}" presName="text" presStyleLbl="fgAcc0" presStyleIdx="1" presStyleCnt="2">
        <dgm:presLayoutVars>
          <dgm:chPref val="3"/>
        </dgm:presLayoutVars>
      </dgm:prSet>
      <dgm:spPr/>
    </dgm:pt>
    <dgm:pt modelId="{C8045038-AA0A-495F-98EC-E037E59FBAA6}" type="pres">
      <dgm:prSet presAssocID="{03580118-B32B-4047-8206-26B7DCB497A1}" presName="hierChild2" presStyleCnt="0"/>
      <dgm:spPr/>
    </dgm:pt>
  </dgm:ptLst>
  <dgm:cxnLst>
    <dgm:cxn modelId="{DF917816-E74E-4856-BA1D-8A0E275E9DD4}" type="presOf" srcId="{672847F8-826B-4459-9A94-F35A265A7F8C}" destId="{00F80826-BDCE-4647-84F5-6ECD25805AD5}" srcOrd="0" destOrd="0" presId="urn:microsoft.com/office/officeart/2005/8/layout/hierarchy1"/>
    <dgm:cxn modelId="{6695DC49-4BA1-40BE-B5ED-84E6C44ACF60}" type="presOf" srcId="{1B259C27-4EE8-4BE5-816A-16D74FDE2F12}" destId="{9DB00184-3237-4BBB-95DF-95BD0B967455}" srcOrd="0" destOrd="0" presId="urn:microsoft.com/office/officeart/2005/8/layout/hierarchy1"/>
    <dgm:cxn modelId="{69E7FF94-E6D3-44D8-A877-E7D959D9B4F2}" srcId="{672847F8-826B-4459-9A94-F35A265A7F8C}" destId="{03580118-B32B-4047-8206-26B7DCB497A1}" srcOrd="1" destOrd="0" parTransId="{6AA83988-BADF-4E9B-89D3-2CAA4FD90936}" sibTransId="{706F910D-F8A7-4999-A93C-2C9E63568325}"/>
    <dgm:cxn modelId="{CCCC97A2-0F1B-48F8-9E3F-9565307C6194}" type="presOf" srcId="{03580118-B32B-4047-8206-26B7DCB497A1}" destId="{75F85AB4-9436-4B30-AFF5-AA95641561CB}" srcOrd="0" destOrd="0" presId="urn:microsoft.com/office/officeart/2005/8/layout/hierarchy1"/>
    <dgm:cxn modelId="{F42165EC-AFF3-438D-8115-670160593A67}" srcId="{672847F8-826B-4459-9A94-F35A265A7F8C}" destId="{1B259C27-4EE8-4BE5-816A-16D74FDE2F12}" srcOrd="0" destOrd="0" parTransId="{19040B3E-691C-482E-BEFB-471C017AB11E}" sibTransId="{01320733-817B-4BDE-9B33-EA3A053A1C15}"/>
    <dgm:cxn modelId="{65FC97DE-374B-4A41-B4D5-9AC472D2DF2B}" type="presParOf" srcId="{00F80826-BDCE-4647-84F5-6ECD25805AD5}" destId="{0204AFF2-9744-422B-970B-F3E1876DAB08}" srcOrd="0" destOrd="0" presId="urn:microsoft.com/office/officeart/2005/8/layout/hierarchy1"/>
    <dgm:cxn modelId="{0827F17B-621E-442F-888E-5CC258ADDF92}" type="presParOf" srcId="{0204AFF2-9744-422B-970B-F3E1876DAB08}" destId="{C2EA710A-1E19-4E9B-821D-51EB53550F7E}" srcOrd="0" destOrd="0" presId="urn:microsoft.com/office/officeart/2005/8/layout/hierarchy1"/>
    <dgm:cxn modelId="{4453ED14-0ACE-4D13-B7C1-5D3EB9F4E2ED}" type="presParOf" srcId="{C2EA710A-1E19-4E9B-821D-51EB53550F7E}" destId="{8A8BE7B9-901D-4F90-A962-86F5FAE5AD97}" srcOrd="0" destOrd="0" presId="urn:microsoft.com/office/officeart/2005/8/layout/hierarchy1"/>
    <dgm:cxn modelId="{712BB0D2-4524-4DEB-BBD1-D8D0C67C88F9}" type="presParOf" srcId="{C2EA710A-1E19-4E9B-821D-51EB53550F7E}" destId="{9DB00184-3237-4BBB-95DF-95BD0B967455}" srcOrd="1" destOrd="0" presId="urn:microsoft.com/office/officeart/2005/8/layout/hierarchy1"/>
    <dgm:cxn modelId="{DD449CBE-A332-4159-9556-B50ED70047FC}" type="presParOf" srcId="{0204AFF2-9744-422B-970B-F3E1876DAB08}" destId="{9E4305BF-8547-4F32-985D-1F1023916A46}" srcOrd="1" destOrd="0" presId="urn:microsoft.com/office/officeart/2005/8/layout/hierarchy1"/>
    <dgm:cxn modelId="{C60AEAD6-46DF-44F8-9CB4-780668F8C3BD}" type="presParOf" srcId="{00F80826-BDCE-4647-84F5-6ECD25805AD5}" destId="{B3950A1B-C7AC-4749-8CC5-A34A64182D48}" srcOrd="1" destOrd="0" presId="urn:microsoft.com/office/officeart/2005/8/layout/hierarchy1"/>
    <dgm:cxn modelId="{E126094F-D22B-4B03-84FA-5BD5DE858917}" type="presParOf" srcId="{B3950A1B-C7AC-4749-8CC5-A34A64182D48}" destId="{2F00A3FA-1BB0-4494-B77B-FCF514028039}" srcOrd="0" destOrd="0" presId="urn:microsoft.com/office/officeart/2005/8/layout/hierarchy1"/>
    <dgm:cxn modelId="{154DDD7C-62DD-4635-9BF4-B36AB6DB0A56}" type="presParOf" srcId="{2F00A3FA-1BB0-4494-B77B-FCF514028039}" destId="{A9A1998B-9774-49A9-B160-B6252E486667}" srcOrd="0" destOrd="0" presId="urn:microsoft.com/office/officeart/2005/8/layout/hierarchy1"/>
    <dgm:cxn modelId="{C522C05C-D6BD-4401-8F1A-B25F5F0D628A}" type="presParOf" srcId="{2F00A3FA-1BB0-4494-B77B-FCF514028039}" destId="{75F85AB4-9436-4B30-AFF5-AA95641561CB}" srcOrd="1" destOrd="0" presId="urn:microsoft.com/office/officeart/2005/8/layout/hierarchy1"/>
    <dgm:cxn modelId="{09CA1E57-3323-49AD-B1E7-CBD9540361E8}" type="presParOf" srcId="{B3950A1B-C7AC-4749-8CC5-A34A64182D48}" destId="{C8045038-AA0A-495F-98EC-E037E59FBAA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3AD5252-1373-482E-BB5C-ED08431DB0EC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B6989C20-3E11-4F67-87AC-5DA26DC3862E}">
      <dgm:prSet/>
      <dgm:spPr/>
      <dgm:t>
        <a:bodyPr/>
        <a:lstStyle/>
        <a:p>
          <a:r>
            <a:rPr lang="ru-RU" b="1"/>
            <a:t>Труд в природе </a:t>
          </a:r>
          <a:r>
            <a:rPr lang="ru-RU"/>
            <a:t>(уход за растениями и животными, выращивание овощей на огороде (огород на подоконнике), озеленение участка, участие в чистке аквариума и др.) </a:t>
          </a:r>
          <a:endParaRPr lang="en-US"/>
        </a:p>
      </dgm:t>
    </dgm:pt>
    <dgm:pt modelId="{81633554-00CB-4117-8001-35FF79414FB6}" type="parTrans" cxnId="{E90587E2-7CCC-4FE3-B4F5-20DA950021D9}">
      <dgm:prSet/>
      <dgm:spPr/>
      <dgm:t>
        <a:bodyPr/>
        <a:lstStyle/>
        <a:p>
          <a:endParaRPr lang="en-US"/>
        </a:p>
      </dgm:t>
    </dgm:pt>
    <dgm:pt modelId="{471FB161-AA16-493C-80DA-EE914EF4CFB2}" type="sibTrans" cxnId="{E90587E2-7CCC-4FE3-B4F5-20DA950021D9}">
      <dgm:prSet/>
      <dgm:spPr/>
      <dgm:t>
        <a:bodyPr/>
        <a:lstStyle/>
        <a:p>
          <a:endParaRPr lang="en-US"/>
        </a:p>
      </dgm:t>
    </dgm:pt>
    <dgm:pt modelId="{7E713FF2-49B1-4310-BB2D-2B11979311B5}">
      <dgm:prSet/>
      <dgm:spPr/>
      <dgm:t>
        <a:bodyPr/>
        <a:lstStyle/>
        <a:p>
          <a:r>
            <a:rPr lang="ru-RU" b="1"/>
            <a:t>В ручном и художественном труде</a:t>
          </a:r>
          <a:r>
            <a:rPr lang="ru-RU"/>
            <a:t> (изготовление поделок и атрибутов к играм из природного материала, бумаги, картона, ткани, дерева.) </a:t>
          </a:r>
          <a:endParaRPr lang="en-US"/>
        </a:p>
      </dgm:t>
    </dgm:pt>
    <dgm:pt modelId="{B879EC45-D8CD-4F4A-857C-3E08340D6862}" type="parTrans" cxnId="{39038BCF-BD34-4056-8F05-7444129160BA}">
      <dgm:prSet/>
      <dgm:spPr/>
      <dgm:t>
        <a:bodyPr/>
        <a:lstStyle/>
        <a:p>
          <a:endParaRPr lang="en-US"/>
        </a:p>
      </dgm:t>
    </dgm:pt>
    <dgm:pt modelId="{92683045-474D-49E3-A1A8-AEE3BE780A27}" type="sibTrans" cxnId="{39038BCF-BD34-4056-8F05-7444129160BA}">
      <dgm:prSet/>
      <dgm:spPr/>
      <dgm:t>
        <a:bodyPr/>
        <a:lstStyle/>
        <a:p>
          <a:endParaRPr lang="en-US"/>
        </a:p>
      </dgm:t>
    </dgm:pt>
    <dgm:pt modelId="{19D2E926-E770-41DB-ADA8-0A34393A653E}" type="pres">
      <dgm:prSet presAssocID="{23AD5252-1373-482E-BB5C-ED08431DB0E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79E338F-5EA9-4051-AA44-F5FAA17E800A}" type="pres">
      <dgm:prSet presAssocID="{B6989C20-3E11-4F67-87AC-5DA26DC3862E}" presName="hierRoot1" presStyleCnt="0"/>
      <dgm:spPr/>
    </dgm:pt>
    <dgm:pt modelId="{161ABD79-EAA8-49EB-A226-3777D690BD1E}" type="pres">
      <dgm:prSet presAssocID="{B6989C20-3E11-4F67-87AC-5DA26DC3862E}" presName="composite" presStyleCnt="0"/>
      <dgm:spPr/>
    </dgm:pt>
    <dgm:pt modelId="{E8388717-ACD2-4936-B690-DB9661E08874}" type="pres">
      <dgm:prSet presAssocID="{B6989C20-3E11-4F67-87AC-5DA26DC3862E}" presName="background" presStyleLbl="node0" presStyleIdx="0" presStyleCnt="2"/>
      <dgm:spPr/>
    </dgm:pt>
    <dgm:pt modelId="{4203AEBB-EC54-4ECC-AE49-5AFEF5F2EBE0}" type="pres">
      <dgm:prSet presAssocID="{B6989C20-3E11-4F67-87AC-5DA26DC3862E}" presName="text" presStyleLbl="fgAcc0" presStyleIdx="0" presStyleCnt="2">
        <dgm:presLayoutVars>
          <dgm:chPref val="3"/>
        </dgm:presLayoutVars>
      </dgm:prSet>
      <dgm:spPr/>
    </dgm:pt>
    <dgm:pt modelId="{3AEE9DE2-C906-4490-8F75-48E5F76DD4AB}" type="pres">
      <dgm:prSet presAssocID="{B6989C20-3E11-4F67-87AC-5DA26DC3862E}" presName="hierChild2" presStyleCnt="0"/>
      <dgm:spPr/>
    </dgm:pt>
    <dgm:pt modelId="{6F9CAC88-E103-4F51-B277-3C1F8DB0B51A}" type="pres">
      <dgm:prSet presAssocID="{7E713FF2-49B1-4310-BB2D-2B11979311B5}" presName="hierRoot1" presStyleCnt="0"/>
      <dgm:spPr/>
    </dgm:pt>
    <dgm:pt modelId="{C183E16D-BC3F-4458-8119-6D7F4E60C9B0}" type="pres">
      <dgm:prSet presAssocID="{7E713FF2-49B1-4310-BB2D-2B11979311B5}" presName="composite" presStyleCnt="0"/>
      <dgm:spPr/>
    </dgm:pt>
    <dgm:pt modelId="{6C9FA2B8-EA36-4C3A-B38F-06C60907B7A2}" type="pres">
      <dgm:prSet presAssocID="{7E713FF2-49B1-4310-BB2D-2B11979311B5}" presName="background" presStyleLbl="node0" presStyleIdx="1" presStyleCnt="2"/>
      <dgm:spPr/>
    </dgm:pt>
    <dgm:pt modelId="{82368D4E-5659-41C2-82C4-7F31C967CE03}" type="pres">
      <dgm:prSet presAssocID="{7E713FF2-49B1-4310-BB2D-2B11979311B5}" presName="text" presStyleLbl="fgAcc0" presStyleIdx="1" presStyleCnt="2" custLinFactNeighborX="896" custLinFactNeighborY="1765">
        <dgm:presLayoutVars>
          <dgm:chPref val="3"/>
        </dgm:presLayoutVars>
      </dgm:prSet>
      <dgm:spPr/>
    </dgm:pt>
    <dgm:pt modelId="{6F682FA2-5161-4C4A-A8A6-76CFE4098269}" type="pres">
      <dgm:prSet presAssocID="{7E713FF2-49B1-4310-BB2D-2B11979311B5}" presName="hierChild2" presStyleCnt="0"/>
      <dgm:spPr/>
    </dgm:pt>
  </dgm:ptLst>
  <dgm:cxnLst>
    <dgm:cxn modelId="{E7E35725-DB00-4DE2-B302-8E42A0D6CF8A}" type="presOf" srcId="{23AD5252-1373-482E-BB5C-ED08431DB0EC}" destId="{19D2E926-E770-41DB-ADA8-0A34393A653E}" srcOrd="0" destOrd="0" presId="urn:microsoft.com/office/officeart/2005/8/layout/hierarchy1"/>
    <dgm:cxn modelId="{DF04205E-A4EB-4A8A-AE91-AD510BF5FE9F}" type="presOf" srcId="{7E713FF2-49B1-4310-BB2D-2B11979311B5}" destId="{82368D4E-5659-41C2-82C4-7F31C967CE03}" srcOrd="0" destOrd="0" presId="urn:microsoft.com/office/officeart/2005/8/layout/hierarchy1"/>
    <dgm:cxn modelId="{2B896691-810A-4BEA-AC50-58F8CF2712BA}" type="presOf" srcId="{B6989C20-3E11-4F67-87AC-5DA26DC3862E}" destId="{4203AEBB-EC54-4ECC-AE49-5AFEF5F2EBE0}" srcOrd="0" destOrd="0" presId="urn:microsoft.com/office/officeart/2005/8/layout/hierarchy1"/>
    <dgm:cxn modelId="{39038BCF-BD34-4056-8F05-7444129160BA}" srcId="{23AD5252-1373-482E-BB5C-ED08431DB0EC}" destId="{7E713FF2-49B1-4310-BB2D-2B11979311B5}" srcOrd="1" destOrd="0" parTransId="{B879EC45-D8CD-4F4A-857C-3E08340D6862}" sibTransId="{92683045-474D-49E3-A1A8-AEE3BE780A27}"/>
    <dgm:cxn modelId="{E90587E2-7CCC-4FE3-B4F5-20DA950021D9}" srcId="{23AD5252-1373-482E-BB5C-ED08431DB0EC}" destId="{B6989C20-3E11-4F67-87AC-5DA26DC3862E}" srcOrd="0" destOrd="0" parTransId="{81633554-00CB-4117-8001-35FF79414FB6}" sibTransId="{471FB161-AA16-493C-80DA-EE914EF4CFB2}"/>
    <dgm:cxn modelId="{EF3759B4-E37C-4635-84A6-3E2D2F660CF2}" type="presParOf" srcId="{19D2E926-E770-41DB-ADA8-0A34393A653E}" destId="{B79E338F-5EA9-4051-AA44-F5FAA17E800A}" srcOrd="0" destOrd="0" presId="urn:microsoft.com/office/officeart/2005/8/layout/hierarchy1"/>
    <dgm:cxn modelId="{BEEB5609-D97B-44ED-A38E-E612733AD6F4}" type="presParOf" srcId="{B79E338F-5EA9-4051-AA44-F5FAA17E800A}" destId="{161ABD79-EAA8-49EB-A226-3777D690BD1E}" srcOrd="0" destOrd="0" presId="urn:microsoft.com/office/officeart/2005/8/layout/hierarchy1"/>
    <dgm:cxn modelId="{5EA6614C-FA71-4B46-B001-6BB93E93F380}" type="presParOf" srcId="{161ABD79-EAA8-49EB-A226-3777D690BD1E}" destId="{E8388717-ACD2-4936-B690-DB9661E08874}" srcOrd="0" destOrd="0" presId="urn:microsoft.com/office/officeart/2005/8/layout/hierarchy1"/>
    <dgm:cxn modelId="{AD58D093-9390-40FF-A334-E933F7C785D6}" type="presParOf" srcId="{161ABD79-EAA8-49EB-A226-3777D690BD1E}" destId="{4203AEBB-EC54-4ECC-AE49-5AFEF5F2EBE0}" srcOrd="1" destOrd="0" presId="urn:microsoft.com/office/officeart/2005/8/layout/hierarchy1"/>
    <dgm:cxn modelId="{C093C63D-3644-4DCE-9950-C34818694402}" type="presParOf" srcId="{B79E338F-5EA9-4051-AA44-F5FAA17E800A}" destId="{3AEE9DE2-C906-4490-8F75-48E5F76DD4AB}" srcOrd="1" destOrd="0" presId="urn:microsoft.com/office/officeart/2005/8/layout/hierarchy1"/>
    <dgm:cxn modelId="{7EDA793E-6F2C-4723-9AF9-D68E0F3BC249}" type="presParOf" srcId="{19D2E926-E770-41DB-ADA8-0A34393A653E}" destId="{6F9CAC88-E103-4F51-B277-3C1F8DB0B51A}" srcOrd="1" destOrd="0" presId="urn:microsoft.com/office/officeart/2005/8/layout/hierarchy1"/>
    <dgm:cxn modelId="{5AEBEAAF-06C9-4E94-9A02-C030C5F9AF75}" type="presParOf" srcId="{6F9CAC88-E103-4F51-B277-3C1F8DB0B51A}" destId="{C183E16D-BC3F-4458-8119-6D7F4E60C9B0}" srcOrd="0" destOrd="0" presId="urn:microsoft.com/office/officeart/2005/8/layout/hierarchy1"/>
    <dgm:cxn modelId="{D16E1548-D072-496A-89B3-B168EBFD6E7D}" type="presParOf" srcId="{C183E16D-BC3F-4458-8119-6D7F4E60C9B0}" destId="{6C9FA2B8-EA36-4C3A-B38F-06C60907B7A2}" srcOrd="0" destOrd="0" presId="urn:microsoft.com/office/officeart/2005/8/layout/hierarchy1"/>
    <dgm:cxn modelId="{6AF42276-349B-4FE9-9F17-E7CAE2E14488}" type="presParOf" srcId="{C183E16D-BC3F-4458-8119-6D7F4E60C9B0}" destId="{82368D4E-5659-41C2-82C4-7F31C967CE03}" srcOrd="1" destOrd="0" presId="urn:microsoft.com/office/officeart/2005/8/layout/hierarchy1"/>
    <dgm:cxn modelId="{D54C00AC-99F0-4508-B5A0-4DC6BD3B06A2}" type="presParOf" srcId="{6F9CAC88-E103-4F51-B277-3C1F8DB0B51A}" destId="{6F682FA2-5161-4C4A-A8A6-76CFE409826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8BE7B9-901D-4F90-A962-86F5FAE5AD97}">
      <dsp:nvSpPr>
        <dsp:cNvPr id="0" name=""/>
        <dsp:cNvSpPr/>
      </dsp:nvSpPr>
      <dsp:spPr>
        <a:xfrm>
          <a:off x="451582" y="-135975"/>
          <a:ext cx="4080443" cy="25910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B00184-3237-4BBB-95DF-95BD0B967455}">
      <dsp:nvSpPr>
        <dsp:cNvPr id="0" name=""/>
        <dsp:cNvSpPr/>
      </dsp:nvSpPr>
      <dsp:spPr>
        <a:xfrm>
          <a:off x="904964" y="294738"/>
          <a:ext cx="4080443" cy="25910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/>
            <a:t>При самообслуживании </a:t>
          </a:r>
          <a:r>
            <a:rPr lang="ru-RU" sz="2400" kern="1200"/>
            <a:t>(труд направленный на обслуживание им самого себя: одевание-раздевание, приём пищи, сан-гигиенические процедуры).</a:t>
          </a:r>
          <a:endParaRPr lang="en-US" sz="2400" kern="1200"/>
        </a:p>
      </dsp:txBody>
      <dsp:txXfrm>
        <a:off x="980854" y="370628"/>
        <a:ext cx="3928663" cy="2439301"/>
      </dsp:txXfrm>
    </dsp:sp>
    <dsp:sp modelId="{A9A1998B-9774-49A9-B160-B6252E486667}">
      <dsp:nvSpPr>
        <dsp:cNvPr id="0" name=""/>
        <dsp:cNvSpPr/>
      </dsp:nvSpPr>
      <dsp:spPr>
        <a:xfrm>
          <a:off x="5484491" y="1196"/>
          <a:ext cx="4080443" cy="25910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F85AB4-9436-4B30-AFF5-AA95641561CB}">
      <dsp:nvSpPr>
        <dsp:cNvPr id="0" name=""/>
        <dsp:cNvSpPr/>
      </dsp:nvSpPr>
      <dsp:spPr>
        <a:xfrm>
          <a:off x="5937873" y="431910"/>
          <a:ext cx="4080443" cy="25910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/>
            <a:t>В хозяйственно – бытовой труде</a:t>
          </a:r>
          <a:r>
            <a:rPr lang="ru-RU" sz="2400" kern="1200"/>
            <a:t> (по уборке помещения, мытьё посуды, стирка и т.д.) </a:t>
          </a:r>
          <a:endParaRPr lang="en-US" sz="2400" kern="1200"/>
        </a:p>
      </dsp:txBody>
      <dsp:txXfrm>
        <a:off x="6013763" y="507800"/>
        <a:ext cx="3928663" cy="24393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388717-ACD2-4936-B690-DB9661E08874}">
      <dsp:nvSpPr>
        <dsp:cNvPr id="0" name=""/>
        <dsp:cNvSpPr/>
      </dsp:nvSpPr>
      <dsp:spPr>
        <a:xfrm>
          <a:off x="497283" y="1196"/>
          <a:ext cx="4080443" cy="25910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03AEBB-EC54-4ECC-AE49-5AFEF5F2EBE0}">
      <dsp:nvSpPr>
        <dsp:cNvPr id="0" name=""/>
        <dsp:cNvSpPr/>
      </dsp:nvSpPr>
      <dsp:spPr>
        <a:xfrm>
          <a:off x="950665" y="431910"/>
          <a:ext cx="4080443" cy="25910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kern="1200"/>
            <a:t>Труд в природе </a:t>
          </a:r>
          <a:r>
            <a:rPr lang="ru-RU" sz="2200" kern="1200"/>
            <a:t>(уход за растениями и животными, выращивание овощей на огороде (огород на подоконнике), озеленение участка, участие в чистке аквариума и др.) </a:t>
          </a:r>
          <a:endParaRPr lang="en-US" sz="2200" kern="1200"/>
        </a:p>
      </dsp:txBody>
      <dsp:txXfrm>
        <a:off x="1026555" y="507800"/>
        <a:ext cx="3928663" cy="2439301"/>
      </dsp:txXfrm>
    </dsp:sp>
    <dsp:sp modelId="{6C9FA2B8-EA36-4C3A-B38F-06C60907B7A2}">
      <dsp:nvSpPr>
        <dsp:cNvPr id="0" name=""/>
        <dsp:cNvSpPr/>
      </dsp:nvSpPr>
      <dsp:spPr>
        <a:xfrm>
          <a:off x="5521052" y="2393"/>
          <a:ext cx="4080443" cy="25910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368D4E-5659-41C2-82C4-7F31C967CE03}">
      <dsp:nvSpPr>
        <dsp:cNvPr id="0" name=""/>
        <dsp:cNvSpPr/>
      </dsp:nvSpPr>
      <dsp:spPr>
        <a:xfrm>
          <a:off x="5974434" y="433106"/>
          <a:ext cx="4080443" cy="25910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kern="1200"/>
            <a:t>В ручном и художественном труде</a:t>
          </a:r>
          <a:r>
            <a:rPr lang="ru-RU" sz="2200" kern="1200"/>
            <a:t> (изготовление поделок и атрибутов к играм из природного материала, бумаги, картона, ткани, дерева.) </a:t>
          </a:r>
          <a:endParaRPr lang="en-US" sz="2200" kern="1200"/>
        </a:p>
      </dsp:txBody>
      <dsp:txXfrm>
        <a:off x="6050324" y="508996"/>
        <a:ext cx="3928663" cy="24393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3B052-A59B-4AE3-A89A-E7748630C1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DA9EC4-FEA9-41D2-BE8D-F709F01D37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155CF-52F5-4879-B7F3-D05812AC4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D053AC-61ED-4C2F-90BF-D4A916545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8B2ED7-A198-4613-B8C9-EE02BAE24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321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B47DD-81F8-4128-9E50-04A9F2D3D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6564D1-2B83-4C0F-ACBA-E91472C50A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FA1D7D-D2EC-4ADB-9C65-191DEC82D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4CB571-86F9-474A-826A-75CC21C88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384F5F-50E6-4BB9-B848-EE2302C02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334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3F08DF-1C0D-4F53-A3AB-95D7B55FA0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761999"/>
            <a:ext cx="2628900" cy="54149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0D3BBD-C494-4E94-B189-319802A93E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761999"/>
            <a:ext cx="7734300" cy="5414963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3C0BD9-4BED-43D3-852F-B74B949A2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7811DC-C725-4462-B622-DB96A8987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C42D06-438F-4150-9238-E2FAEE5E2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173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98991-AEF1-4F19-AAB8-436EAD58C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25B44F-E7DA-40C6-8B44-71EAB6BDFC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Wingdings" panose="05000000000000000000" pitchFamily="2" charset="2"/>
              <a:buChar char="§"/>
              <a:defRPr/>
            </a:lvl1pPr>
            <a:lvl2pPr marL="685800" indent="-228600">
              <a:buFont typeface="Wingdings" panose="05000000000000000000" pitchFamily="2" charset="2"/>
              <a:buChar char="§"/>
              <a:defRPr/>
            </a:lvl2pPr>
            <a:lvl3pPr>
              <a:buFont typeface="Wingdings" panose="05000000000000000000" pitchFamily="2" charset="2"/>
              <a:buChar char="§"/>
              <a:defRPr/>
            </a:lvl3pPr>
            <a:lvl4pPr marL="1600200" indent="-228600">
              <a:buFont typeface="Wingdings" panose="05000000000000000000" pitchFamily="2" charset="2"/>
              <a:buChar char="§"/>
              <a:defRPr/>
            </a:lvl4pPr>
            <a:lvl5pPr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F71817-A045-48C0-975B-CBEF88E95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1C39F0-32D4-407C-8BCA-97F2D9E50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CF4459-37B2-4F87-B508-DB04D4332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668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BBD03-9D57-48E9-8B43-688B72997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3F376C-8A2F-4BE5-9669-4A6DA21B77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654893-212E-4450-8F7A-27256B31F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0E881A-3958-44A9-9EDB-D86F4E414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EDBC4F-D9B8-4BFA-BE4F-D4B9B739D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534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DC8777-C460-4649-8822-CA943386D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F69E6-1094-437B-AA7E-0E21B7136C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57399"/>
            <a:ext cx="5181600" cy="41195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0BC963-4591-4BE3-AE63-4999A13C50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57399"/>
            <a:ext cx="5181600" cy="4119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04D5BB-DB84-4266-9B4F-E65CCFE5B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1A99B5-D493-4AB1-AF24-6660540D5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178D0-5F1E-43FA-B447-53501EDD1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559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C85CC-8D2B-4219-A2A4-1625A02DF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68338"/>
            <a:ext cx="10515600" cy="108426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6143C8-1CF7-440E-99A3-052731459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828800"/>
            <a:ext cx="5157787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EFF5CA-4662-4430-80C7-99CD7D66C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743199"/>
            <a:ext cx="5157787" cy="34464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6CB5B7-DC23-41CE-872B-E25BD64F84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828800"/>
            <a:ext cx="5183188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F7633C-C24D-4947-979C-132B3AC405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743199"/>
            <a:ext cx="5183188" cy="34464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8A46E1-3934-4807-900F-CA7A4D8D6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BC9C6EA-1549-4601-8226-E5C43469C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658246-003D-4024-9F4B-BA3BD3FBF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783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2DD4C-BFBC-4087-B94C-4DD0690E8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B9D434-8228-4C7F-B520-14121EBC9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7B89BD-A70A-48D2-A3D9-DB2C0DB12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ACF4EF-5A2A-4A47-81DF-80CB51306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20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8B9F00-8450-475B-B155-993BAF212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0FDDA3-8E6F-42F7-BFBE-7FA9C647C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C8E678-81B8-4356-9624-A0B999536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976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010DAA-DDE3-4C9C-8171-385A3DAC8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85800"/>
            <a:ext cx="3932237" cy="1371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F73DB2-BD72-4F5E-9CA2-197343A090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685801"/>
            <a:ext cx="6172200" cy="5175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F01536-2B0A-42A2-827E-2EB2C324A5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209800"/>
            <a:ext cx="3932237" cy="3659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22CD09-61EF-4733-831C-5B133DAE1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109FCF-96E4-4EBF-AAFB-5E9AD22A6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E381A6-E580-49A4-989C-EF4A54F83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964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CFA6E-F719-4613-8815-591471E72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85800"/>
            <a:ext cx="3932237" cy="1371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4384F3-CDE0-4329-B76D-45AAC94B04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685801"/>
            <a:ext cx="6172200" cy="5175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A9D7EB-40DA-460F-A48A-3E6D5E5612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209800"/>
            <a:ext cx="3932237" cy="3659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56944C-E229-457E-868E-C48FF47DA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7115FE-359F-46EA-A3C8-0D18544E3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165D17-3010-4FF5-9071-5CCD3E699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383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>
            <a:extLst>
              <a:ext uri="{FF2B5EF4-FFF2-40B4-BE49-F238E27FC236}">
                <a16:creationId xmlns:a16="http://schemas.microsoft.com/office/drawing/2014/main" id="{DD7EAFE6-2BB9-41FB-9CF4-588CFC708774}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frame">
            <a:avLst>
              <a:gd name="adj1" fmla="val 7164"/>
            </a:avLst>
          </a:prstGeom>
          <a:gradFill flip="none" rotWithShape="1">
            <a:gsLst>
              <a:gs pos="0">
                <a:schemeClr val="accent2"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447F1F-BFA8-4A56-894B-40120132E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58FB99-0FA3-49F4-99A1-61919F942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78657"/>
            <a:ext cx="10515600" cy="3998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DCCAE5-4EB0-4174-BD15-4943899B0A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4293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spc="150" baseline="0">
                <a:solidFill>
                  <a:srgbClr val="FFFFFF"/>
                </a:solidFill>
              </a:defRPr>
            </a:lvl1pPr>
          </a:lstStyle>
          <a:p>
            <a:fld id="{AA70F276-1833-4A75-9C1D-A56E2295A68D}" type="datetimeFigureOut">
              <a:rPr lang="en-US" smtClean="0"/>
              <a:pPr/>
              <a:t>1/14/2024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A4189E-43B2-4CEE-B13E-61A1FBBBD2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293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spc="150" baseline="0">
                <a:solidFill>
                  <a:srgbClr val="FFFFFF"/>
                </a:solidFill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A0530F-0BC8-46EF-A765-DD58B53675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293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cap="all" spc="150" baseline="0">
                <a:solidFill>
                  <a:srgbClr val="FFFFFF"/>
                </a:solidFill>
              </a:defRPr>
            </a:lvl1pPr>
          </a:lstStyle>
          <a:p>
            <a:fld id="{28844951-7827-47D4-8276-7DDE1FA7D8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250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40" r:id="rId5"/>
    <p:sldLayoutId id="2147483745" r:id="rId6"/>
    <p:sldLayoutId id="2147483741" r:id="rId7"/>
    <p:sldLayoutId id="2147483742" r:id="rId8"/>
    <p:sldLayoutId id="2147483743" r:id="rId9"/>
    <p:sldLayoutId id="2147483744" r:id="rId10"/>
    <p:sldLayoutId id="2147483746" r:id="rId11"/>
  </p:sldLayoutIdLst>
  <p:txStyles>
    <p:titleStyle>
      <a:lvl1pPr marL="0" algn="l" defTabSz="914400" rtl="0" eaLnBrk="1" latinLnBrk="0" hangingPunct="1">
        <a:lnSpc>
          <a:spcPct val="90000"/>
        </a:lnSpc>
        <a:spcBef>
          <a:spcPct val="0"/>
        </a:spcBef>
        <a:buNone/>
        <a:defRPr lang="en-US" sz="5200" kern="1200" dirty="0">
          <a:gradFill flip="none" rotWithShape="1">
            <a:gsLst>
              <a:gs pos="0">
                <a:schemeClr val="accent5"/>
              </a:gs>
              <a:gs pos="100000">
                <a:schemeClr val="accent1">
                  <a:alpha val="70000"/>
                </a:schemeClr>
              </a:gs>
            </a:gsLst>
            <a:lin ang="0" scaled="1"/>
            <a:tileRect/>
          </a:gradFill>
          <a:latin typeface="+mj-lt"/>
          <a:ea typeface="+mn-ea"/>
          <a:cs typeface="Angsana New" panose="02020603050405020304" pitchFamily="18" charset="-34"/>
        </a:defRPr>
      </a:lvl1pPr>
    </p:titleStyle>
    <p:bodyStyle>
      <a:lvl1pPr marL="4572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28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1pPr>
      <a:lvl2pPr marL="8001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24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2pPr>
      <a:lvl3pPr marL="12573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20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3pPr>
      <a:lvl4pPr marL="165735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18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4pPr>
      <a:lvl5pPr marL="211455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18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4E1EF4E8-5513-4BF5-BC41-04645281C6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3848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1" name="Picture 3" descr="Синяя выноски на белом фоне">
            <a:extLst>
              <a:ext uri="{FF2B5EF4-FFF2-40B4-BE49-F238E27FC236}">
                <a16:creationId xmlns:a16="http://schemas.microsoft.com/office/drawing/2014/main" id="{1C1F0CD7-953A-AF86-49E8-0EAFCC4980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608" b="30142"/>
          <a:stretch/>
        </p:blipFill>
        <p:spPr>
          <a:xfrm>
            <a:off x="20" y="10"/>
            <a:ext cx="12191980" cy="6857989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107303E2-7D44-46E4-A0D5-73DF99749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5172075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60000"/>
                </a:schemeClr>
              </a:gs>
              <a:gs pos="100000">
                <a:schemeClr val="accent1">
                  <a:alpha val="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D22AF24B-DF9B-4580-9019-8FABD7AC6F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8875" y="1255390"/>
            <a:ext cx="4008678" cy="4034028"/>
          </a:xfrm>
          <a:prstGeom prst="ellipse">
            <a:avLst/>
          </a:pr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5">
                  <a:alpha val="20000"/>
                </a:schemeClr>
              </a:gs>
            </a:gsLst>
            <a:lin ang="2700000" scaled="1"/>
          </a:gradFill>
          <a:ln>
            <a:noFill/>
          </a:ln>
          <a:effectLst>
            <a:softEdge rad="952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Oval 31">
            <a:extLst>
              <a:ext uri="{FF2B5EF4-FFF2-40B4-BE49-F238E27FC236}">
                <a16:creationId xmlns:a16="http://schemas.microsoft.com/office/drawing/2014/main" id="{814E6672-D9A3-4574-B870-15130060A7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829740" y="720056"/>
            <a:ext cx="3094425" cy="3113994"/>
          </a:xfrm>
          <a:prstGeom prst="ellipse">
            <a:avLst/>
          </a:pr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1">
                  <a:lumMod val="20000"/>
                  <a:lumOff val="80000"/>
                  <a:alpha val="69000"/>
                </a:schemeClr>
              </a:gs>
            </a:gsLst>
            <a:lin ang="2700000" scaled="1"/>
          </a:gradFill>
          <a:ln>
            <a:noFill/>
          </a:ln>
          <a:effectLst>
            <a:softEdge rad="952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C06C7F-9D88-D9AC-128A-B2DD0A6828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7410" y="728905"/>
            <a:ext cx="4396540" cy="3184274"/>
          </a:xfrm>
        </p:spPr>
        <p:txBody>
          <a:bodyPr>
            <a:normAutofit/>
          </a:bodyPr>
          <a:lstStyle/>
          <a:p>
            <a:pPr algn="l"/>
            <a:r>
              <a:rPr lang="ru-RU" sz="5000" b="0" i="0" dirty="0">
                <a:solidFill>
                  <a:srgbClr val="FFFFFF"/>
                </a:solidFill>
                <a:effectLst/>
                <a:latin typeface="-apple-system"/>
              </a:rPr>
              <a:t>Формирование гендерных различий детей в труде.</a:t>
            </a:r>
            <a:endParaRPr lang="ru-RU" sz="5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39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ame 8">
            <a:extLst>
              <a:ext uri="{FF2B5EF4-FFF2-40B4-BE49-F238E27FC236}">
                <a16:creationId xmlns:a16="http://schemas.microsoft.com/office/drawing/2014/main" id="{DD7EAFE6-2BB9-41FB-9CF4-588CFC708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frame">
            <a:avLst>
              <a:gd name="adj1" fmla="val 7164"/>
            </a:avLst>
          </a:prstGeom>
          <a:gradFill flip="none" rotWithShape="1">
            <a:gsLst>
              <a:gs pos="0">
                <a:schemeClr val="accent2"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9B36E71-93BD-4984-AC9C-CC9FB9CC06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A767031-C99F-4567-B7D9-353331C77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664"/>
            <a:ext cx="12188952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60000"/>
                </a:schemeClr>
              </a:gs>
              <a:gs pos="100000">
                <a:schemeClr val="accent1">
                  <a:alpha val="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3FEDEE9-12A6-4011-A532-8071D6086B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63"/>
            <a:ext cx="12188952" cy="6858000"/>
          </a:xfrm>
          <a:prstGeom prst="rect">
            <a:avLst/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7C37CE9-19CE-49DF-A887-2214EBB1F0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743200" y="0"/>
            <a:ext cx="6857999" cy="6857998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1"/>
          </a:gra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EF84E8E-7E93-4DEE-BCFB-2AE29098B5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73990" y="1194074"/>
            <a:ext cx="5589934" cy="5737916"/>
          </a:xfrm>
          <a:prstGeom prst="ellipse">
            <a:avLst/>
          </a:pr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5">
                  <a:alpha val="20000"/>
                </a:schemeClr>
              </a:gs>
            </a:gsLst>
            <a:lin ang="2700000" scaled="1"/>
          </a:gradFill>
          <a:ln>
            <a:noFill/>
          </a:ln>
          <a:effectLst>
            <a:softEdge rad="952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046502B-E9B6-4225-B8EE-BC5D644686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6439622" y="194269"/>
            <a:ext cx="5760743" cy="5737917"/>
          </a:xfrm>
          <a:prstGeom prst="ellipse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5">
                  <a:alpha val="40000"/>
                </a:schemeClr>
              </a:gs>
            </a:gsLst>
            <a:lin ang="2700000" scaled="1"/>
          </a:gradFill>
          <a:ln>
            <a:noFill/>
          </a:ln>
          <a:effectLst>
            <a:softEdge rad="1003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D500B59-4CB5-4E11-9A7B-D19B4BA14B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63"/>
            <a:ext cx="12188952" cy="3594019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Белая головоломка с одним красным фрагментом">
            <a:extLst>
              <a:ext uri="{FF2B5EF4-FFF2-40B4-BE49-F238E27FC236}">
                <a16:creationId xmlns:a16="http://schemas.microsoft.com/office/drawing/2014/main" id="{AE506421-57DD-B395-23D1-11006EFE96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</a:blip>
          <a:srcRect t="19493" r="-1" b="28087"/>
          <a:stretch/>
        </p:blipFill>
        <p:spPr>
          <a:xfrm>
            <a:off x="20" y="663"/>
            <a:ext cx="12188932" cy="359401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D050F5F-F6C0-DCFD-796F-DDDA5194237E}"/>
              </a:ext>
            </a:extLst>
          </p:cNvPr>
          <p:cNvSpPr txBox="1"/>
          <p:nvPr/>
        </p:nvSpPr>
        <p:spPr>
          <a:xfrm>
            <a:off x="502024" y="3905880"/>
            <a:ext cx="10851775" cy="23980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spcAft>
                <a:spcPts val="600"/>
              </a:spcAft>
              <a:buClr>
                <a:schemeClr val="tx2">
                  <a:lumMod val="10000"/>
                  <a:lumOff val="90000"/>
                </a:schemeClr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2800" i="0" dirty="0" err="1">
                <a:solidFill>
                  <a:srgbClr val="FFFFFF"/>
                </a:solidFill>
                <a:effectLst/>
              </a:rPr>
              <a:t>Детский</a:t>
            </a:r>
            <a:r>
              <a:rPr lang="en-US" sz="2800" i="0" dirty="0">
                <a:solidFill>
                  <a:srgbClr val="FFFFFF"/>
                </a:solidFill>
                <a:effectLst/>
              </a:rPr>
              <a:t> </a:t>
            </a:r>
            <a:r>
              <a:rPr lang="en-US" sz="2800" i="0" dirty="0" err="1">
                <a:solidFill>
                  <a:srgbClr val="FFFFFF"/>
                </a:solidFill>
                <a:effectLst/>
              </a:rPr>
              <a:t>труд</a:t>
            </a:r>
            <a:r>
              <a:rPr lang="en-US" sz="2800" i="0" dirty="0">
                <a:solidFill>
                  <a:srgbClr val="FFFFFF"/>
                </a:solidFill>
                <a:effectLst/>
              </a:rPr>
              <a:t> </a:t>
            </a:r>
            <a:r>
              <a:rPr lang="en-US" sz="2800" i="0" dirty="0" err="1">
                <a:solidFill>
                  <a:srgbClr val="FFFFFF"/>
                </a:solidFill>
                <a:effectLst/>
              </a:rPr>
              <a:t>способствует</a:t>
            </a:r>
            <a:r>
              <a:rPr lang="en-US" sz="2800" i="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i="0" dirty="0" err="1">
                <a:solidFill>
                  <a:srgbClr val="FFFFFF"/>
                </a:solidFill>
                <a:effectLst/>
              </a:rPr>
              <a:t>более</a:t>
            </a:r>
            <a:r>
              <a:rPr lang="en-US" sz="2800" i="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i="0" dirty="0" err="1">
                <a:solidFill>
                  <a:srgbClr val="FFFFFF"/>
                </a:solidFill>
                <a:effectLst/>
              </a:rPr>
              <a:t>интенсивному</a:t>
            </a:r>
            <a:r>
              <a:rPr lang="en-US" sz="2800" i="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i="0" dirty="0" err="1">
                <a:solidFill>
                  <a:srgbClr val="FFFFFF"/>
                </a:solidFill>
                <a:effectLst/>
              </a:rPr>
              <a:t>интеллектуальному</a:t>
            </a:r>
            <a:r>
              <a:rPr lang="en-US" sz="2800" i="0" dirty="0">
                <a:solidFill>
                  <a:srgbClr val="FFFFFF"/>
                </a:solidFill>
                <a:effectLst/>
              </a:rPr>
              <a:t>, </a:t>
            </a:r>
            <a:r>
              <a:rPr lang="en-US" sz="2800" i="0" dirty="0" err="1">
                <a:solidFill>
                  <a:srgbClr val="FFFFFF"/>
                </a:solidFill>
                <a:effectLst/>
              </a:rPr>
              <a:t>эмоционально-личностное</a:t>
            </a:r>
            <a:r>
              <a:rPr lang="en-US" sz="2800" i="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i="0" dirty="0" err="1">
                <a:solidFill>
                  <a:srgbClr val="FFFFFF"/>
                </a:solidFill>
                <a:effectLst/>
              </a:rPr>
              <a:t>развитию</a:t>
            </a:r>
            <a:r>
              <a:rPr lang="en-US" sz="2800" i="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i="0" dirty="0" err="1">
                <a:solidFill>
                  <a:srgbClr val="FFFFFF"/>
                </a:solidFill>
                <a:effectLst/>
              </a:rPr>
              <a:t>ребенка</a:t>
            </a:r>
            <a:r>
              <a:rPr lang="en-US" sz="2800" i="0" dirty="0">
                <a:solidFill>
                  <a:srgbClr val="FFFFFF"/>
                </a:solidFill>
                <a:effectLst/>
              </a:rPr>
              <a:t>. </a:t>
            </a:r>
            <a:r>
              <a:rPr lang="en-US" sz="2800" i="0" dirty="0" err="1">
                <a:solidFill>
                  <a:srgbClr val="FFFFFF"/>
                </a:solidFill>
                <a:effectLst/>
              </a:rPr>
              <a:t>Поэтому</a:t>
            </a:r>
            <a:r>
              <a:rPr lang="en-US" sz="2800" i="0" dirty="0">
                <a:solidFill>
                  <a:srgbClr val="FFFFFF"/>
                </a:solidFill>
                <a:effectLst/>
              </a:rPr>
              <a:t> в </a:t>
            </a:r>
            <a:r>
              <a:rPr lang="en-US" sz="2800" i="0" dirty="0" err="1">
                <a:solidFill>
                  <a:srgbClr val="FFFFFF"/>
                </a:solidFill>
                <a:effectLst/>
              </a:rPr>
              <a:t>детском</a:t>
            </a:r>
            <a:r>
              <a:rPr lang="en-US" sz="2800" i="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i="0" dirty="0" err="1">
                <a:solidFill>
                  <a:srgbClr val="FFFFFF"/>
                </a:solidFill>
                <a:effectLst/>
              </a:rPr>
              <a:t>саду</a:t>
            </a:r>
            <a:r>
              <a:rPr lang="en-US" sz="2800" i="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i="0" dirty="0" err="1">
                <a:solidFill>
                  <a:srgbClr val="FFFFFF"/>
                </a:solidFill>
                <a:effectLst/>
              </a:rPr>
              <a:t>целенаправленно</a:t>
            </a:r>
            <a:r>
              <a:rPr lang="en-US" sz="2800" i="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i="0" dirty="0" err="1">
                <a:solidFill>
                  <a:srgbClr val="FFFFFF"/>
                </a:solidFill>
                <a:effectLst/>
              </a:rPr>
              <a:t>создается</a:t>
            </a:r>
            <a:r>
              <a:rPr lang="en-US" sz="2800" i="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i="0" dirty="0" err="1">
                <a:solidFill>
                  <a:srgbClr val="FFFFFF"/>
                </a:solidFill>
                <a:effectLst/>
              </a:rPr>
              <a:t>атмосфера</a:t>
            </a:r>
            <a:r>
              <a:rPr lang="en-US" sz="2800" i="0" dirty="0">
                <a:solidFill>
                  <a:srgbClr val="FFFFFF"/>
                </a:solidFill>
                <a:effectLst/>
              </a:rPr>
              <a:t>, </a:t>
            </a:r>
            <a:r>
              <a:rPr lang="en-US" sz="2800" i="0" dirty="0" err="1">
                <a:solidFill>
                  <a:srgbClr val="FFFFFF"/>
                </a:solidFill>
                <a:effectLst/>
              </a:rPr>
              <a:t>направленная</a:t>
            </a:r>
            <a:r>
              <a:rPr lang="en-US" sz="2800" i="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i="0" dirty="0" err="1">
                <a:solidFill>
                  <a:srgbClr val="FFFFFF"/>
                </a:solidFill>
                <a:effectLst/>
              </a:rPr>
              <a:t>на</a:t>
            </a:r>
            <a:r>
              <a:rPr lang="en-US" sz="2800" i="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i="0" dirty="0" err="1">
                <a:solidFill>
                  <a:srgbClr val="FFFFFF"/>
                </a:solidFill>
                <a:effectLst/>
              </a:rPr>
              <a:t>формирование</a:t>
            </a:r>
            <a:r>
              <a:rPr lang="en-US" sz="2800" i="0" dirty="0">
                <a:solidFill>
                  <a:srgbClr val="FFFFFF"/>
                </a:solidFill>
                <a:effectLst/>
              </a:rPr>
              <a:t> 5 </a:t>
            </a:r>
            <a:r>
              <a:rPr lang="en-US" sz="2800" i="0" dirty="0" err="1">
                <a:solidFill>
                  <a:srgbClr val="FFFFFF"/>
                </a:solidFill>
                <a:effectLst/>
              </a:rPr>
              <a:t>нравственных</a:t>
            </a:r>
            <a:r>
              <a:rPr lang="en-US" sz="2800" i="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i="0" dirty="0" err="1">
                <a:solidFill>
                  <a:srgbClr val="FFFFFF"/>
                </a:solidFill>
                <a:effectLst/>
              </a:rPr>
              <a:t>чувств</a:t>
            </a:r>
            <a:r>
              <a:rPr lang="en-US" sz="2800" i="0" dirty="0">
                <a:solidFill>
                  <a:srgbClr val="FFFFFF"/>
                </a:solidFill>
                <a:effectLst/>
              </a:rPr>
              <a:t> и </a:t>
            </a:r>
            <a:r>
              <a:rPr lang="en-US" sz="2800" i="0" dirty="0" err="1">
                <a:solidFill>
                  <a:srgbClr val="FFFFFF"/>
                </a:solidFill>
                <a:effectLst/>
              </a:rPr>
              <a:t>качеств</a:t>
            </a:r>
            <a:r>
              <a:rPr lang="en-US" sz="2800" i="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i="0" dirty="0" err="1">
                <a:solidFill>
                  <a:srgbClr val="FFFFFF"/>
                </a:solidFill>
                <a:effectLst/>
              </a:rPr>
              <a:t>особое</a:t>
            </a:r>
            <a:r>
              <a:rPr lang="en-US" sz="2800" i="0" dirty="0">
                <a:solidFill>
                  <a:srgbClr val="FFFFFF"/>
                </a:solidFill>
                <a:effectLst/>
              </a:rPr>
              <a:t> </a:t>
            </a:r>
            <a:r>
              <a:rPr lang="en-US" sz="2800" i="0" dirty="0" err="1">
                <a:solidFill>
                  <a:srgbClr val="FFFFFF"/>
                </a:solidFill>
                <a:effectLst/>
              </a:rPr>
              <a:t>значение</a:t>
            </a:r>
            <a:r>
              <a:rPr lang="en-US" sz="2800" b="1" i="0" dirty="0">
                <a:solidFill>
                  <a:srgbClr val="FFFFFF"/>
                </a:solidFill>
                <a:effectLst/>
              </a:rPr>
              <a:t>.</a:t>
            </a:r>
            <a:endParaRPr lang="en-US" sz="28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269634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E93BD9-6BD7-5F11-CC14-C64C449FD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8957" y="1161143"/>
            <a:ext cx="10374086" cy="9144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Основными направлениями работы с детьми по трудовому воспитанию являются:</a:t>
            </a:r>
            <a:br>
              <a:rPr lang="ru-RU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68B4B23-D651-4B92-B556-3B70B6CD08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ознакомление с трудом взрослых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EAC7002-541C-15A9-4FFC-EF0894323C8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Ознакомление с трудом взрослых ставит целью дать детям конкретные знания и представления о труде.</a:t>
            </a: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E34FEB6-5EF7-3A13-11D3-D41551E7F0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ru-RU" b="1" i="1" dirty="0"/>
              <a:t>-</a:t>
            </a:r>
            <a:r>
              <a:rPr lang="ru-RU" sz="3000" b="1" i="1" dirty="0"/>
              <a:t> </a:t>
            </a:r>
            <a:r>
              <a:rPr lang="ru-RU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труда детей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147D273-7663-5EF0-178D-EB4CD722A1CB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/>
          </a:bodyPr>
          <a:lstStyle/>
          <a:p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Знакомить детей с трудом взрослых и воспитывать гендерную принадлежность можно в ходе непосредственно образовательной деятельности через рассказы, беседы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7992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ame 36">
            <a:extLst>
              <a:ext uri="{FF2B5EF4-FFF2-40B4-BE49-F238E27FC236}">
                <a16:creationId xmlns:a16="http://schemas.microsoft.com/office/drawing/2014/main" id="{DD7EAFE6-2BB9-41FB-9CF4-588CFC708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frame">
            <a:avLst>
              <a:gd name="adj1" fmla="val 7164"/>
            </a:avLst>
          </a:prstGeom>
          <a:gradFill flip="none" rotWithShape="1">
            <a:gsLst>
              <a:gs pos="0">
                <a:schemeClr val="accent2"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19B36E71-93BD-4984-AC9C-CC9FB9CC06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ame 40">
            <a:extLst>
              <a:ext uri="{FF2B5EF4-FFF2-40B4-BE49-F238E27FC236}">
                <a16:creationId xmlns:a16="http://schemas.microsoft.com/office/drawing/2014/main" id="{1566AC62-7AC7-4ED5-A03D-E28AC560E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frame">
            <a:avLst>
              <a:gd name="adj1" fmla="val 7164"/>
            </a:avLst>
          </a:prstGeom>
          <a:gradFill flip="none" rotWithShape="1">
            <a:gsLst>
              <a:gs pos="0">
                <a:schemeClr val="accent2"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473283-BE58-E2E6-3396-59D194AE2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93769"/>
            <a:ext cx="5992550" cy="23193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400">
                <a:gradFill flip="none" rotWithShape="1">
                  <a:gsLst>
                    <a:gs pos="0">
                      <a:schemeClr val="accent5">
                        <a:alpha val="70000"/>
                      </a:schemeClr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effectLst/>
              </a:rPr>
              <a:t>Труд тесно связан с игрой.</a:t>
            </a:r>
            <a:endParaRPr lang="en-US" sz="4400">
              <a:gradFill flip="none" rotWithShape="1">
                <a:gsLst>
                  <a:gs pos="0">
                    <a:schemeClr val="accent5">
                      <a:alpha val="70000"/>
                    </a:schemeClr>
                  </a:gs>
                  <a:gs pos="100000">
                    <a:schemeClr val="accent1">
                      <a:alpha val="70000"/>
                    </a:schemeClr>
                  </a:gs>
                </a:gsLst>
                <a:lin ang="0" scaled="1"/>
                <a:tileRect/>
              </a:gra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6A4B7CD-FFE9-4962-CC49-220E14AEFE6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t="28136" r="1" b="29077"/>
          <a:stretch/>
        </p:blipFill>
        <p:spPr>
          <a:xfrm>
            <a:off x="490506" y="487252"/>
            <a:ext cx="11211919" cy="3190217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F440406D-297C-A687-33D9-EBBB92FC10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76085" y="3893770"/>
            <a:ext cx="4377714" cy="2319306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500">
                <a:solidFill>
                  <a:schemeClr val="tx2">
                    <a:alpha val="60000"/>
                  </a:schemeClr>
                </a:solidFill>
                <a:effectLst/>
              </a:rPr>
              <a:t>Игра – исторический вид деятельности детей, заключающийся в воспроизведении действий взрослых и отношений между ними. В игре дети разного пола отчетливо проявляют стили и модели поведения, в которых находят свое выражение не только физиологические, но и психические гендерные различия.</a:t>
            </a:r>
          </a:p>
          <a:p>
            <a:pPr>
              <a:lnSpc>
                <a:spcPct val="100000"/>
              </a:lnSpc>
            </a:pPr>
            <a:endParaRPr lang="en-US" sz="1500">
              <a:solidFill>
                <a:schemeClr val="tx2">
                  <a:alpha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46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6" name="Rectangle 29">
            <a:extLst>
              <a:ext uri="{FF2B5EF4-FFF2-40B4-BE49-F238E27FC236}">
                <a16:creationId xmlns:a16="http://schemas.microsoft.com/office/drawing/2014/main" id="{32768DCD-B824-413A-B330-8D57ADB372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31">
            <a:extLst>
              <a:ext uri="{FF2B5EF4-FFF2-40B4-BE49-F238E27FC236}">
                <a16:creationId xmlns:a16="http://schemas.microsoft.com/office/drawing/2014/main" id="{96E45848-BEDA-4F24-9C4E-DA2120958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664"/>
            <a:ext cx="12188952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60000"/>
                </a:schemeClr>
              </a:gs>
              <a:gs pos="100000">
                <a:schemeClr val="accent1">
                  <a:alpha val="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33">
            <a:extLst>
              <a:ext uri="{FF2B5EF4-FFF2-40B4-BE49-F238E27FC236}">
                <a16:creationId xmlns:a16="http://schemas.microsoft.com/office/drawing/2014/main" id="{B2BB8117-A903-442C-9223-A4FEB85C32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63"/>
            <a:ext cx="12188952" cy="6858000"/>
          </a:xfrm>
          <a:prstGeom prst="rect">
            <a:avLst/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Oval 35">
            <a:extLst>
              <a:ext uri="{FF2B5EF4-FFF2-40B4-BE49-F238E27FC236}">
                <a16:creationId xmlns:a16="http://schemas.microsoft.com/office/drawing/2014/main" id="{C59300B8-3117-43F8-9F8E-68DB9F002F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537516" y="0"/>
            <a:ext cx="6857999" cy="6857998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1"/>
          </a:gra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Oval 37">
            <a:extLst>
              <a:ext uri="{FF2B5EF4-FFF2-40B4-BE49-F238E27FC236}">
                <a16:creationId xmlns:a16="http://schemas.microsoft.com/office/drawing/2014/main" id="{1AFAE680-42C1-4104-B74F-B0A8F1FB2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73990" y="1194074"/>
            <a:ext cx="5589934" cy="5737916"/>
          </a:xfrm>
          <a:prstGeom prst="ellipse">
            <a:avLst/>
          </a:pr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5">
                  <a:alpha val="20000"/>
                </a:schemeClr>
              </a:gs>
            </a:gsLst>
            <a:lin ang="2700000" scaled="1"/>
          </a:gradFill>
          <a:ln>
            <a:noFill/>
          </a:ln>
          <a:effectLst>
            <a:softEdge rad="952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90F86F-176F-74CE-53E2-B115B4797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436" y="1074057"/>
            <a:ext cx="5406095" cy="1859644"/>
          </a:xfrm>
        </p:spPr>
        <p:txBody>
          <a:bodyPr anchor="b">
            <a:normAutofit/>
          </a:bodyPr>
          <a:lstStyle/>
          <a:p>
            <a:r>
              <a:rPr lang="ru-RU" sz="3600" dirty="0">
                <a:solidFill>
                  <a:srgbClr val="FFFFFF"/>
                </a:solidFill>
              </a:rPr>
              <a:t>Важную роль в трудовом воспитании детей играет семья. 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828A8BA9-B3FE-4C96-A0A1-72A0D2C855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6439622" y="194269"/>
            <a:ext cx="5760743" cy="5737917"/>
          </a:xfrm>
          <a:prstGeom prst="ellipse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5">
                  <a:alpha val="40000"/>
                </a:schemeClr>
              </a:gs>
            </a:gsLst>
            <a:lin ang="2700000" scaled="1"/>
          </a:gradFill>
          <a:ln>
            <a:noFill/>
          </a:ln>
          <a:effectLst>
            <a:softEdge rad="1003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Рисунок 4" descr="Изображение выглядит как небо, на открытом воздухе, человек, вода&#10;&#10;Автоматически созданное описание">
            <a:extLst>
              <a:ext uri="{FF2B5EF4-FFF2-40B4-BE49-F238E27FC236}">
                <a16:creationId xmlns:a16="http://schemas.microsoft.com/office/drawing/2014/main" id="{B438903C-84F6-8981-43E4-98BE6438036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0000"/>
          </a:blip>
          <a:stretch>
            <a:fillRect/>
          </a:stretch>
        </p:blipFill>
        <p:spPr>
          <a:xfrm>
            <a:off x="6152072" y="626232"/>
            <a:ext cx="2697902" cy="2697902"/>
          </a:xfrm>
          <a:prstGeom prst="rect">
            <a:avLst/>
          </a:prstGeom>
        </p:spPr>
      </p:pic>
      <p:pic>
        <p:nvPicPr>
          <p:cNvPr id="7" name="Объект 6" descr="Изображение выглядит как небо, на открытом воздухе, человек, одежда&#10;&#10;Автоматически созданное описание">
            <a:extLst>
              <a:ext uri="{FF2B5EF4-FFF2-40B4-BE49-F238E27FC236}">
                <a16:creationId xmlns:a16="http://schemas.microsoft.com/office/drawing/2014/main" id="{5E61613E-7955-882C-CA1C-E74E0D0542B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9034693" y="1539872"/>
            <a:ext cx="2697902" cy="1800849"/>
          </a:xfrm>
          <a:prstGeom prst="rect">
            <a:avLst/>
          </a:prstGeom>
        </p:spPr>
      </p:pic>
      <p:pic>
        <p:nvPicPr>
          <p:cNvPr id="4" name="Объект 3" descr="Изображение выглядит как Человеческое лицо, человек, одежда, улыбка&#10;&#10;Автоматически созданное описание">
            <a:extLst>
              <a:ext uri="{FF2B5EF4-FFF2-40B4-BE49-F238E27FC236}">
                <a16:creationId xmlns:a16="http://schemas.microsoft.com/office/drawing/2014/main" id="{DF856122-28F2-BB72-2919-61B371B4172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5980231" y="3645511"/>
            <a:ext cx="2697902" cy="1800849"/>
          </a:xfrm>
          <a:prstGeom prst="rect">
            <a:avLst/>
          </a:prstGeom>
        </p:spPr>
      </p:pic>
      <p:pic>
        <p:nvPicPr>
          <p:cNvPr id="6" name="Рисунок 5" descr="Изображение выглядит как небо, на открытом воздухе, силуэт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D3859595-D1A0-59BA-8333-E39272EB93CF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>
            <a:off x="9034693" y="3502294"/>
            <a:ext cx="2697902" cy="1800849"/>
          </a:xfrm>
          <a:prstGeom prst="rect">
            <a:avLst/>
          </a:prstGeom>
        </p:spPr>
      </p:pic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2DAAA4D5-B13D-0219-A245-18C1E1C2575D}"/>
              </a:ext>
            </a:extLst>
          </p:cNvPr>
          <p:cNvSpPr/>
          <p:nvPr/>
        </p:nvSpPr>
        <p:spPr>
          <a:xfrm>
            <a:off x="1444169" y="3036843"/>
            <a:ext cx="3077029" cy="224971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885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9" name="Frame 2054">
            <a:extLst>
              <a:ext uri="{FF2B5EF4-FFF2-40B4-BE49-F238E27FC236}">
                <a16:creationId xmlns:a16="http://schemas.microsoft.com/office/drawing/2014/main" id="{DD7EAFE6-2BB9-41FB-9CF4-588CFC708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frame">
            <a:avLst>
              <a:gd name="adj1" fmla="val 7164"/>
            </a:avLst>
          </a:prstGeom>
          <a:gradFill flip="none" rotWithShape="1">
            <a:gsLst>
              <a:gs pos="0">
                <a:schemeClr val="accent2"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070" name="Rectangle 2056">
            <a:extLst>
              <a:ext uri="{FF2B5EF4-FFF2-40B4-BE49-F238E27FC236}">
                <a16:creationId xmlns:a16="http://schemas.microsoft.com/office/drawing/2014/main" id="{32768DCD-B824-413A-B330-8D57ADB372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1" name="Rectangle 2058">
            <a:extLst>
              <a:ext uri="{FF2B5EF4-FFF2-40B4-BE49-F238E27FC236}">
                <a16:creationId xmlns:a16="http://schemas.microsoft.com/office/drawing/2014/main" id="{96E45848-BEDA-4F24-9C4E-DA2120958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664"/>
            <a:ext cx="12188952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60000"/>
                </a:schemeClr>
              </a:gs>
              <a:gs pos="100000">
                <a:schemeClr val="accent1">
                  <a:alpha val="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2" name="Rectangle 2060">
            <a:extLst>
              <a:ext uri="{FF2B5EF4-FFF2-40B4-BE49-F238E27FC236}">
                <a16:creationId xmlns:a16="http://schemas.microsoft.com/office/drawing/2014/main" id="{B2BB8117-A903-442C-9223-A4FEB85C32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63"/>
            <a:ext cx="12188952" cy="6858000"/>
          </a:xfrm>
          <a:prstGeom prst="rect">
            <a:avLst/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73" name="Oval 2062">
            <a:extLst>
              <a:ext uri="{FF2B5EF4-FFF2-40B4-BE49-F238E27FC236}">
                <a16:creationId xmlns:a16="http://schemas.microsoft.com/office/drawing/2014/main" id="{C59300B8-3117-43F8-9F8E-68DB9F002F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537516" y="0"/>
            <a:ext cx="6857999" cy="6857998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1"/>
          </a:gra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74" name="Oval 2064">
            <a:extLst>
              <a:ext uri="{FF2B5EF4-FFF2-40B4-BE49-F238E27FC236}">
                <a16:creationId xmlns:a16="http://schemas.microsoft.com/office/drawing/2014/main" id="{1AFAE680-42C1-4104-B74F-B0A8F1FB2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73990" y="1194074"/>
            <a:ext cx="5589934" cy="5737916"/>
          </a:xfrm>
          <a:prstGeom prst="ellipse">
            <a:avLst/>
          </a:pr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5">
                  <a:alpha val="20000"/>
                </a:schemeClr>
              </a:gs>
            </a:gsLst>
            <a:lin ang="2700000" scaled="1"/>
          </a:gradFill>
          <a:ln>
            <a:noFill/>
          </a:ln>
          <a:effectLst>
            <a:softEdge rad="952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75" name="Oval 2066">
            <a:extLst>
              <a:ext uri="{FF2B5EF4-FFF2-40B4-BE49-F238E27FC236}">
                <a16:creationId xmlns:a16="http://schemas.microsoft.com/office/drawing/2014/main" id="{828A8BA9-B3FE-4C96-A0A1-72A0D2C855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6439622" y="194269"/>
            <a:ext cx="5760743" cy="5737917"/>
          </a:xfrm>
          <a:prstGeom prst="ellipse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5">
                  <a:alpha val="40000"/>
                </a:schemeClr>
              </a:gs>
            </a:gsLst>
            <a:lin ang="2700000" scaled="1"/>
          </a:gradFill>
          <a:ln>
            <a:noFill/>
          </a:ln>
          <a:effectLst>
            <a:softEdge rad="1003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0991E7-8412-AD3D-0A52-B443340EE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857250"/>
            <a:ext cx="5796580" cy="420823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dirty="0" err="1">
                <a:solidFill>
                  <a:srgbClr val="FFFFFF"/>
                </a:solidFill>
                <a:effectLst/>
              </a:rPr>
              <a:t>Очень</a:t>
            </a:r>
            <a:r>
              <a:rPr lang="en-US" sz="3200" dirty="0">
                <a:solidFill>
                  <a:srgbClr val="FFFFFF"/>
                </a:solidFill>
                <a:effectLst/>
              </a:rPr>
              <a:t> </a:t>
            </a:r>
            <a:r>
              <a:rPr lang="en-US" sz="3200" dirty="0" err="1">
                <a:solidFill>
                  <a:srgbClr val="FFFFFF"/>
                </a:solidFill>
                <a:effectLst/>
              </a:rPr>
              <a:t>важно</a:t>
            </a:r>
            <a:r>
              <a:rPr lang="en-US" sz="3200" dirty="0">
                <a:solidFill>
                  <a:srgbClr val="FFFFFF"/>
                </a:solidFill>
                <a:effectLst/>
              </a:rPr>
              <a:t>, </a:t>
            </a:r>
            <a:r>
              <a:rPr lang="en-US" sz="3200" dirty="0" err="1">
                <a:solidFill>
                  <a:srgbClr val="FFFFFF"/>
                </a:solidFill>
                <a:effectLst/>
              </a:rPr>
              <a:t>чтобы</a:t>
            </a:r>
            <a:r>
              <a:rPr lang="en-US" sz="3200" dirty="0">
                <a:solidFill>
                  <a:srgbClr val="FFFFFF"/>
                </a:solidFill>
                <a:effectLst/>
              </a:rPr>
              <a:t> </a:t>
            </a:r>
            <a:r>
              <a:rPr lang="en-US" sz="3200" dirty="0" err="1">
                <a:solidFill>
                  <a:srgbClr val="FFFFFF"/>
                </a:solidFill>
                <a:effectLst/>
              </a:rPr>
              <a:t>дети</a:t>
            </a:r>
            <a:r>
              <a:rPr lang="en-US" sz="3200" dirty="0">
                <a:solidFill>
                  <a:srgbClr val="FFFFFF"/>
                </a:solidFill>
                <a:effectLst/>
              </a:rPr>
              <a:t> </a:t>
            </a:r>
            <a:r>
              <a:rPr lang="en-US" sz="3200" dirty="0" err="1">
                <a:solidFill>
                  <a:srgbClr val="FFFFFF"/>
                </a:solidFill>
                <a:effectLst/>
              </a:rPr>
              <a:t>научились</a:t>
            </a:r>
            <a:r>
              <a:rPr lang="en-US" sz="3200" dirty="0">
                <a:solidFill>
                  <a:srgbClr val="FFFFFF"/>
                </a:solidFill>
                <a:effectLst/>
              </a:rPr>
              <a:t> </a:t>
            </a:r>
            <a:r>
              <a:rPr lang="en-US" sz="3200" dirty="0" err="1">
                <a:solidFill>
                  <a:srgbClr val="FFFFFF"/>
                </a:solidFill>
                <a:effectLst/>
              </a:rPr>
              <a:t>распределять</a:t>
            </a:r>
            <a:r>
              <a:rPr lang="en-US" sz="3200" dirty="0">
                <a:solidFill>
                  <a:srgbClr val="FFFFFF"/>
                </a:solidFill>
                <a:effectLst/>
              </a:rPr>
              <a:t> </a:t>
            </a:r>
            <a:r>
              <a:rPr lang="en-US" sz="3200" dirty="0" err="1">
                <a:solidFill>
                  <a:srgbClr val="FFFFFF"/>
                </a:solidFill>
                <a:effectLst/>
              </a:rPr>
              <a:t>трудовые</a:t>
            </a:r>
            <a:r>
              <a:rPr lang="en-US" sz="3200" dirty="0">
                <a:solidFill>
                  <a:srgbClr val="FFFFFF"/>
                </a:solidFill>
                <a:effectLst/>
              </a:rPr>
              <a:t> </a:t>
            </a:r>
            <a:r>
              <a:rPr lang="en-US" sz="3200" dirty="0" err="1">
                <a:solidFill>
                  <a:srgbClr val="FFFFFF"/>
                </a:solidFill>
                <a:effectLst/>
              </a:rPr>
              <a:t>обязанности</a:t>
            </a:r>
            <a:r>
              <a:rPr lang="en-US" sz="3200" dirty="0">
                <a:solidFill>
                  <a:srgbClr val="FFFFFF"/>
                </a:solidFill>
                <a:effectLst/>
              </a:rPr>
              <a:t> </a:t>
            </a:r>
            <a:r>
              <a:rPr lang="en-US" sz="3200" dirty="0" err="1">
                <a:solidFill>
                  <a:srgbClr val="FFFFFF"/>
                </a:solidFill>
                <a:effectLst/>
              </a:rPr>
              <a:t>по</a:t>
            </a:r>
            <a:r>
              <a:rPr lang="en-US" sz="3200" dirty="0">
                <a:solidFill>
                  <a:srgbClr val="FFFFFF"/>
                </a:solidFill>
                <a:effectLst/>
              </a:rPr>
              <a:t> </a:t>
            </a:r>
            <a:r>
              <a:rPr lang="en-US" sz="3200" dirty="0" err="1">
                <a:solidFill>
                  <a:srgbClr val="FFFFFF"/>
                </a:solidFill>
                <a:effectLst/>
              </a:rPr>
              <a:t>принципу</a:t>
            </a:r>
            <a:r>
              <a:rPr lang="en-US" sz="3200" dirty="0">
                <a:solidFill>
                  <a:srgbClr val="FFFFFF"/>
                </a:solidFill>
                <a:effectLst/>
              </a:rPr>
              <a:t> «</a:t>
            </a:r>
            <a:r>
              <a:rPr lang="en-US" sz="3200" dirty="0" err="1">
                <a:solidFill>
                  <a:srgbClr val="FFFFFF"/>
                </a:solidFill>
                <a:effectLst/>
              </a:rPr>
              <a:t>взаимодополнения</a:t>
            </a:r>
            <a:r>
              <a:rPr lang="en-US" sz="3200" dirty="0">
                <a:solidFill>
                  <a:srgbClr val="FFFFFF"/>
                </a:solidFill>
                <a:effectLst/>
              </a:rPr>
              <a:t>»; </a:t>
            </a:r>
            <a:r>
              <a:rPr lang="en-US" sz="3200" dirty="0" err="1">
                <a:solidFill>
                  <a:srgbClr val="FFFFFF"/>
                </a:solidFill>
                <a:effectLst/>
              </a:rPr>
              <a:t>чтобы</a:t>
            </a:r>
            <a:r>
              <a:rPr lang="en-US" sz="3200" dirty="0">
                <a:solidFill>
                  <a:srgbClr val="FFFFFF"/>
                </a:solidFill>
                <a:effectLst/>
              </a:rPr>
              <a:t> </a:t>
            </a:r>
            <a:r>
              <a:rPr lang="en-US" sz="3200" dirty="0" err="1">
                <a:solidFill>
                  <a:srgbClr val="FFFFFF"/>
                </a:solidFill>
                <a:effectLst/>
              </a:rPr>
              <a:t>общее</a:t>
            </a:r>
            <a:r>
              <a:rPr lang="en-US" sz="3200" dirty="0">
                <a:solidFill>
                  <a:srgbClr val="FFFFFF"/>
                </a:solidFill>
                <a:effectLst/>
              </a:rPr>
              <a:t> </a:t>
            </a:r>
            <a:r>
              <a:rPr lang="en-US" sz="3200" dirty="0" err="1">
                <a:solidFill>
                  <a:srgbClr val="FFFFFF"/>
                </a:solidFill>
                <a:effectLst/>
              </a:rPr>
              <a:t>дело</a:t>
            </a:r>
            <a:r>
              <a:rPr lang="en-US" sz="3200" dirty="0">
                <a:solidFill>
                  <a:srgbClr val="FFFFFF"/>
                </a:solidFill>
                <a:effectLst/>
              </a:rPr>
              <a:t> </a:t>
            </a:r>
            <a:r>
              <a:rPr lang="en-US" sz="3200" dirty="0" err="1">
                <a:solidFill>
                  <a:srgbClr val="FFFFFF"/>
                </a:solidFill>
                <a:effectLst/>
              </a:rPr>
              <a:t>стало</a:t>
            </a:r>
            <a:r>
              <a:rPr lang="en-US" sz="3200" dirty="0">
                <a:solidFill>
                  <a:srgbClr val="FFFFFF"/>
                </a:solidFill>
                <a:effectLst/>
              </a:rPr>
              <a:t> </a:t>
            </a:r>
            <a:r>
              <a:rPr lang="en-US" sz="3200" dirty="0" err="1">
                <a:solidFill>
                  <a:srgbClr val="FFFFFF"/>
                </a:solidFill>
                <a:effectLst/>
              </a:rPr>
              <a:t>привлекательным</a:t>
            </a:r>
            <a:r>
              <a:rPr lang="en-US" sz="3200" dirty="0">
                <a:solidFill>
                  <a:srgbClr val="FFFFFF"/>
                </a:solidFill>
                <a:effectLst/>
              </a:rPr>
              <a:t> </a:t>
            </a:r>
            <a:r>
              <a:rPr lang="en-US" sz="3200" dirty="0" err="1">
                <a:solidFill>
                  <a:srgbClr val="FFFFFF"/>
                </a:solidFill>
                <a:effectLst/>
              </a:rPr>
              <a:t>для</a:t>
            </a:r>
            <a:r>
              <a:rPr lang="en-US" sz="3200" dirty="0">
                <a:solidFill>
                  <a:srgbClr val="FFFFFF"/>
                </a:solidFill>
                <a:effectLst/>
              </a:rPr>
              <a:t> </a:t>
            </a:r>
            <a:r>
              <a:rPr lang="en-US" sz="3200" dirty="0" err="1">
                <a:solidFill>
                  <a:srgbClr val="FFFFFF"/>
                </a:solidFill>
                <a:effectLst/>
              </a:rPr>
              <a:t>тех</a:t>
            </a:r>
            <a:r>
              <a:rPr lang="en-US" sz="3200" dirty="0">
                <a:solidFill>
                  <a:srgbClr val="FFFFFF"/>
                </a:solidFill>
                <a:effectLst/>
              </a:rPr>
              <a:t> и </a:t>
            </a:r>
            <a:r>
              <a:rPr lang="en-US" sz="3200" dirty="0" err="1">
                <a:solidFill>
                  <a:srgbClr val="FFFFFF"/>
                </a:solidFill>
                <a:effectLst/>
              </a:rPr>
              <a:t>других</a:t>
            </a:r>
            <a:r>
              <a:rPr lang="en-US" sz="3200" dirty="0">
                <a:solidFill>
                  <a:srgbClr val="FFFFFF"/>
                </a:solidFill>
                <a:effectLst/>
              </a:rPr>
              <a:t>.</a:t>
            </a:r>
            <a:br>
              <a:rPr lang="en-US" sz="3200" dirty="0">
                <a:solidFill>
                  <a:srgbClr val="FFFFFF"/>
                </a:solidFill>
                <a:effectLst/>
              </a:rPr>
            </a:br>
            <a:endParaRPr lang="en-US" sz="3200" dirty="0">
              <a:solidFill>
                <a:srgbClr val="FFFFFF"/>
              </a:solidFill>
            </a:endParaRPr>
          </a:p>
        </p:txBody>
      </p:sp>
      <p:pic>
        <p:nvPicPr>
          <p:cNvPr id="2050" name="Picture 2" descr="Изображение выглядит как человек, Человеческое лицо, одежда, ребенок, начинающий ходить&#10;&#10;Автоматически созданное описание">
            <a:extLst>
              <a:ext uri="{FF2B5EF4-FFF2-40B4-BE49-F238E27FC236}">
                <a16:creationId xmlns:a16="http://schemas.microsoft.com/office/drawing/2014/main" id="{3801D6BB-B046-7271-7819-31991245E3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84982" y="604747"/>
            <a:ext cx="3917659" cy="261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 descr="Изображение выглядит как человек, одежда, Человеческое лицо, Обучение&#10;&#10;Автоматически созданное описание">
            <a:extLst>
              <a:ext uri="{FF2B5EF4-FFF2-40B4-BE49-F238E27FC236}">
                <a16:creationId xmlns:a16="http://schemas.microsoft.com/office/drawing/2014/main" id="{42046DC2-1B94-A8AA-DF10-C4A0402C3C9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7784982" y="3564417"/>
            <a:ext cx="3917659" cy="2615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571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28">
            <a:extLst>
              <a:ext uri="{FF2B5EF4-FFF2-40B4-BE49-F238E27FC236}">
                <a16:creationId xmlns:a16="http://schemas.microsoft.com/office/drawing/2014/main" id="{32768DCD-B824-413A-B330-8D57ADB372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FAD779-2C06-50EE-B6BF-C9ED0D3AC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9600"/>
            <a:ext cx="10515600" cy="2324101"/>
          </a:xfrm>
        </p:spPr>
        <p:txBody>
          <a:bodyPr anchor="ctr">
            <a:normAutofit/>
          </a:bodyPr>
          <a:lstStyle/>
          <a:p>
            <a:r>
              <a:rPr lang="ru-RU" sz="4100">
                <a:gradFill flip="none" rotWithShape="1">
                  <a:gsLst>
                    <a:gs pos="0">
                      <a:schemeClr val="accent5">
                        <a:alpha val="70000"/>
                      </a:schemeClr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Рассмотрим некоторые примеры распределения труда с учетом пола ребенка:</a:t>
            </a:r>
            <a:br>
              <a:rPr lang="ru-RU" sz="4100">
                <a:gradFill flip="none" rotWithShape="1">
                  <a:gsLst>
                    <a:gs pos="0">
                      <a:schemeClr val="accent5">
                        <a:alpha val="70000"/>
                      </a:schemeClr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100">
              <a:gradFill flip="none" rotWithShape="1">
                <a:gsLst>
                  <a:gs pos="0">
                    <a:schemeClr val="accent5">
                      <a:alpha val="70000"/>
                    </a:schemeClr>
                  </a:gs>
                  <a:gs pos="100000">
                    <a:schemeClr val="accent1">
                      <a:alpha val="70000"/>
                    </a:schemeClr>
                  </a:gs>
                </a:gsLst>
                <a:lin ang="0" scaled="1"/>
                <a:tileRect/>
              </a:gradFill>
            </a:endParaRPr>
          </a:p>
        </p:txBody>
      </p:sp>
      <p:graphicFrame>
        <p:nvGraphicFramePr>
          <p:cNvPr id="20" name="Объект 2">
            <a:extLst>
              <a:ext uri="{FF2B5EF4-FFF2-40B4-BE49-F238E27FC236}">
                <a16:creationId xmlns:a16="http://schemas.microsoft.com/office/drawing/2014/main" id="{6E6A4311-99E8-A994-FEE8-E8F399C261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8938470"/>
              </p:ext>
            </p:extLst>
          </p:nvPr>
        </p:nvGraphicFramePr>
        <p:xfrm>
          <a:off x="439057" y="2797175"/>
          <a:ext cx="10515600" cy="3024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85152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2768DCD-B824-413A-B330-8D57ADB372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83CDFC69-0B2F-53A6-794E-9D9DC222CE1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2551865"/>
              </p:ext>
            </p:extLst>
          </p:nvPr>
        </p:nvGraphicFramePr>
        <p:xfrm>
          <a:off x="605972" y="1657804"/>
          <a:ext cx="10515600" cy="3024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0241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ame 1030">
            <a:extLst>
              <a:ext uri="{FF2B5EF4-FFF2-40B4-BE49-F238E27FC236}">
                <a16:creationId xmlns:a16="http://schemas.microsoft.com/office/drawing/2014/main" id="{DD7EAFE6-2BB9-41FB-9CF4-588CFC708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frame">
            <a:avLst>
              <a:gd name="adj1" fmla="val 7164"/>
            </a:avLst>
          </a:prstGeom>
          <a:gradFill flip="none" rotWithShape="1">
            <a:gsLst>
              <a:gs pos="0">
                <a:schemeClr val="accent2"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33" name="Rectangle 1032">
            <a:extLst>
              <a:ext uri="{FF2B5EF4-FFF2-40B4-BE49-F238E27FC236}">
                <a16:creationId xmlns:a16="http://schemas.microsoft.com/office/drawing/2014/main" id="{4E1EF4E8-5513-4BF5-BC41-04645281C6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3848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6" name="Picture 2" descr="Изображение выглядит как ваза, желтый, кружка, золото&#10;&#10;Автоматически созданное описание">
            <a:extLst>
              <a:ext uri="{FF2B5EF4-FFF2-40B4-BE49-F238E27FC236}">
                <a16:creationId xmlns:a16="http://schemas.microsoft.com/office/drawing/2014/main" id="{8FB4212A-3E87-46D9-7B4D-BA087A17A3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11" b="17943"/>
          <a:stretch/>
        </p:blipFill>
        <p:spPr bwMode="auto">
          <a:xfrm>
            <a:off x="20" y="10"/>
            <a:ext cx="12191980" cy="685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" name="Rectangle 1034">
            <a:extLst>
              <a:ext uri="{FF2B5EF4-FFF2-40B4-BE49-F238E27FC236}">
                <a16:creationId xmlns:a16="http://schemas.microsoft.com/office/drawing/2014/main" id="{107303E2-7D44-46E4-A0D5-73DF99749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5172075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60000"/>
                </a:schemeClr>
              </a:gs>
              <a:gs pos="100000">
                <a:schemeClr val="accent1">
                  <a:alpha val="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7" name="Oval 1036">
            <a:extLst>
              <a:ext uri="{FF2B5EF4-FFF2-40B4-BE49-F238E27FC236}">
                <a16:creationId xmlns:a16="http://schemas.microsoft.com/office/drawing/2014/main" id="{D22AF24B-DF9B-4580-9019-8FABD7AC6F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8875" y="1255390"/>
            <a:ext cx="4008678" cy="4034028"/>
          </a:xfrm>
          <a:prstGeom prst="ellipse">
            <a:avLst/>
          </a:pr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5">
                  <a:alpha val="20000"/>
                </a:schemeClr>
              </a:gs>
            </a:gsLst>
            <a:lin ang="2700000" scaled="1"/>
          </a:gradFill>
          <a:ln>
            <a:noFill/>
          </a:ln>
          <a:effectLst>
            <a:softEdge rad="952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9" name="Oval 1038">
            <a:extLst>
              <a:ext uri="{FF2B5EF4-FFF2-40B4-BE49-F238E27FC236}">
                <a16:creationId xmlns:a16="http://schemas.microsoft.com/office/drawing/2014/main" id="{814E6672-D9A3-4574-B870-15130060A7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829740" y="720056"/>
            <a:ext cx="3094425" cy="3113994"/>
          </a:xfrm>
          <a:prstGeom prst="ellipse">
            <a:avLst/>
          </a:pr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1">
                  <a:lumMod val="20000"/>
                  <a:lumOff val="80000"/>
                  <a:alpha val="69000"/>
                </a:schemeClr>
              </a:gs>
            </a:gsLst>
            <a:lin ang="2700000" scaled="1"/>
          </a:gradFill>
          <a:ln>
            <a:noFill/>
          </a:ln>
          <a:effectLst>
            <a:softEdge rad="952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F5548E-4AE3-9299-8C3A-EF4DE0753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410" y="728905"/>
            <a:ext cx="4396540" cy="318427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200">
                <a:solidFill>
                  <a:srgbClr val="FFFFFF"/>
                </a:solidFill>
                <a:effectLst/>
              </a:rPr>
              <a:t>Но кроме полученных представлений, приобретаемых навыков и умений у детей должна быть сформирована необходимая мотивация к труду. Большое значение в поддержании интереса детей к трудовой деятельности имеет поощрение: </a:t>
            </a:r>
            <a:endParaRPr lang="en-US" sz="2200">
              <a:solidFill>
                <a:srgbClr val="FFFFFF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5BF0DBD-2D84-4385-C603-5860430F32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7410" y="4072044"/>
            <a:ext cx="4396540" cy="1495379"/>
          </a:xfr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r>
              <a:rPr lang="ru-RU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«Как хорошо у вас получается, когда вы делаете это дружно!»</a:t>
            </a:r>
          </a:p>
          <a:p>
            <a:r>
              <a:rPr lang="ru-RU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«Приятно, когда вы заботитесь друг о друге!» </a:t>
            </a:r>
            <a:endParaRPr lang="en-US" sz="2200" kern="120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6983075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>
            <a:extLst>
              <a:ext uri="{FF2B5EF4-FFF2-40B4-BE49-F238E27FC236}">
                <a16:creationId xmlns:a16="http://schemas.microsoft.com/office/drawing/2014/main" id="{DD7EAFE6-2BB9-41FB-9CF4-588CFC708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frame">
            <a:avLst>
              <a:gd name="adj1" fmla="val 7164"/>
            </a:avLst>
          </a:prstGeom>
          <a:gradFill flip="none" rotWithShape="1">
            <a:gsLst>
              <a:gs pos="0">
                <a:schemeClr val="accent2"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C37C960-91F5-4F61-B2CD-8A03792072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C31099-1BBD-40CE-BC60-FCE5074194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60000"/>
                </a:schemeClr>
              </a:gs>
              <a:gs pos="100000">
                <a:schemeClr val="accent1">
                  <a:alpha val="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2BCBDFC-4ADF-4297-B113-3B3F524F28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63"/>
            <a:ext cx="12188952" cy="6858000"/>
          </a:xfrm>
          <a:prstGeom prst="rect">
            <a:avLst/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D1FC1EF-ABB9-4B80-9582-E47C76BD0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743200" y="0"/>
            <a:ext cx="6857999" cy="6857998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1"/>
          </a:gra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Oval 17">
            <a:extLst>
              <a:ext uri="{FF2B5EF4-FFF2-40B4-BE49-F238E27FC236}">
                <a16:creationId xmlns:a16="http://schemas.microsoft.com/office/drawing/2014/main" id="{1088ED32-3423-429F-96E6-C5BF1A957D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73990" y="1194074"/>
            <a:ext cx="5589934" cy="5737916"/>
          </a:xfrm>
          <a:prstGeom prst="ellipse">
            <a:avLst/>
          </a:pr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5">
                  <a:alpha val="20000"/>
                </a:schemeClr>
              </a:gs>
            </a:gsLst>
            <a:lin ang="2700000" scaled="1"/>
          </a:gradFill>
          <a:ln>
            <a:noFill/>
          </a:ln>
          <a:effectLst>
            <a:softEdge rad="952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Oval 19">
            <a:extLst>
              <a:ext uri="{FF2B5EF4-FFF2-40B4-BE49-F238E27FC236}">
                <a16:creationId xmlns:a16="http://schemas.microsoft.com/office/drawing/2014/main" id="{C7C788C1-07E3-4AC3-B8E7-37A0856A0D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6439622" y="194269"/>
            <a:ext cx="5760743" cy="5737917"/>
          </a:xfrm>
          <a:prstGeom prst="ellipse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5">
                  <a:alpha val="40000"/>
                </a:schemeClr>
              </a:gs>
            </a:gsLst>
            <a:lin ang="2700000" scaled="1"/>
          </a:gradFill>
          <a:ln>
            <a:noFill/>
          </a:ln>
          <a:effectLst>
            <a:softEdge rad="1003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58A7A0-7614-CB76-2043-D9DA485F0B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9196" r="-1" b="35706"/>
          <a:stretch/>
        </p:blipFill>
        <p:spPr>
          <a:xfrm>
            <a:off x="3068" y="-113626"/>
            <a:ext cx="12188932" cy="6857326"/>
          </a:xfrm>
          <a:prstGeom prst="rect">
            <a:avLst/>
          </a:prstGeom>
        </p:spPr>
      </p:pic>
      <p:sp>
        <p:nvSpPr>
          <p:cNvPr id="22" name="Frame 21">
            <a:extLst>
              <a:ext uri="{FF2B5EF4-FFF2-40B4-BE49-F238E27FC236}">
                <a16:creationId xmlns:a16="http://schemas.microsoft.com/office/drawing/2014/main" id="{BBB1F149-105F-4CE9-A59E-12133DCF58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664"/>
            <a:ext cx="12188952" cy="6858664"/>
          </a:xfrm>
          <a:prstGeom prst="frame">
            <a:avLst>
              <a:gd name="adj1" fmla="val 716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2876DC-B40A-AB1F-A775-F2664DA6C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6424" y="1267402"/>
            <a:ext cx="10121152" cy="441622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dirty="0" err="1">
                <a:solidFill>
                  <a:schemeClr val="tx2"/>
                </a:solidFill>
              </a:rPr>
              <a:t>Труд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детей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дошкольного</a:t>
            </a:r>
            <a:r>
              <a:rPr lang="en-US" sz="3600" dirty="0">
                <a:solidFill>
                  <a:schemeClr val="tx2"/>
                </a:solidFill>
              </a:rPr>
              <a:t> </a:t>
            </a:r>
            <a:r>
              <a:rPr lang="en-US" sz="3600" dirty="0" err="1">
                <a:solidFill>
                  <a:schemeClr val="tx2"/>
                </a:solidFill>
              </a:rPr>
              <a:t>возраста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является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важнейшим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средством</a:t>
            </a:r>
            <a:r>
              <a:rPr lang="en-US" sz="3600" dirty="0">
                <a:solidFill>
                  <a:schemeClr val="tx2"/>
                </a:solidFill>
              </a:rPr>
              <a:t> </a:t>
            </a:r>
            <a:r>
              <a:rPr lang="en-US" sz="3600" dirty="0" err="1">
                <a:solidFill>
                  <a:schemeClr val="tx2"/>
                </a:solidFill>
              </a:rPr>
              <a:t>гендерного</a:t>
            </a:r>
            <a:r>
              <a:rPr lang="en-US" sz="3600" dirty="0">
                <a:solidFill>
                  <a:schemeClr val="tx2"/>
                </a:solidFill>
              </a:rPr>
              <a:t>, </a:t>
            </a:r>
            <a:r>
              <a:rPr lang="en-US" sz="3600" dirty="0" err="1">
                <a:solidFill>
                  <a:schemeClr val="tx2"/>
                </a:solidFill>
              </a:rPr>
              <a:t>умственного</a:t>
            </a:r>
            <a:r>
              <a:rPr lang="en-US" sz="3600" dirty="0">
                <a:solidFill>
                  <a:schemeClr val="tx2"/>
                </a:solidFill>
              </a:rPr>
              <a:t>, </a:t>
            </a:r>
            <a:r>
              <a:rPr lang="en-US" sz="3600" dirty="0" err="1">
                <a:solidFill>
                  <a:schemeClr val="tx2"/>
                </a:solidFill>
              </a:rPr>
              <a:t>физического</a:t>
            </a:r>
            <a:r>
              <a:rPr lang="en-US" sz="3600" dirty="0">
                <a:solidFill>
                  <a:schemeClr val="tx2"/>
                </a:solidFill>
              </a:rPr>
              <a:t>, </a:t>
            </a:r>
            <a:r>
              <a:rPr lang="en-US" sz="3600" dirty="0" err="1">
                <a:solidFill>
                  <a:schemeClr val="tx2"/>
                </a:solidFill>
              </a:rPr>
              <a:t>нравственного</a:t>
            </a:r>
            <a:r>
              <a:rPr lang="en-US" sz="3600" dirty="0">
                <a:solidFill>
                  <a:schemeClr val="tx2"/>
                </a:solidFill>
              </a:rPr>
              <a:t> </a:t>
            </a:r>
            <a:r>
              <a:rPr lang="en-US" sz="3600" dirty="0" err="1">
                <a:solidFill>
                  <a:schemeClr val="tx2"/>
                </a:solidFill>
              </a:rPr>
              <a:t>воспитания</a:t>
            </a:r>
            <a:r>
              <a:rPr lang="en-US" sz="3600" dirty="0">
                <a:solidFill>
                  <a:schemeClr val="tx2"/>
                </a:solidFill>
              </a:rPr>
              <a:t>. </a:t>
            </a:r>
            <a:r>
              <a:rPr lang="en-US" sz="3600" dirty="0" err="1">
                <a:solidFill>
                  <a:schemeClr val="tx2"/>
                </a:solidFill>
              </a:rPr>
              <a:t>Весь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процесс</a:t>
            </a:r>
            <a:r>
              <a:rPr lang="en-US" sz="3600" dirty="0">
                <a:solidFill>
                  <a:schemeClr val="tx2"/>
                </a:solidFill>
              </a:rPr>
              <a:t> </a:t>
            </a:r>
            <a:r>
              <a:rPr lang="en-US" sz="3600" dirty="0" err="1">
                <a:solidFill>
                  <a:schemeClr val="tx2"/>
                </a:solidFill>
              </a:rPr>
              <a:t>воспитания</a:t>
            </a:r>
            <a:r>
              <a:rPr lang="en-US" sz="3600" dirty="0">
                <a:solidFill>
                  <a:schemeClr val="tx2"/>
                </a:solidFill>
              </a:rPr>
              <a:t> в </a:t>
            </a:r>
            <a:r>
              <a:rPr lang="en-US" sz="3600" dirty="0" err="1">
                <a:solidFill>
                  <a:schemeClr val="tx2"/>
                </a:solidFill>
              </a:rPr>
              <a:t>детском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саду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организуе</a:t>
            </a:r>
            <a:r>
              <a:rPr lang="ru-RU" sz="3600" dirty="0" err="1">
                <a:solidFill>
                  <a:schemeClr val="tx2"/>
                </a:solidFill>
              </a:rPr>
              <a:t>тся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так</a:t>
            </a:r>
            <a:r>
              <a:rPr lang="en-US" sz="3600" dirty="0">
                <a:solidFill>
                  <a:schemeClr val="tx2"/>
                </a:solidFill>
              </a:rPr>
              <a:t>, </a:t>
            </a:r>
            <a:r>
              <a:rPr lang="en-US" sz="3600" dirty="0" err="1">
                <a:solidFill>
                  <a:schemeClr val="tx2"/>
                </a:solidFill>
              </a:rPr>
              <a:t>чтобы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дети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научились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понимать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пользу</a:t>
            </a:r>
            <a:r>
              <a:rPr lang="en-US" sz="3600" dirty="0">
                <a:solidFill>
                  <a:schemeClr val="tx2"/>
                </a:solidFill>
              </a:rPr>
              <a:t> и </a:t>
            </a:r>
            <a:r>
              <a:rPr lang="en-US" sz="3600" dirty="0" err="1">
                <a:solidFill>
                  <a:schemeClr val="tx2"/>
                </a:solidFill>
              </a:rPr>
              <a:t>необходимость</a:t>
            </a:r>
            <a:r>
              <a:rPr lang="en-US" sz="3600" dirty="0">
                <a:solidFill>
                  <a:schemeClr val="tx2"/>
                </a:solidFill>
              </a:rPr>
              <a:t> </a:t>
            </a:r>
            <a:r>
              <a:rPr lang="en-US" sz="3600" dirty="0" err="1">
                <a:solidFill>
                  <a:schemeClr val="tx2"/>
                </a:solidFill>
              </a:rPr>
              <a:t>труда</a:t>
            </a:r>
            <a:r>
              <a:rPr lang="en-US" sz="3600" dirty="0">
                <a:solidFill>
                  <a:schemeClr val="tx2"/>
                </a:solidFill>
              </a:rPr>
              <a:t> </a:t>
            </a:r>
            <a:r>
              <a:rPr lang="en-US" sz="3600" dirty="0" err="1">
                <a:solidFill>
                  <a:schemeClr val="tx2"/>
                </a:solidFill>
              </a:rPr>
              <a:t>для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себя</a:t>
            </a:r>
            <a:r>
              <a:rPr lang="en-US" sz="3600" dirty="0">
                <a:solidFill>
                  <a:schemeClr val="tx2"/>
                </a:solidFill>
              </a:rPr>
              <a:t> и </a:t>
            </a:r>
            <a:r>
              <a:rPr lang="en-US" sz="3600" dirty="0" err="1">
                <a:solidFill>
                  <a:schemeClr val="tx2"/>
                </a:solidFill>
              </a:rPr>
              <a:t>для</a:t>
            </a:r>
            <a:r>
              <a:rPr lang="en-US" sz="3600" dirty="0">
                <a:solidFill>
                  <a:schemeClr val="tx2"/>
                </a:solidFill>
              </a:rPr>
              <a:t> </a:t>
            </a:r>
            <a:r>
              <a:rPr lang="en-US" sz="3600" dirty="0" err="1">
                <a:solidFill>
                  <a:schemeClr val="tx2"/>
                </a:solidFill>
              </a:rPr>
              <a:t>коллектива</a:t>
            </a:r>
            <a:r>
              <a:rPr lang="en-US" sz="3600" dirty="0">
                <a:solidFill>
                  <a:schemeClr val="tx2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69255681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LuminousVTI">
  <a:themeElements>
    <a:clrScheme name="AnalogousFromLightSeed_2SEEDS">
      <a:dk1>
        <a:srgbClr val="000000"/>
      </a:dk1>
      <a:lt1>
        <a:srgbClr val="FFFFFF"/>
      </a:lt1>
      <a:dk2>
        <a:srgbClr val="203039"/>
      </a:dk2>
      <a:lt2>
        <a:srgbClr val="E2E3E8"/>
      </a:lt2>
      <a:accent1>
        <a:srgbClr val="ACA05D"/>
      </a:accent1>
      <a:accent2>
        <a:srgbClr val="CB956C"/>
      </a:accent2>
      <a:accent3>
        <a:srgbClr val="98A86B"/>
      </a:accent3>
      <a:accent4>
        <a:srgbClr val="62ADB6"/>
      </a:accent4>
      <a:accent5>
        <a:srgbClr val="7BA3D0"/>
      </a:accent5>
      <a:accent6>
        <a:srgbClr val="6E72CB"/>
      </a:accent6>
      <a:hlink>
        <a:srgbClr val="6974AE"/>
      </a:hlink>
      <a:folHlink>
        <a:srgbClr val="7F7F7F"/>
      </a:folHlink>
    </a:clrScheme>
    <a:fontScheme name="Custom 51">
      <a:majorFont>
        <a:latin typeface="Sabon Next L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uminousVTI" id="{3EBF12FF-FD44-415B-AB75-5B4F7E5C3AC4}" vid="{521B7FAE-6A8D-4468-B79A-0706294A0D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371</Words>
  <Application>Microsoft Office PowerPoint</Application>
  <PresentationFormat>Широкоэкранный</PresentationFormat>
  <Paragraphs>20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-apple-system</vt:lpstr>
      <vt:lpstr>Arial</vt:lpstr>
      <vt:lpstr>Avenir Next LT Pro</vt:lpstr>
      <vt:lpstr>Calibri</vt:lpstr>
      <vt:lpstr>Sabon Next LT</vt:lpstr>
      <vt:lpstr>Times New Roman</vt:lpstr>
      <vt:lpstr>Wingdings</vt:lpstr>
      <vt:lpstr>LuminousVTI</vt:lpstr>
      <vt:lpstr>Формирование гендерных различий детей в труде.</vt:lpstr>
      <vt:lpstr>Основными направлениями работы с детьми по трудовому воспитанию являются: </vt:lpstr>
      <vt:lpstr>Труд тесно связан с игрой.</vt:lpstr>
      <vt:lpstr>Важную роль в трудовом воспитании детей играет семья. </vt:lpstr>
      <vt:lpstr>Очень важно, чтобы дети научились распределять трудовые обязанности по принципу «взаимодополнения»; чтобы общее дело стало привлекательным для тех и других. </vt:lpstr>
      <vt:lpstr>Рассмотрим некоторые примеры распределения труда с учетом пола ребенка: </vt:lpstr>
      <vt:lpstr>Презентация PowerPoint</vt:lpstr>
      <vt:lpstr>Но кроме полученных представлений, приобретаемых навыков и умений у детей должна быть сформирована необходимая мотивация к труду. Большое значение в поддержании интереса детей к трудовой деятельности имеет поощрение: </vt:lpstr>
      <vt:lpstr>Труд детей дошкольного возраста является важнейшим средством гендерного, умственного, физического, нравственного воспитания. Весь процесс воспитания в детском саду организуется так, чтобы дети научились понимать пользу и необходимость труда для себя и для коллектива.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гендерных различий детей в труде.</dc:title>
  <dc:creator>Александра Махтумова</dc:creator>
  <cp:lastModifiedBy>Александра Махтумова</cp:lastModifiedBy>
  <cp:revision>2</cp:revision>
  <dcterms:created xsi:type="dcterms:W3CDTF">2024-01-11T09:05:03Z</dcterms:created>
  <dcterms:modified xsi:type="dcterms:W3CDTF">2024-01-14T17:30:01Z</dcterms:modified>
</cp:coreProperties>
</file>