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87" r:id="rId3"/>
    <p:sldId id="298" r:id="rId4"/>
    <p:sldId id="300" r:id="rId5"/>
    <p:sldId id="302" r:id="rId6"/>
    <p:sldId id="306" r:id="rId7"/>
    <p:sldId id="305" r:id="rId8"/>
    <p:sldId id="307" r:id="rId9"/>
    <p:sldId id="309" r:id="rId10"/>
    <p:sldId id="310" r:id="rId11"/>
    <p:sldId id="311" r:id="rId12"/>
    <p:sldId id="312" r:id="rId13"/>
    <p:sldId id="30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00"/>
    <a:srgbClr val="FF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73" d="100"/>
          <a:sy n="73" d="100"/>
        </p:scale>
        <p:origin x="1236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69E53-D0DE-4915-AA71-93B8DD24762E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AF9B-FCC2-48E7-960F-2A3297AC6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612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69E53-D0DE-4915-AA71-93B8DD24762E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AF9B-FCC2-48E7-960F-2A3297AC6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80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69E53-D0DE-4915-AA71-93B8DD24762E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AF9B-FCC2-48E7-960F-2A3297AC6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972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69E53-D0DE-4915-AA71-93B8DD24762E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AF9B-FCC2-48E7-960F-2A3297AC6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31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69E53-D0DE-4915-AA71-93B8DD24762E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AF9B-FCC2-48E7-960F-2A3297AC6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93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69E53-D0DE-4915-AA71-93B8DD24762E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AF9B-FCC2-48E7-960F-2A3297AC6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63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69E53-D0DE-4915-AA71-93B8DD24762E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AF9B-FCC2-48E7-960F-2A3297AC6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96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69E53-D0DE-4915-AA71-93B8DD24762E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AF9B-FCC2-48E7-960F-2A3297AC6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867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69E53-D0DE-4915-AA71-93B8DD24762E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AF9B-FCC2-48E7-960F-2A3297AC6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786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69E53-D0DE-4915-AA71-93B8DD24762E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AF9B-FCC2-48E7-960F-2A3297AC6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825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69E53-D0DE-4915-AA71-93B8DD24762E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0AF9B-FCC2-48E7-960F-2A3297AC6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520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69E53-D0DE-4915-AA71-93B8DD24762E}" type="datetimeFigureOut">
              <a:rPr lang="ru-RU" smtClean="0"/>
              <a:t>22.01.2024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0AF9B-FCC2-48E7-960F-2A3297AC6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525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4"/>
            <a:ext cx="8265968" cy="4782993"/>
          </a:xfrm>
        </p:spPr>
        <p:txBody>
          <a:bodyPr>
            <a:normAutofit fontScale="925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Документальное оформление учета выработки и начисление сдельной оплаты труда.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Цель урока:</a:t>
            </a:r>
            <a:r>
              <a:rPr lang="ru-RU" b="1" dirty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 Изучить </a:t>
            </a:r>
            <a:r>
              <a:rPr lang="ru-RU" b="1" dirty="0" smtClean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 документальное оформление оплаты труда. Рассмотреть и освоить все виды начислений сдельной оплаты труда.</a:t>
            </a:r>
            <a:endParaRPr lang="ru-RU" b="1" dirty="0">
              <a:solidFill>
                <a:srgbClr val="00CC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rgbClr val="00CC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rgbClr val="00CC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Преподаватель: 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Литвинова Лариса Васильевна</a:t>
            </a:r>
          </a:p>
          <a:p>
            <a:endParaRPr lang="ru-RU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sz="27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19.01.2024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МДК 02.02. Практические основы бухгалтерского учета источников формирования активов организации</a:t>
            </a:r>
            <a:r>
              <a:rPr lang="ru-RU" sz="2700" b="1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dirty="0"/>
          </a:p>
        </p:txBody>
      </p:sp>
      <p:pic>
        <p:nvPicPr>
          <p:cNvPr id="5" name="Picture 2" descr="http://nadezdasorokina.ru/wp-content/uploads/2013/11/0009-004-Vo-vremja-prezentatsii-na-anglijskom-jazyke-vazhno-vydelit-glavny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6394" y="4517711"/>
            <a:ext cx="2528224" cy="1871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4950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69184"/>
            <a:ext cx="7886700" cy="75828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Пример расчета: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041853"/>
            <a:ext cx="7886700" cy="4351338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Повременная заработная плата наладчика </a:t>
            </a:r>
            <a:r>
              <a:rPr lang="en-US" sz="32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V</a:t>
            </a:r>
            <a:r>
              <a:rPr lang="ru-RU" sz="32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 разряда при третьей категории сложности работ составляет за месяц 7520 </a:t>
            </a:r>
            <a:r>
              <a:rPr lang="ru-RU" sz="3200" b="1" dirty="0" err="1" smtClean="0">
                <a:solidFill>
                  <a:srgbClr val="0000FF"/>
                </a:solidFill>
                <a:latin typeface="Monotype Corsiva" panose="03010101010201010101" pitchFamily="66" charset="0"/>
              </a:rPr>
              <a:t>руб</a:t>
            </a:r>
            <a:r>
              <a:rPr lang="ru-RU" sz="32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 (47 </a:t>
            </a:r>
            <a:r>
              <a:rPr lang="ru-RU" sz="3200" b="1" dirty="0" err="1" smtClean="0">
                <a:solidFill>
                  <a:srgbClr val="0000FF"/>
                </a:solidFill>
                <a:latin typeface="Monotype Corsiva" panose="03010101010201010101" pitchFamily="66" charset="0"/>
              </a:rPr>
              <a:t>руб</a:t>
            </a:r>
            <a:r>
              <a:rPr lang="ru-RU" sz="32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* 160ч.). Он обслуживает 2 участок цеха № 1 с планом выпуска продукции в текущем месяце, составляющем 1000 единиц. Фактически изготовлено и сдано 1300 единиц. </a:t>
            </a:r>
          </a:p>
          <a:p>
            <a:pPr algn="just"/>
            <a:r>
              <a:rPr lang="ru-RU" sz="32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Повременная заработная плата наладчика увеличится на коэффициент перевыполнения плана и составит 9776 </a:t>
            </a:r>
            <a:r>
              <a:rPr lang="ru-RU" sz="3200" b="1" dirty="0" err="1" smtClean="0">
                <a:solidFill>
                  <a:srgbClr val="0000FF"/>
                </a:solidFill>
                <a:latin typeface="Monotype Corsiva" panose="03010101010201010101" pitchFamily="66" charset="0"/>
              </a:rPr>
              <a:t>руб</a:t>
            </a:r>
            <a:r>
              <a:rPr lang="ru-RU" sz="32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 (7520 * 1300 / 1000 единиц).</a:t>
            </a:r>
            <a:endParaRPr lang="ru-RU" sz="3200" b="1" dirty="0">
              <a:solidFill>
                <a:srgbClr val="0000FF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823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324" y="208371"/>
            <a:ext cx="864597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Пример расчета 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аккордной системы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оплаты: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4776" y="1133292"/>
            <a:ext cx="7886700" cy="5149941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endParaRPr lang="ru-RU" b="1" dirty="0">
              <a:solidFill>
                <a:srgbClr val="0000FF"/>
              </a:solidFill>
              <a:latin typeface="Monotype Corsiva" panose="03010101010201010101" pitchFamily="66" charset="0"/>
            </a:endParaRPr>
          </a:p>
          <a:p>
            <a:pPr marL="0" indent="0" algn="just">
              <a:buNone/>
            </a:pPr>
            <a:r>
              <a:rPr lang="ru-RU" sz="32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Аккордная система оплаты труда применяется при выполнении ремонтных и прочих работ, когда бригада состоит из рабочих различных специальностей (слесари, токари, наладчики), т.е. комплексная бригада.  Оплата производится за весь объем работ по установленным расценкам в единицах измерения конечной продукции с указанием максимального срока выполнения работ. Выполнение работ принимает ОТК или мастер. Бухгалтерия распределяет фактический заработок между членами бригады в соответствии с количеством отработанных часов каждым из них и их разрядами. Премирование в этом случае производится за сокращение времени выполненной работы при соблюдении качества</a:t>
            </a:r>
            <a:r>
              <a:rPr lang="ru-RU" sz="51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. </a:t>
            </a:r>
            <a:r>
              <a:rPr lang="ru-RU" sz="33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Оформляется аккордная работа оформляется нарядом.</a:t>
            </a:r>
            <a:endParaRPr lang="ru-RU" sz="3300" b="1" dirty="0">
              <a:solidFill>
                <a:srgbClr val="0000FF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17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69184"/>
            <a:ext cx="7886700" cy="75828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Пример расчета: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041853"/>
            <a:ext cx="7886700" cy="4351338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Бригада из трех человек выполнила работу по ликвидации результатов аварии за три рабочих дня вместо пяти. Заработок рабочих за все виды работ (аккордно) составил 12000 </a:t>
            </a:r>
            <a:r>
              <a:rPr lang="ru-RU" sz="2400" b="1" dirty="0" err="1" smtClean="0">
                <a:solidFill>
                  <a:srgbClr val="0000FF"/>
                </a:solidFill>
                <a:latin typeface="Monotype Corsiva" panose="03010101010201010101" pitchFamily="66" charset="0"/>
              </a:rPr>
              <a:t>руб.По</a:t>
            </a:r>
            <a:r>
              <a:rPr lang="ru-RU" sz="24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 согласованию сторон распределение заработка производится пропорционально количеству отработанного времени, без учета квалификации и разрядов рабочих.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Семенов В.В. – отработал 24 ч,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b="1" dirty="0" err="1" smtClean="0">
                <a:solidFill>
                  <a:srgbClr val="0000FF"/>
                </a:solidFill>
                <a:latin typeface="Monotype Corsiva" panose="03010101010201010101" pitchFamily="66" charset="0"/>
              </a:rPr>
              <a:t>Авилкин</a:t>
            </a:r>
            <a:r>
              <a:rPr lang="ru-RU" sz="24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 А.П. – отработал 15 ч,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Волков А.А. – 20 ч. – всего 59 часов</a:t>
            </a:r>
            <a:endParaRPr lang="ru-RU" sz="2400" b="1" dirty="0">
              <a:solidFill>
                <a:srgbClr val="0000FF"/>
              </a:solidFill>
              <a:latin typeface="Monotype Corsiva" panose="03010101010201010101" pitchFamily="66" charset="0"/>
            </a:endParaRPr>
          </a:p>
          <a:p>
            <a:pPr algn="just"/>
            <a:r>
              <a:rPr lang="ru-RU" sz="24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Размер заработной платы за час работы составил: 203,39 (12000 </a:t>
            </a:r>
            <a:r>
              <a:rPr lang="ru-RU" sz="2400" b="1" dirty="0" err="1" smtClean="0">
                <a:solidFill>
                  <a:srgbClr val="0000FF"/>
                </a:solidFill>
                <a:latin typeface="Monotype Corsiva" panose="03010101010201010101" pitchFamily="66" charset="0"/>
              </a:rPr>
              <a:t>руб</a:t>
            </a:r>
            <a:r>
              <a:rPr lang="ru-RU" sz="24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 / 59 ч)</a:t>
            </a:r>
          </a:p>
          <a:p>
            <a:pPr algn="just"/>
            <a:r>
              <a:rPr lang="ru-RU" sz="24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Начислено: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b="1" dirty="0">
                <a:solidFill>
                  <a:srgbClr val="0000FF"/>
                </a:solidFill>
                <a:latin typeface="Monotype Corsiva" panose="03010101010201010101" pitchFamily="66" charset="0"/>
              </a:rPr>
              <a:t>Семенов В.В. – </a:t>
            </a:r>
            <a:r>
              <a:rPr lang="ru-RU" sz="24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4881.34 </a:t>
            </a:r>
            <a:r>
              <a:rPr lang="ru-RU" sz="2400" b="1" dirty="0" err="1" smtClean="0">
                <a:solidFill>
                  <a:srgbClr val="0000FF"/>
                </a:solidFill>
                <a:latin typeface="Monotype Corsiva" panose="03010101010201010101" pitchFamily="66" charset="0"/>
              </a:rPr>
              <a:t>руб</a:t>
            </a:r>
            <a:r>
              <a:rPr lang="ru-RU" sz="24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  (203,39 * 24ч),</a:t>
            </a:r>
            <a:endParaRPr lang="ru-RU" sz="2400" b="1" dirty="0">
              <a:solidFill>
                <a:srgbClr val="0000FF"/>
              </a:solidFill>
              <a:latin typeface="Monotype Corsiva" panose="03010101010201010101" pitchFamily="66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b="1" dirty="0" err="1">
                <a:solidFill>
                  <a:srgbClr val="0000FF"/>
                </a:solidFill>
                <a:latin typeface="Monotype Corsiva" panose="03010101010201010101" pitchFamily="66" charset="0"/>
              </a:rPr>
              <a:t>Авилкин</a:t>
            </a:r>
            <a:r>
              <a:rPr lang="ru-RU" sz="2400" b="1" dirty="0">
                <a:solidFill>
                  <a:srgbClr val="0000FF"/>
                </a:solidFill>
                <a:latin typeface="Monotype Corsiva" panose="03010101010201010101" pitchFamily="66" charset="0"/>
              </a:rPr>
              <a:t> А.П. – </a:t>
            </a:r>
            <a:r>
              <a:rPr lang="ru-RU" sz="24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3050,85 </a:t>
            </a:r>
            <a:r>
              <a:rPr lang="ru-RU" sz="2400" b="1" dirty="0" err="1" smtClean="0">
                <a:solidFill>
                  <a:srgbClr val="0000FF"/>
                </a:solidFill>
                <a:latin typeface="Monotype Corsiva" panose="03010101010201010101" pitchFamily="66" charset="0"/>
              </a:rPr>
              <a:t>руб</a:t>
            </a:r>
            <a:r>
              <a:rPr lang="ru-RU" sz="24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 (203.39 * 15ч),</a:t>
            </a:r>
            <a:endParaRPr lang="ru-RU" sz="2400" b="1" dirty="0">
              <a:solidFill>
                <a:srgbClr val="0000FF"/>
              </a:solidFill>
              <a:latin typeface="Monotype Corsiva" panose="03010101010201010101" pitchFamily="66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400" b="1" dirty="0">
                <a:solidFill>
                  <a:srgbClr val="0000FF"/>
                </a:solidFill>
                <a:latin typeface="Monotype Corsiva" panose="03010101010201010101" pitchFamily="66" charset="0"/>
              </a:rPr>
              <a:t>Волков А.А. –  </a:t>
            </a:r>
            <a:r>
              <a:rPr lang="ru-RU" sz="24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4067 </a:t>
            </a:r>
            <a:r>
              <a:rPr lang="ru-RU" sz="2400" b="1" dirty="0" err="1" smtClean="0">
                <a:solidFill>
                  <a:srgbClr val="0000FF"/>
                </a:solidFill>
                <a:latin typeface="Monotype Corsiva" panose="03010101010201010101" pitchFamily="66" charset="0"/>
              </a:rPr>
              <a:t>руб</a:t>
            </a:r>
            <a:r>
              <a:rPr lang="ru-RU" sz="2400" b="1" smtClean="0">
                <a:solidFill>
                  <a:srgbClr val="0000FF"/>
                </a:solidFill>
                <a:latin typeface="Monotype Corsiva" panose="03010101010201010101" pitchFamily="66" charset="0"/>
              </a:rPr>
              <a:t> (203,39 * 20ч)</a:t>
            </a:r>
            <a:endParaRPr lang="ru-RU" sz="2400" b="1" dirty="0">
              <a:solidFill>
                <a:srgbClr val="0000FF"/>
              </a:solidFill>
              <a:latin typeface="Monotype Corsiva" panose="03010101010201010101" pitchFamily="66" charset="0"/>
            </a:endParaRPr>
          </a:p>
          <a:p>
            <a:pPr algn="just"/>
            <a:endParaRPr lang="ru-RU" sz="2400" b="1" dirty="0">
              <a:solidFill>
                <a:srgbClr val="0000FF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779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87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5582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В зависимости от характера производства, системы организации и оплаты труда, способа контроля качества продукции применяются следующие формы первичных учетных документов: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1.Наряд на сдельную работу;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2.Маршрутный лист;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3.Рапорт о выработке.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По окончании работы ОТК представляет фактическое количество выработанной, принятой готовой продукции и брака.</a:t>
            </a:r>
            <a:endParaRPr lang="ru-RU" b="1" dirty="0">
              <a:solidFill>
                <a:srgbClr val="0000FF"/>
              </a:solidFill>
              <a:latin typeface="Monotype Corsiva" panose="03010101010201010101" pitchFamily="66" charset="0"/>
            </a:endParaRPr>
          </a:p>
          <a:p>
            <a:endParaRPr lang="ru-RU" sz="4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Краткая характеристика</a:t>
            </a:r>
            <a:endParaRPr lang="ru-RU" sz="54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28" t="39694" r="63448" b="40536"/>
          <a:stretch>
            <a:fillRect/>
          </a:stretch>
        </p:blipFill>
        <p:spPr bwMode="auto">
          <a:xfrm>
            <a:off x="7581211" y="5617029"/>
            <a:ext cx="1361898" cy="106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3283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Краткая характеристика</a:t>
            </a:r>
            <a:endParaRPr lang="ru-RU" sz="54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472927"/>
            <a:ext cx="7886700" cy="518912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В единичных производствах, изготавливающих индивидуальную продукцию, основным документом на сдельную работу является наряд.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Различают наряды на сдельную работу: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1.Разовые – на один вид работы в течение смены или месяца;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2.Накопительные – на весь отчетный период;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3.Индивидуальный – если работа выполнена одним рабочим;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4.Бригадные – работа выполнена бригадой.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По окончании месяца наряд закрывается и сдается в бухгалтерию, где он проверяется, производится расчет сумм заработка и кол-ва часов, определяется итоговая сумма заработка и </a:t>
            </a:r>
            <a:r>
              <a:rPr lang="ru-RU" b="1" dirty="0" err="1" smtClean="0">
                <a:solidFill>
                  <a:srgbClr val="0000FF"/>
                </a:solidFill>
                <a:latin typeface="Monotype Corsiva" panose="03010101010201010101" pitchFamily="66" charset="0"/>
              </a:rPr>
              <a:t>нормо</a:t>
            </a:r>
            <a:r>
              <a:rPr lang="ru-RU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 – часов.</a:t>
            </a:r>
            <a:endParaRPr lang="ru-RU" b="1" dirty="0">
              <a:solidFill>
                <a:srgbClr val="0000FF"/>
              </a:solidFill>
              <a:latin typeface="Monotype Corsiva" panose="03010101010201010101" pitchFamily="66" charset="0"/>
            </a:endParaRPr>
          </a:p>
          <a:p>
            <a:endParaRPr lang="ru-RU" sz="7200" b="1" dirty="0">
              <a:solidFill>
                <a:srgbClr val="0000FF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721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0424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Пример расчета сдельной простой оплаты:</a:t>
            </a:r>
            <a:endParaRPr lang="ru-RU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85110"/>
            <a:ext cx="7886700" cy="467650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Работнику – сдельщику установлена часовая тарифная ставка – 30 рублей. Норма выработки – 3 изделия в час. Работник изготовил в месяц 480 изделий.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Решение:</a:t>
            </a: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ru-RU" sz="32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30 : 3 = 10 руб. за единицу изделия;</a:t>
            </a: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ru-RU" sz="32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10 х 480 = 4800 руб.</a:t>
            </a:r>
          </a:p>
        </p:txBody>
      </p:sp>
    </p:spTree>
    <p:extLst>
      <p:ext uri="{BB962C8B-B14F-4D97-AF65-F5344CB8AC3E}">
        <p14:creationId xmlns:p14="http://schemas.microsoft.com/office/powerpoint/2010/main" val="1617608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Пример расчета </a:t>
            </a:r>
            <a:r>
              <a:rPr lang="ru-RU" sz="5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сдельно - премиальной </a:t>
            </a:r>
            <a:r>
              <a:rPr lang="ru-RU" sz="54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оплаты: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2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Рабочий выполнил норму выработки 110%, заработная плата по сдельным расценкам составила – 4000 руб. Премия составила – 10% в соответствии с положением.</a:t>
            </a:r>
          </a:p>
          <a:p>
            <a:pPr marL="0" indent="0" algn="just">
              <a:buNone/>
            </a:pPr>
            <a:r>
              <a:rPr lang="ru-RU" sz="32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Решение:</a:t>
            </a:r>
          </a:p>
          <a:p>
            <a:pPr marL="0" indent="0" algn="just">
              <a:buNone/>
            </a:pPr>
            <a:r>
              <a:rPr lang="ru-RU" sz="32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1.4000 х 10% = 400 </a:t>
            </a:r>
            <a:r>
              <a:rPr lang="ru-RU" sz="3200" b="1" dirty="0" err="1" smtClean="0">
                <a:solidFill>
                  <a:srgbClr val="0000FF"/>
                </a:solidFill>
                <a:latin typeface="Monotype Corsiva" panose="03010101010201010101" pitchFamily="66" charset="0"/>
              </a:rPr>
              <a:t>руб</a:t>
            </a:r>
            <a:endParaRPr lang="ru-RU" sz="3200" b="1" dirty="0" smtClean="0">
              <a:solidFill>
                <a:srgbClr val="0000FF"/>
              </a:solidFill>
              <a:latin typeface="Monotype Corsiva" panose="03010101010201010101" pitchFamily="66" charset="0"/>
            </a:endParaRPr>
          </a:p>
          <a:p>
            <a:pPr marL="0" indent="0" algn="just">
              <a:buNone/>
            </a:pPr>
            <a:r>
              <a:rPr lang="ru-RU" sz="32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2.4000 + 400 = 4400 руб.</a:t>
            </a:r>
            <a:endParaRPr lang="ru-RU" sz="3200" b="1" dirty="0">
              <a:solidFill>
                <a:srgbClr val="0000FF"/>
              </a:solidFill>
              <a:latin typeface="Monotype Corsiva" panose="03010101010201010101" pitchFamily="66" charset="0"/>
            </a:endParaRPr>
          </a:p>
          <a:p>
            <a:endParaRPr lang="ru-RU" b="1" dirty="0">
              <a:solidFill>
                <a:srgbClr val="0000FF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9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Пример расчета:</a:t>
            </a:r>
            <a:endParaRPr lang="ru-RU" sz="54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Согласно табелю использования рабочего времени за март экономист производственного отдела Карпова Т.И. Оклад – 23000 </a:t>
            </a:r>
            <a:r>
              <a:rPr lang="ru-RU" sz="3200" b="1" dirty="0" err="1" smtClean="0">
                <a:solidFill>
                  <a:srgbClr val="0000FF"/>
                </a:solidFill>
                <a:latin typeface="Monotype Corsiva" panose="03010101010201010101" pitchFamily="66" charset="0"/>
              </a:rPr>
              <a:t>руб</a:t>
            </a:r>
            <a:r>
              <a:rPr lang="ru-RU" sz="32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, отработала 20 дней и брала 3 дня отпуска за свой счет. По результатам работы за март премия 15%.</a:t>
            </a:r>
          </a:p>
          <a:p>
            <a:r>
              <a:rPr lang="ru-RU" sz="32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1.23000 : 23 х 20 = 20000 руб.</a:t>
            </a:r>
          </a:p>
          <a:p>
            <a:r>
              <a:rPr lang="ru-RU" sz="32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2.20000 х 15% = 3000 </a:t>
            </a:r>
            <a:r>
              <a:rPr lang="ru-RU" sz="3200" b="1" dirty="0" err="1" smtClean="0">
                <a:solidFill>
                  <a:srgbClr val="0000FF"/>
                </a:solidFill>
                <a:latin typeface="Monotype Corsiva" panose="03010101010201010101" pitchFamily="66" charset="0"/>
              </a:rPr>
              <a:t>руб</a:t>
            </a:r>
            <a:endParaRPr lang="ru-RU" sz="3200" b="1" dirty="0" smtClean="0">
              <a:solidFill>
                <a:srgbClr val="0000FF"/>
              </a:solidFill>
              <a:latin typeface="Monotype Corsiva" panose="03010101010201010101" pitchFamily="66" charset="0"/>
            </a:endParaRPr>
          </a:p>
          <a:p>
            <a:r>
              <a:rPr lang="ru-RU" sz="32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3.20000 + 3000 = 23000 руб.</a:t>
            </a:r>
          </a:p>
        </p:txBody>
      </p:sp>
    </p:spTree>
    <p:extLst>
      <p:ext uri="{BB962C8B-B14F-4D97-AF65-F5344CB8AC3E}">
        <p14:creationId xmlns:p14="http://schemas.microsoft.com/office/powerpoint/2010/main" val="281869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324" y="208371"/>
            <a:ext cx="864597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Пример расчета сдельно - 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прогрессивной </a:t>
            </a:r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оплаты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:</a:t>
            </a:r>
            <a:b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ru-RU" b="1" dirty="0">
              <a:solidFill>
                <a:srgbClr val="0000FF"/>
              </a:solidFill>
              <a:latin typeface="Monotype Corsiva" panose="03010101010201010101" pitchFamily="66" charset="0"/>
            </a:endParaRPr>
          </a:p>
          <a:p>
            <a:r>
              <a:rPr lang="ru-RU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При сдельно – прогрессивной оплате труда начисление заработной платы производится за запланированное количество продукции по прямой сдельной расценке, а за продукцию сверх нормы – по прогрессивно нарастающим расценкам.</a:t>
            </a:r>
            <a:endParaRPr lang="ru-RU" b="1" dirty="0">
              <a:solidFill>
                <a:srgbClr val="0000FF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73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69184"/>
            <a:ext cx="7886700" cy="75828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Пример расчета: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041853"/>
            <a:ext cx="7886700" cy="4351338"/>
          </a:xfrm>
        </p:spPr>
        <p:txBody>
          <a:bodyPr>
            <a:noAutofit/>
          </a:bodyPr>
          <a:lstStyle/>
          <a:p>
            <a:pPr algn="just"/>
            <a:r>
              <a:rPr lang="ru-RU" sz="2500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Рабочий сдельщик </a:t>
            </a:r>
            <a:r>
              <a:rPr lang="en-US" sz="2500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VI </a:t>
            </a:r>
            <a:r>
              <a:rPr lang="ru-RU" sz="2500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разряда выполнил норму выработки 111%. Его заработок по основным сдельным расценкам за месяц составил 13000 руб. Согласно действующему на предприятии положению о премировании рабочих установлено: за каждый процент перевыполнения нормы выработки в пределах от 1 до 5% включительно начисляется премия в размере 2%, за каждый процент перевыполнения нормы выработки от до 12% начисляется премия в размере 3% и </a:t>
            </a:r>
            <a:r>
              <a:rPr lang="ru-RU" sz="2500" dirty="0" err="1" smtClean="0">
                <a:solidFill>
                  <a:srgbClr val="0000FF"/>
                </a:solidFill>
                <a:latin typeface="Monotype Corsiva" panose="03010101010201010101" pitchFamily="66" charset="0"/>
              </a:rPr>
              <a:t>тд</a:t>
            </a:r>
            <a:r>
              <a:rPr lang="ru-RU" sz="2500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. </a:t>
            </a:r>
          </a:p>
          <a:p>
            <a:pPr algn="just"/>
            <a:r>
              <a:rPr lang="ru-RU" sz="2500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Таким образом, размер премии составит 28% (2*5)+(3*6).</a:t>
            </a:r>
          </a:p>
          <a:p>
            <a:pPr algn="just"/>
            <a:r>
              <a:rPr lang="ru-RU" sz="2500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Сумма премии = 3640 </a:t>
            </a:r>
            <a:r>
              <a:rPr lang="ru-RU" sz="2500" dirty="0" err="1" smtClean="0">
                <a:solidFill>
                  <a:srgbClr val="0000FF"/>
                </a:solidFill>
                <a:latin typeface="Monotype Corsiva" panose="03010101010201010101" pitchFamily="66" charset="0"/>
              </a:rPr>
              <a:t>руб</a:t>
            </a:r>
            <a:r>
              <a:rPr lang="ru-RU" sz="2500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 (13000 * 28%)</a:t>
            </a:r>
          </a:p>
          <a:p>
            <a:pPr algn="just"/>
            <a:r>
              <a:rPr lang="ru-RU" sz="2500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Сдельно – премиальный заработок составит 16640 руб. (13000+3640)</a:t>
            </a:r>
            <a:endParaRPr lang="ru-RU" sz="2500" dirty="0">
              <a:solidFill>
                <a:srgbClr val="0000FF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28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324" y="208371"/>
            <a:ext cx="864597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Пример расчета 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косвенно – сдельной оплаты:</a:t>
            </a:r>
            <a:b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4776" y="1133292"/>
            <a:ext cx="7886700" cy="5149941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endParaRPr lang="ru-RU" b="1" dirty="0">
              <a:solidFill>
                <a:srgbClr val="0000FF"/>
              </a:solidFill>
              <a:latin typeface="Monotype Corsiva" panose="03010101010201010101" pitchFamily="66" charset="0"/>
            </a:endParaRPr>
          </a:p>
          <a:p>
            <a:pPr algn="just"/>
            <a:r>
              <a:rPr lang="ru-RU" sz="51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При косвенно - сдельной оплате труда начисление заработной платы рабочего находится в зависимости от результата труда обслуживаемых им основных производственных рабочих, на работу которых он оказывает косвенное влияние.</a:t>
            </a:r>
          </a:p>
          <a:p>
            <a:pPr algn="just"/>
            <a:r>
              <a:rPr lang="ru-RU" sz="51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Косвенно – сдельная расценка определяется путем умножения тарифной ставки (оклада) на количество фактически изготовленной и сданной продукции и деления на количество запланированной к выпуску продукции.</a:t>
            </a:r>
            <a:endParaRPr lang="ru-RU" sz="5100" b="1" dirty="0">
              <a:solidFill>
                <a:srgbClr val="0000FF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827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780</TotalTime>
  <Words>857</Words>
  <Application>Microsoft Office PowerPoint</Application>
  <PresentationFormat>Экран (4:3)</PresentationFormat>
  <Paragraphs>65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Monotype Corsiva</vt:lpstr>
      <vt:lpstr>Times New Roman</vt:lpstr>
      <vt:lpstr>Тема Office</vt:lpstr>
      <vt:lpstr>                                                 19.01.2024 МДК 02.02. Практические основы бухгалтерского учета источников формирования активов организации </vt:lpstr>
      <vt:lpstr>Краткая характеристика</vt:lpstr>
      <vt:lpstr>Краткая характеристика</vt:lpstr>
      <vt:lpstr>Пример расчета сдельной простой оплаты:</vt:lpstr>
      <vt:lpstr>Пример расчета сдельно - премиальной оплаты:</vt:lpstr>
      <vt:lpstr>Пример расчета:</vt:lpstr>
      <vt:lpstr>Пример расчета сдельно - прогрессивной оплаты: </vt:lpstr>
      <vt:lpstr>Пример расчета:</vt:lpstr>
      <vt:lpstr>Пример расчета косвенно – сдельной оплаты: </vt:lpstr>
      <vt:lpstr>Пример расчета:</vt:lpstr>
      <vt:lpstr>Пример расчета аккордной системы оплаты: </vt:lpstr>
      <vt:lpstr>Пример расчета: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Пользователь</cp:lastModifiedBy>
  <cp:revision>73</cp:revision>
  <dcterms:created xsi:type="dcterms:W3CDTF">2017-02-08T19:46:32Z</dcterms:created>
  <dcterms:modified xsi:type="dcterms:W3CDTF">2024-01-22T09:49:04Z</dcterms:modified>
</cp:coreProperties>
</file>