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1" r:id="rId6"/>
    <p:sldId id="262" r:id="rId7"/>
    <p:sldId id="259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46"/>
  </p:normalViewPr>
  <p:slideViewPr>
    <p:cSldViewPr snapToGrid="0" snapToObjects="1">
      <p:cViewPr>
        <p:scale>
          <a:sx n="73" d="100"/>
          <a:sy n="73" d="100"/>
        </p:scale>
        <p:origin x="49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9185837-DC78-E247-8011-64D4151AB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79EAB-9586-B147-9377-D767B61BD2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984" y="1849194"/>
            <a:ext cx="6635262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F35867-4CB2-6A4C-8D2C-2704EC596F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984" y="4328869"/>
            <a:ext cx="6635262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63909-87C7-BB4C-BB8C-A2129EBE3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FACAE-4967-A341-857F-2CB552931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A7304-1FE0-054A-8161-7E5308F3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15757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29D4-78E0-694D-BEC9-30908682B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CDABEC-039F-A240-B75E-27552EE21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6F9938-6A75-F042-9718-FC2CB75CC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9E245-3E20-6E4D-B25F-A884FD1F6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131EE-8BF2-F542-B201-19E469DD4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74013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750C5A-A410-CE45-BDBA-BA86BBBC2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71B3-525B-FB4D-9710-3B7A30C4AC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BA7D8-13C0-EC45-A23E-E59B0DD31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B9EDE-AF47-534E-B86E-65EDC8334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2D98F-712F-F844-9F29-B4EEAF6BD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889414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B4F94-91A7-E14B-AEEA-908987EDB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DBF43-FBEA-3840-A431-E088F801C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90494-6578-2D47-9E0B-90820E5C1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0347D-933E-8E4F-B26D-BCD22A741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36CDA-D48E-3341-9027-136199399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49018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03761-0492-8548-920B-A0EF01C1D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BFD37F-1BD0-C546-9473-A137D27EF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80817-D883-244D-BBB5-D65CFA14C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ED2E0-ACB8-3A4F-9BDE-BB87066F6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D59BFA-9FB4-6243-B283-08E1F5C1E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95706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141CE-7AFD-5A43-9186-A509086A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3AFA4-08A9-2A44-97DA-ABFE8FBF36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B4196D-9C77-2C44-A783-3AC08CA55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A4F98-FDAF-CC43-8BB5-16E759486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CFBB59-DA6D-AC42-848D-AF49A3E2A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FDB749-37DC-7349-BF68-D96433D3C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1901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26DBC-9B74-2448-B8E5-1EAB4CF73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898B09-D240-F542-821E-8B5131F46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917DF3-B222-6445-85F5-E41BE136E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70066B-977B-5A41-8E0A-A0856D32CE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78D28B-4F63-9F41-A8B7-5F63444FC3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513827-B9DD-4246-95F8-F900ADEC5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A55E6E-DD17-5449-8F05-59E200603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EF0B39-8C24-B74F-B6C5-4DFC67D33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127856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E5F3F-454A-4540-AB1F-61B2B6A44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4EF5A7-91AF-B348-80A7-6FF2B4179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C351E-3ABF-8240-95F9-B203A06AF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616A70-5D97-E84C-84B3-A4AF645D8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6316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3C5BD0-5CA5-6A47-AEFB-E4F2F1ED9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4D86-60C9-244C-A411-4769BD829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E9D6D-2987-3B41-8974-8F628F03B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43439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6D5FA-A1BD-A04A-83D8-43576732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15AEB-1130-154B-B02F-4D9C7882B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1EF1FC-73F2-5C49-B852-386E756D4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AECFA-E146-184F-970E-0FF7C76E1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8351A1-0BCB-0249-A045-9F0D9C5B1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19DFD9-C703-2D40-9B97-95E5BA16A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83015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5C791-39D7-704B-A673-58607E461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5636D-85ED-1544-8BD9-D357934BE5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E08905-8A46-9C40-87A5-5ACAEDF54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658AA6-EED5-D847-97E5-D12A7AB8D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D688D-DD08-1B48-A9F1-7CEEEB8CFE8D}" type="datetimeFigureOut">
              <a:rPr lang="en-UA" smtClean="0"/>
              <a:t>02/06/2024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9C65A8-3B1A-4E4D-A943-09DF95D49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A8696A-044E-8245-8467-FA9C2D054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48407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AFD0D18-3229-C647-8A3F-ECAE872269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2560A-EDA7-B04C-9A80-0D69B537D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282952-C9F5-F749-84D7-D1230E7B0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704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95800-DA50-F24A-A896-25F686867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735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D688D-DD08-1B48-A9F1-7CEEEB8CFE8D}" type="datetimeFigureOut">
              <a:rPr lang="en-UA" smtClean="0"/>
              <a:t>02/06/2024</a:t>
            </a:fld>
            <a:endParaRPr lang="en-U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795130-D069-4941-BAE3-1E321764B7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735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F969F-3CBB-B345-A0A4-1985F419A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67092" y="59434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63CAD-8433-1A4F-BFB0-7ADB59DC3DA9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20585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FF59E-13E6-5947-9CC7-75B23E4D4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983" y="2072244"/>
            <a:ext cx="8688020" cy="2784764"/>
          </a:xfrm>
        </p:spPr>
        <p:txBody>
          <a:bodyPr>
            <a:normAutofit fontScale="90000"/>
          </a:bodyPr>
          <a:lstStyle/>
          <a:p>
            <a:r>
              <a:rPr lang="ru-RU" sz="6600" b="1" dirty="0">
                <a:solidFill>
                  <a:srgbClr val="C00000"/>
                </a:solidFill>
                <a:latin typeface="Seravek" panose="020B0503040000020004" pitchFamily="34" charset="0"/>
              </a:rPr>
              <a:t> </a:t>
            </a:r>
            <a:r>
              <a:rPr lang="ru-RU" sz="4400" b="1" dirty="0">
                <a:solidFill>
                  <a:srgbClr val="002060"/>
                </a:solidFill>
                <a:latin typeface="Arial Black" panose="020B0A04020102020204" pitchFamily="34" charset="0"/>
              </a:rPr>
              <a:t>Европейский Север России. Географическое положение. Природно-ресурсный потенциал.</a:t>
            </a:r>
            <a:endParaRPr lang="en-UA" sz="4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94DCA-163B-C84A-BCF4-3FDA31D13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9402" y="5213268"/>
            <a:ext cx="6176843" cy="771362"/>
          </a:xfrm>
        </p:spPr>
        <p:txBody>
          <a:bodyPr/>
          <a:lstStyle/>
          <a:p>
            <a:r>
              <a:rPr lang="ru-RU" dirty="0">
                <a:latin typeface="Seravek" panose="020B0503040000020004" pitchFamily="34" charset="0"/>
              </a:rPr>
              <a:t>Цель урока?</a:t>
            </a:r>
            <a:endParaRPr lang="en-UA" dirty="0">
              <a:latin typeface="Seravek" panose="020B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789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935629C-84F8-4C2B-8486-70C369AD9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A5CBE64-0E82-4B50-B2F5-9ABEB1EFB61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1.а,б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2. </a:t>
            </a:r>
            <a:r>
              <a:rPr lang="ru-RU" sz="3200" dirty="0" err="1">
                <a:latin typeface="Arial Black" panose="020B0A04020102020204" pitchFamily="34" charset="0"/>
              </a:rPr>
              <a:t>в,г</a:t>
            </a:r>
            <a:endParaRPr lang="ru-RU" sz="3200" dirty="0">
              <a:latin typeface="Arial Black" panose="020B0A04020102020204" pitchFamily="34" charset="0"/>
            </a:endParaRPr>
          </a:p>
          <a:p>
            <a:r>
              <a:rPr lang="ru-RU" sz="3200" dirty="0">
                <a:latin typeface="Arial Black" panose="020B0A04020102020204" pitchFamily="34" charset="0"/>
              </a:rPr>
              <a:t>3. г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4. б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5. </a:t>
            </a:r>
            <a:r>
              <a:rPr lang="ru-RU" sz="3200" dirty="0" err="1">
                <a:latin typeface="Arial Black" panose="020B0A04020102020204" pitchFamily="34" charset="0"/>
              </a:rPr>
              <a:t>а,в,г,д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4DC3FC9-8C68-40C7-8334-48D4855F98C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10 – «5»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8-9 – «4»</a:t>
            </a:r>
          </a:p>
          <a:p>
            <a:r>
              <a:rPr lang="ru-RU" sz="3600" dirty="0">
                <a:latin typeface="Arial Black" panose="020B0A04020102020204" pitchFamily="34" charset="0"/>
              </a:rPr>
              <a:t>5-7 – «3»</a:t>
            </a:r>
          </a:p>
        </p:txBody>
      </p:sp>
    </p:spTree>
    <p:extLst>
      <p:ext uri="{BB962C8B-B14F-4D97-AF65-F5344CB8AC3E}">
        <p14:creationId xmlns:p14="http://schemas.microsoft.com/office/powerpoint/2010/main" val="2961842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FEA26-2EF5-480B-A43D-1F31078E7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9ECBA0-5BC7-4F02-84F4-C20A156E5F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0567" y="1405846"/>
            <a:ext cx="2615738" cy="22844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9FA0B2-889C-4A32-99D7-9CA83C407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25" y="1405846"/>
            <a:ext cx="1958241" cy="19582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630C61-9A8D-4FAC-8ABB-38D199E773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691" y="4446227"/>
            <a:ext cx="7046818" cy="100592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E26D05-80B6-49D0-80C3-5C22191E64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9806" y="966012"/>
            <a:ext cx="2535411" cy="239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07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2FB18-4AB3-4EE8-A398-73020069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2D8882-A54F-459A-B0E5-099D01686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Параграф 31</a:t>
            </a:r>
          </a:p>
        </p:txBody>
      </p:sp>
    </p:spTree>
    <p:extLst>
      <p:ext uri="{BB962C8B-B14F-4D97-AF65-F5344CB8AC3E}">
        <p14:creationId xmlns:p14="http://schemas.microsoft.com/office/powerpoint/2010/main" val="3873385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E657E38-07CF-4322-8924-D5FF64688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Европейский Север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0C0C17-D1CC-449C-B1B9-52D32F0A724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6765" t="13882" r="8529" b="3994"/>
          <a:stretch/>
        </p:blipFill>
        <p:spPr>
          <a:xfrm>
            <a:off x="2061" y="1144588"/>
            <a:ext cx="6698416" cy="4864326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B457C6E6-0A40-4F89-B680-3C7E72784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00476" y="1825625"/>
            <a:ext cx="5252038" cy="435133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Arial Black" panose="020B0A04020102020204" pitchFamily="34" charset="0"/>
              </a:rPr>
              <a:t>Площадь СЭР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1,4 млн. км²</a:t>
            </a:r>
          </a:p>
          <a:p>
            <a:r>
              <a:rPr lang="ru-RU" dirty="0">
                <a:latin typeface="Arial Black" panose="020B0A04020102020204" pitchFamily="34" charset="0"/>
              </a:rPr>
              <a:t>Определите долю площади Северного экономического района в общей площади России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AA94D2-1B47-490E-92CF-3548E6A870F2}"/>
              </a:ext>
            </a:extLst>
          </p:cNvPr>
          <p:cNvSpPr/>
          <p:nvPr/>
        </p:nvSpPr>
        <p:spPr>
          <a:xfrm>
            <a:off x="6700477" y="1144588"/>
            <a:ext cx="5043032" cy="4864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Используя карты учебника(стр. 120), атласа (стр. 26), расскажите об особенностях экономико-географического положения Европейского Севера</a:t>
            </a:r>
          </a:p>
        </p:txBody>
      </p:sp>
    </p:spTree>
    <p:extLst>
      <p:ext uri="{BB962C8B-B14F-4D97-AF65-F5344CB8AC3E}">
        <p14:creationId xmlns:p14="http://schemas.microsoft.com/office/powerpoint/2010/main" val="171847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6513FAD-9B65-445F-ACE8-DD24B9E28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6F34B95-BBDC-429C-8D83-FC817862044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4008" y="188304"/>
            <a:ext cx="6414187" cy="395262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020E546E-22C7-45C8-B779-431B7FD55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68589" y="1825625"/>
            <a:ext cx="5693456" cy="4351338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Подпишите Субъекты Федерации, входящие в состав Европейского Севера.</a:t>
            </a:r>
          </a:p>
          <a:p>
            <a:r>
              <a:rPr lang="ru-RU" dirty="0">
                <a:latin typeface="Arial Black" panose="020B0A04020102020204" pitchFamily="34" charset="0"/>
              </a:rPr>
              <a:t>Какие Субъекты Федерации, входящие в состав СЭР, граничат с другими государствами?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9008BB5-6660-4C00-B64A-9466FD72FB68}"/>
              </a:ext>
            </a:extLst>
          </p:cNvPr>
          <p:cNvSpPr/>
          <p:nvPr/>
        </p:nvSpPr>
        <p:spPr>
          <a:xfrm>
            <a:off x="6668589" y="365125"/>
            <a:ext cx="5389797" cy="5210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dirty="0">
                <a:latin typeface="Arial Black" panose="020B0A04020102020204" pitchFamily="34" charset="0"/>
              </a:rPr>
              <a:t> Определите, какой  из субъектов Федерации Европейского Севера не относится к зоне Севера.</a:t>
            </a:r>
          </a:p>
          <a:p>
            <a:r>
              <a:rPr lang="ru-RU" altLang="ru-RU" sz="2800" dirty="0">
                <a:latin typeface="Arial Black" panose="020B0A04020102020204" pitchFamily="34" charset="0"/>
              </a:rPr>
              <a:t>А) Архангельская область</a:t>
            </a:r>
          </a:p>
          <a:p>
            <a:r>
              <a:rPr lang="ru-RU" altLang="ru-RU" sz="2800" dirty="0">
                <a:latin typeface="Arial Black" panose="020B0A04020102020204" pitchFamily="34" charset="0"/>
              </a:rPr>
              <a:t>Б) Вологодская область</a:t>
            </a:r>
          </a:p>
          <a:p>
            <a:r>
              <a:rPr lang="ru-RU" altLang="ru-RU" sz="2800" dirty="0">
                <a:latin typeface="Arial Black" panose="020B0A04020102020204" pitchFamily="34" charset="0"/>
              </a:rPr>
              <a:t>В) Мурманская область</a:t>
            </a:r>
          </a:p>
          <a:p>
            <a:r>
              <a:rPr lang="ru-RU" altLang="ru-RU" sz="2800" dirty="0">
                <a:latin typeface="Arial Black" panose="020B0A04020102020204" pitchFamily="34" charset="0"/>
              </a:rPr>
              <a:t>Г) Республика Карелия</a:t>
            </a:r>
          </a:p>
          <a:p>
            <a:endParaRPr lang="ru-RU" altLang="ru-RU" sz="2800" dirty="0">
              <a:latin typeface="Arial Black" panose="020B0A04020102020204" pitchFamily="34" charset="0"/>
            </a:endParaRPr>
          </a:p>
          <a:p>
            <a:r>
              <a:rPr lang="ru-RU" altLang="ru-RU" sz="2800" dirty="0">
                <a:latin typeface="Arial Black" panose="020B0A04020102020204" pitchFamily="34" charset="0"/>
              </a:rPr>
              <a:t>Почему?</a:t>
            </a:r>
          </a:p>
          <a:p>
            <a:pPr algn="ctr"/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57E6EEC-51DE-4605-8070-0C6064EA6666}"/>
              </a:ext>
            </a:extLst>
          </p:cNvPr>
          <p:cNvSpPr/>
          <p:nvPr/>
        </p:nvSpPr>
        <p:spPr>
          <a:xfrm>
            <a:off x="378823" y="4441371"/>
            <a:ext cx="6008914" cy="1267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В состав какого Федерального округа входит Северный экономический район?</a:t>
            </a:r>
          </a:p>
        </p:txBody>
      </p:sp>
    </p:spTree>
    <p:extLst>
      <p:ext uri="{BB962C8B-B14F-4D97-AF65-F5344CB8AC3E}">
        <p14:creationId xmlns:p14="http://schemas.microsoft.com/office/powerpoint/2010/main" val="206906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3DC2F3-3202-4956-9232-E8CD3B485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5623AB-A398-4ED3-93E5-CA31B89A7EB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6531"/>
            <a:ext cx="6280835" cy="6486344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46C0BB7C-1ED4-4C31-9779-3A324307F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144588"/>
            <a:ext cx="5636623" cy="5032375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 каким морям выходит территория Европейского Севера?</a:t>
            </a:r>
          </a:p>
          <a:p>
            <a:r>
              <a:rPr lang="ru-RU" dirty="0">
                <a:latin typeface="Arial Black" panose="020B0A04020102020204" pitchFamily="34" charset="0"/>
              </a:rPr>
              <a:t>Назовите города-порты этого района.</a:t>
            </a:r>
          </a:p>
          <a:p>
            <a:r>
              <a:rPr lang="ru-RU" altLang="ru-RU" dirty="0">
                <a:latin typeface="Arial Black" panose="020B0A04020102020204" pitchFamily="34" charset="0"/>
              </a:rPr>
              <a:t>Какой из морских портов района не замерзает? Почему?</a:t>
            </a:r>
          </a:p>
          <a:p>
            <a:r>
              <a:rPr lang="ru-RU" altLang="ru-RU" dirty="0">
                <a:latin typeface="Arial Black" panose="020B0A04020102020204" pitchFamily="34" charset="0"/>
              </a:rPr>
              <a:t>Как называется маршрут, начинающийся в Мурманске и заканчивающийся во Владивостоке?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71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985BB31-B424-4C2B-AE44-108D8B3B23A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2609" y="153578"/>
            <a:ext cx="5959591" cy="615660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0E1F578D-FE00-4442-B503-279BDEFDBC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53578"/>
            <a:ext cx="5807191" cy="6023385"/>
          </a:xfrm>
        </p:spPr>
        <p:txBody>
          <a:bodyPr/>
          <a:lstStyle/>
          <a:p>
            <a:r>
              <a:rPr lang="ru-RU" dirty="0"/>
              <a:t>Какие формы рельефа преобладают на Европейском Севере?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6E407D-B34E-49AD-8825-47A1C1132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907" y="1370593"/>
            <a:ext cx="4507366" cy="46042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547396D-E0B2-4259-8E18-49BF04165FE6}"/>
              </a:ext>
            </a:extLst>
          </p:cNvPr>
          <p:cNvSpPr/>
          <p:nvPr/>
        </p:nvSpPr>
        <p:spPr>
          <a:xfrm>
            <a:off x="6280342" y="153578"/>
            <a:ext cx="5606858" cy="1217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Почему  в СЭР доля пашни очень низкая?</a:t>
            </a:r>
          </a:p>
        </p:txBody>
      </p:sp>
    </p:spTree>
    <p:extLst>
      <p:ext uri="{BB962C8B-B14F-4D97-AF65-F5344CB8AC3E}">
        <p14:creationId xmlns:p14="http://schemas.microsoft.com/office/powerpoint/2010/main" val="270191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B6FCC-A17B-4C94-8D01-1507159C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Используя карты, определите, какими полезными ископаемыми богат Европейский Север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DC3070B-D49D-4100-8DD1-C9854182B4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22888"/>
          <a:stretch/>
        </p:blipFill>
        <p:spPr>
          <a:xfrm>
            <a:off x="223593" y="1172818"/>
            <a:ext cx="5948607" cy="5685182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40414132-F82F-4DA1-8A08-E49BDBE653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Какую закономерность можно выявить по размещению полезных ископаемых?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A67EF2-B5AE-433B-B34D-C0490CF7DD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06" t="5324" r="12715" b="17102"/>
          <a:stretch/>
        </p:blipFill>
        <p:spPr>
          <a:xfrm>
            <a:off x="6290542" y="1355380"/>
            <a:ext cx="5352818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17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64B23-0191-4328-B8E6-86379700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365125"/>
            <a:ext cx="11821886" cy="77946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Стрелками покажите, какие полезные ископаемые Северного района приурочены к Балтийскому щиту, а какие к осадочному чехлу Русской равнины</a:t>
            </a: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354D0429-3026-41F2-BE7D-8F49BF8948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3709392"/>
              </p:ext>
            </p:extLst>
          </p:nvPr>
        </p:nvGraphicFramePr>
        <p:xfrm>
          <a:off x="483326" y="1371600"/>
          <a:ext cx="11364685" cy="47940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2991">
                  <a:extLst>
                    <a:ext uri="{9D8B030D-6E8A-4147-A177-3AD203B41FA5}">
                      <a16:colId xmlns:a16="http://schemas.microsoft.com/office/drawing/2014/main" val="4231486639"/>
                    </a:ext>
                  </a:extLst>
                </a:gridCol>
                <a:gridCol w="4523283">
                  <a:extLst>
                    <a:ext uri="{9D8B030D-6E8A-4147-A177-3AD203B41FA5}">
                      <a16:colId xmlns:a16="http://schemas.microsoft.com/office/drawing/2014/main" val="493577842"/>
                    </a:ext>
                  </a:extLst>
                </a:gridCol>
                <a:gridCol w="3618411">
                  <a:extLst>
                    <a:ext uri="{9D8B030D-6E8A-4147-A177-3AD203B41FA5}">
                      <a16:colId xmlns:a16="http://schemas.microsoft.com/office/drawing/2014/main" val="4228563409"/>
                    </a:ext>
                  </a:extLst>
                </a:gridCol>
              </a:tblGrid>
              <a:tr h="599259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Железные руды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9248545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Нефть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846945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Медно-никелевые руды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88829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Балтийский щит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Апатиты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Осадочный чехол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562067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Алюминиевые руды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692011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Алмазы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043108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Каменный уголь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501153"/>
                  </a:ext>
                </a:extLst>
              </a:tr>
              <a:tr h="599259"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Природный газ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091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501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3D8E6-B0B1-442C-87B6-97504ED86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Какими ещё природными ресурсами богат Европейский Север?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879668C-70FA-4E35-B285-D1219E9A8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153" y="1253331"/>
            <a:ext cx="6271422" cy="35276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933C1C-DC7C-43B7-B99C-4B49CCD21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331" y="2365567"/>
            <a:ext cx="5094516" cy="354211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F270B29-6411-47C0-8CA0-590C8BC64638}"/>
              </a:ext>
            </a:extLst>
          </p:cNvPr>
          <p:cNvSpPr/>
          <p:nvPr/>
        </p:nvSpPr>
        <p:spPr>
          <a:xfrm>
            <a:off x="457200" y="4950823"/>
            <a:ext cx="5969726" cy="9568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60% земельного фонда СЭР занимает тайга</a:t>
            </a:r>
          </a:p>
        </p:txBody>
      </p:sp>
    </p:spTree>
    <p:extLst>
      <p:ext uri="{BB962C8B-B14F-4D97-AF65-F5344CB8AC3E}">
        <p14:creationId xmlns:p14="http://schemas.microsoft.com/office/powerpoint/2010/main" val="156037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AC6E7-92EB-47AB-B05B-42D5D2A7A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4458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Природные ресурсы Европейского Севера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0A43D9-6EDA-417E-B4BF-62DA167043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48" r="2585"/>
          <a:stretch/>
        </p:blipFill>
        <p:spPr>
          <a:xfrm>
            <a:off x="744583" y="757646"/>
            <a:ext cx="10371908" cy="610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96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C7893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292</Words>
  <Application>Microsoft Office PowerPoint</Application>
  <PresentationFormat>Широкоэкранный</PresentationFormat>
  <Paragraphs>49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Seravek</vt:lpstr>
      <vt:lpstr>Office Theme</vt:lpstr>
      <vt:lpstr> Европейский Север России. Географическое положение. Природно-ресурсный потенциал.</vt:lpstr>
      <vt:lpstr>Европейский Север</vt:lpstr>
      <vt:lpstr>Презентация PowerPoint</vt:lpstr>
      <vt:lpstr>Презентация PowerPoint</vt:lpstr>
      <vt:lpstr>Презентация PowerPoint</vt:lpstr>
      <vt:lpstr>Используя карты, определите, какими полезными ископаемыми богат Европейский Север</vt:lpstr>
      <vt:lpstr>Стрелками покажите, какие полезные ископаемые Северного района приурочены к Балтийскому щиту, а какие к осадочному чехлу Русской равнины</vt:lpstr>
      <vt:lpstr>Какими ещё природными ресурсами богат Европейский Север?</vt:lpstr>
      <vt:lpstr>Природные ресурсы Европейского Севера</vt:lpstr>
      <vt:lpstr>Презентация PowerPoint</vt:lpstr>
      <vt:lpstr>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</cp:lastModifiedBy>
  <cp:revision>17</cp:revision>
  <dcterms:created xsi:type="dcterms:W3CDTF">2023-07-27T11:27:42Z</dcterms:created>
  <dcterms:modified xsi:type="dcterms:W3CDTF">2024-02-06T17:51:11Z</dcterms:modified>
</cp:coreProperties>
</file>