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1" r:id="rId4"/>
    <p:sldId id="259" r:id="rId5"/>
    <p:sldId id="260" r:id="rId6"/>
    <p:sldId id="262" r:id="rId7"/>
    <p:sldId id="263" r:id="rId8"/>
    <p:sldId id="264" r:id="rId9"/>
    <p:sldId id="265" r:id="rId10"/>
    <p:sldId id="266" r:id="rId11"/>
    <p:sldId id="267"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132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C32EFD9A-75BF-499A-A037-57D00FA5FE51}" type="datetimeFigureOut">
              <a:rPr lang="ru-RU" smtClean="0"/>
              <a:t>12.02.2024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1068059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32EFD9A-75BF-499A-A037-57D00FA5FE51}" type="datetimeFigureOut">
              <a:rPr lang="ru-RU" smtClean="0"/>
              <a:t>12.02.2024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1463121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32EFD9A-75BF-499A-A037-57D00FA5FE51}" type="datetimeFigureOut">
              <a:rPr lang="ru-RU" smtClean="0"/>
              <a:t>12.02.2024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2634685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32EFD9A-75BF-499A-A037-57D00FA5FE51}" type="datetimeFigureOut">
              <a:rPr lang="ru-RU" smtClean="0"/>
              <a:t>12.02.2024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86652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C32EFD9A-75BF-499A-A037-57D00FA5FE51}" type="datetimeFigureOut">
              <a:rPr lang="ru-RU" smtClean="0"/>
              <a:t>12.02.2024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756956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32EFD9A-75BF-499A-A037-57D00FA5FE51}" type="datetimeFigureOut">
              <a:rPr lang="ru-RU" smtClean="0"/>
              <a:t>12.02.2024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2436347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32EFD9A-75BF-499A-A037-57D00FA5FE51}" type="datetimeFigureOut">
              <a:rPr lang="ru-RU" smtClean="0"/>
              <a:t>12.02.2024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1465360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32EFD9A-75BF-499A-A037-57D00FA5FE51}" type="datetimeFigureOut">
              <a:rPr lang="ru-RU" smtClean="0"/>
              <a:t>12.02.2024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2109940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2EFD9A-75BF-499A-A037-57D00FA5FE51}" type="datetimeFigureOut">
              <a:rPr lang="ru-RU" smtClean="0"/>
              <a:t>12.02.2024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3008157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C32EFD9A-75BF-499A-A037-57D00FA5FE51}" type="datetimeFigureOut">
              <a:rPr lang="ru-RU" smtClean="0"/>
              <a:t>12.02.2024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3627499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C32EFD9A-75BF-499A-A037-57D00FA5FE51}" type="datetimeFigureOut">
              <a:rPr lang="ru-RU" smtClean="0"/>
              <a:t>12.02.2024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8731E03-EEA8-475E-9BB9-E1CFC6C2FBB2}" type="slidenum">
              <a:rPr lang="ru-RU" smtClean="0"/>
              <a:t>‹#›</a:t>
            </a:fld>
            <a:endParaRPr lang="ru-RU"/>
          </a:p>
        </p:txBody>
      </p:sp>
    </p:spTree>
    <p:extLst>
      <p:ext uri="{BB962C8B-B14F-4D97-AF65-F5344CB8AC3E}">
        <p14:creationId xmlns:p14="http://schemas.microsoft.com/office/powerpoint/2010/main" val="2524394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2EFD9A-75BF-499A-A037-57D00FA5FE51}" type="datetimeFigureOut">
              <a:rPr lang="ru-RU" smtClean="0"/>
              <a:t>12.02.2024</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731E03-EEA8-475E-9BB9-E1CFC6C2FBB2}" type="slidenum">
              <a:rPr lang="ru-RU" smtClean="0"/>
              <a:t>‹#›</a:t>
            </a:fld>
            <a:endParaRPr lang="ru-RU"/>
          </a:p>
        </p:txBody>
      </p:sp>
    </p:spTree>
    <p:extLst>
      <p:ext uri="{BB962C8B-B14F-4D97-AF65-F5344CB8AC3E}">
        <p14:creationId xmlns:p14="http://schemas.microsoft.com/office/powerpoint/2010/main" val="9968208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b="26252"/>
          <a:stretch/>
        </p:blipFill>
        <p:spPr>
          <a:xfrm>
            <a:off x="-190500" y="-26126"/>
            <a:ext cx="9334500" cy="6884126"/>
          </a:xfrm>
          <a:prstGeom prst="rect">
            <a:avLst/>
          </a:prstGeom>
        </p:spPr>
      </p:pic>
      <p:sp>
        <p:nvSpPr>
          <p:cNvPr id="2" name="Заголовок 1"/>
          <p:cNvSpPr>
            <a:spLocks noGrp="1"/>
          </p:cNvSpPr>
          <p:nvPr>
            <p:ph type="ctrTitle"/>
          </p:nvPr>
        </p:nvSpPr>
        <p:spPr>
          <a:xfrm>
            <a:off x="3540034" y="156754"/>
            <a:ext cx="5355772" cy="3353209"/>
          </a:xfrm>
        </p:spPr>
        <p:txBody>
          <a:bodyPr>
            <a:normAutofit/>
          </a:bodyPr>
          <a:lstStyle/>
          <a:p>
            <a:r>
              <a:rPr lang="ru-RU" sz="2000" dirty="0" smtClean="0"/>
              <a:t> МБДОУ «ЦРР «ДДС № 15»</a:t>
            </a:r>
            <a:br>
              <a:rPr lang="ru-RU" sz="2000" dirty="0" smtClean="0"/>
            </a:br>
            <a:r>
              <a:rPr lang="ru-RU" sz="2000" dirty="0"/>
              <a:t/>
            </a:r>
            <a:br>
              <a:rPr lang="ru-RU" sz="2000" dirty="0"/>
            </a:br>
            <a:r>
              <a:rPr lang="ru-RU" sz="2000" dirty="0" smtClean="0"/>
              <a:t/>
            </a:r>
            <a:br>
              <a:rPr lang="ru-RU" sz="2000" dirty="0" smtClean="0"/>
            </a:br>
            <a:r>
              <a:rPr lang="ru-RU" sz="3100" dirty="0" smtClean="0"/>
              <a:t/>
            </a:r>
            <a:br>
              <a:rPr lang="ru-RU" sz="3100" dirty="0" smtClean="0"/>
            </a:br>
            <a:r>
              <a:rPr lang="ru-RU" sz="3600" dirty="0" smtClean="0"/>
              <a:t>Краткосрочный научно-исследовательский проект</a:t>
            </a:r>
            <a:br>
              <a:rPr lang="ru-RU" sz="3600" dirty="0" smtClean="0"/>
            </a:br>
            <a:r>
              <a:rPr lang="ru-RU" sz="3600" b="1" dirty="0" smtClean="0">
                <a:solidFill>
                  <a:srgbClr val="FF0000"/>
                </a:solidFill>
              </a:rPr>
              <a:t>«Цветные льдинки»</a:t>
            </a:r>
            <a:endParaRPr lang="ru-RU" sz="3600" b="1" dirty="0">
              <a:solidFill>
                <a:srgbClr val="FF0000"/>
              </a:solidFill>
            </a:endParaRPr>
          </a:p>
        </p:txBody>
      </p:sp>
      <p:sp>
        <p:nvSpPr>
          <p:cNvPr id="3" name="Подзаголовок 2"/>
          <p:cNvSpPr>
            <a:spLocks noGrp="1"/>
          </p:cNvSpPr>
          <p:nvPr>
            <p:ph type="subTitle" idx="1"/>
          </p:nvPr>
        </p:nvSpPr>
        <p:spPr>
          <a:xfrm>
            <a:off x="4153989" y="3602037"/>
            <a:ext cx="4532811" cy="3112272"/>
          </a:xfrm>
        </p:spPr>
        <p:txBody>
          <a:bodyPr>
            <a:normAutofit lnSpcReduction="10000"/>
          </a:bodyPr>
          <a:lstStyle/>
          <a:p>
            <a:r>
              <a:rPr lang="ru-RU" dirty="0" smtClean="0"/>
              <a:t>Подготовили: </a:t>
            </a:r>
          </a:p>
          <a:p>
            <a:r>
              <a:rPr lang="ru-RU" dirty="0" smtClean="0"/>
              <a:t>Черепанова Елена Николаевна, </a:t>
            </a:r>
          </a:p>
          <a:p>
            <a:r>
              <a:rPr lang="ru-RU" dirty="0" err="1" smtClean="0"/>
              <a:t>Паюсова</a:t>
            </a:r>
            <a:r>
              <a:rPr lang="ru-RU" dirty="0" smtClean="0"/>
              <a:t> Елена Юрьевна</a:t>
            </a:r>
          </a:p>
          <a:p>
            <a:endParaRPr lang="ru-RU" dirty="0"/>
          </a:p>
          <a:p>
            <a:endParaRPr lang="ru-RU" dirty="0" smtClean="0"/>
          </a:p>
          <a:p>
            <a:endParaRPr lang="ru-RU" dirty="0"/>
          </a:p>
          <a:p>
            <a:r>
              <a:rPr lang="ru-RU" dirty="0" smtClean="0"/>
              <a:t>2024 г.</a:t>
            </a:r>
            <a:endParaRPr lang="ru-RU" dirty="0"/>
          </a:p>
        </p:txBody>
      </p:sp>
    </p:spTree>
    <p:extLst>
      <p:ext uri="{BB962C8B-B14F-4D97-AF65-F5344CB8AC3E}">
        <p14:creationId xmlns:p14="http://schemas.microsoft.com/office/powerpoint/2010/main" val="2924516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0" y="12348"/>
            <a:ext cx="9339881" cy="6882981"/>
          </a:xfrm>
          <a:prstGeom prst="rect">
            <a:avLst/>
          </a:prstGeom>
        </p:spPr>
      </p:pic>
      <p:pic>
        <p:nvPicPr>
          <p:cNvPr id="6" name="Рисунок 5"/>
          <p:cNvPicPr>
            <a:picLocks noChangeAspect="1"/>
          </p:cNvPicPr>
          <p:nvPr/>
        </p:nvPicPr>
        <p:blipFill>
          <a:blip r:embed="rId3"/>
          <a:stretch>
            <a:fillRect/>
          </a:stretch>
        </p:blipFill>
        <p:spPr>
          <a:xfrm>
            <a:off x="628650" y="4038737"/>
            <a:ext cx="5377543" cy="2482912"/>
          </a:xfrm>
          <a:prstGeom prst="rect">
            <a:avLst/>
          </a:prstGeom>
        </p:spPr>
      </p:pic>
      <p:pic>
        <p:nvPicPr>
          <p:cNvPr id="7" name="Рисунок 6"/>
          <p:cNvPicPr>
            <a:picLocks noChangeAspect="1"/>
          </p:cNvPicPr>
          <p:nvPr/>
        </p:nvPicPr>
        <p:blipFill rotWithShape="1">
          <a:blip r:embed="rId4"/>
          <a:srcRect l="28385" r="5397"/>
          <a:stretch/>
        </p:blipFill>
        <p:spPr>
          <a:xfrm>
            <a:off x="5778545" y="150185"/>
            <a:ext cx="3055075" cy="2130254"/>
          </a:xfrm>
          <a:prstGeom prst="rect">
            <a:avLst/>
          </a:prstGeom>
        </p:spPr>
      </p:pic>
      <p:pic>
        <p:nvPicPr>
          <p:cNvPr id="9" name="Рисунок 8"/>
          <p:cNvPicPr>
            <a:picLocks noChangeAspect="1"/>
          </p:cNvPicPr>
          <p:nvPr/>
        </p:nvPicPr>
        <p:blipFill>
          <a:blip r:embed="rId5"/>
          <a:stretch>
            <a:fillRect/>
          </a:stretch>
        </p:blipFill>
        <p:spPr>
          <a:xfrm>
            <a:off x="276294" y="1583735"/>
            <a:ext cx="5024846" cy="2320066"/>
          </a:xfrm>
          <a:prstGeom prst="rect">
            <a:avLst/>
          </a:prstGeom>
        </p:spPr>
      </p:pic>
      <p:pic>
        <p:nvPicPr>
          <p:cNvPr id="8" name="Рисунок 7"/>
          <p:cNvPicPr>
            <a:picLocks noChangeAspect="1"/>
          </p:cNvPicPr>
          <p:nvPr/>
        </p:nvPicPr>
        <p:blipFill rotWithShape="1">
          <a:blip r:embed="rId6"/>
          <a:srcRect t="5232" r="40572" b="10480"/>
          <a:stretch/>
        </p:blipFill>
        <p:spPr>
          <a:xfrm>
            <a:off x="5522799" y="1822887"/>
            <a:ext cx="3151686" cy="2063933"/>
          </a:xfrm>
          <a:prstGeom prst="rect">
            <a:avLst/>
          </a:prstGeom>
        </p:spPr>
      </p:pic>
      <p:sp>
        <p:nvSpPr>
          <p:cNvPr id="10" name="Прямоугольник 9"/>
          <p:cNvSpPr/>
          <p:nvPr/>
        </p:nvSpPr>
        <p:spPr>
          <a:xfrm>
            <a:off x="310380" y="182165"/>
            <a:ext cx="4888637" cy="12475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Знакомство со свойствами воды</a:t>
            </a:r>
            <a:endParaRPr lang="ru-RU" sz="3600" b="1" dirty="0">
              <a:solidFill>
                <a:schemeClr val="tx1"/>
              </a:solidFill>
            </a:endParaRPr>
          </a:p>
        </p:txBody>
      </p:sp>
      <p:sp>
        <p:nvSpPr>
          <p:cNvPr id="11" name="Прямоугольник 10"/>
          <p:cNvSpPr/>
          <p:nvPr/>
        </p:nvSpPr>
        <p:spPr>
          <a:xfrm>
            <a:off x="6113417" y="4295757"/>
            <a:ext cx="3030583" cy="21978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tx1"/>
                </a:solidFill>
              </a:rPr>
              <a:t>Мини-музей</a:t>
            </a:r>
            <a:endParaRPr lang="ru-RU" sz="3600" b="1" dirty="0">
              <a:solidFill>
                <a:schemeClr val="tx1"/>
              </a:solidFill>
            </a:endParaRPr>
          </a:p>
        </p:txBody>
      </p:sp>
    </p:spTree>
    <p:extLst>
      <p:ext uri="{BB962C8B-B14F-4D97-AF65-F5344CB8AC3E}">
        <p14:creationId xmlns:p14="http://schemas.microsoft.com/office/powerpoint/2010/main" val="2452639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7941" y="-203928"/>
            <a:ext cx="9339881" cy="6882981"/>
          </a:xfrm>
          <a:prstGeom prst="rect">
            <a:avLst/>
          </a:prstGeom>
        </p:spPr>
      </p:pic>
      <p:sp>
        <p:nvSpPr>
          <p:cNvPr id="2" name="Заголовок 1"/>
          <p:cNvSpPr>
            <a:spLocks noGrp="1"/>
          </p:cNvSpPr>
          <p:nvPr>
            <p:ph type="title"/>
          </p:nvPr>
        </p:nvSpPr>
        <p:spPr>
          <a:xfrm>
            <a:off x="4190712" y="30758"/>
            <a:ext cx="4687933" cy="1110343"/>
          </a:xfrm>
        </p:spPr>
        <p:txBody>
          <a:bodyPr>
            <a:noAutofit/>
          </a:bodyPr>
          <a:lstStyle/>
          <a:p>
            <a:pPr algn="ctr"/>
            <a:r>
              <a:rPr lang="ru-RU" sz="3600" dirty="0" smtClean="0"/>
              <a:t>Эксперимент «Замораживание цветной воды»</a:t>
            </a:r>
            <a:endParaRPr lang="ru-RU" sz="3600" dirty="0"/>
          </a:p>
        </p:txBody>
      </p:sp>
      <p:sp>
        <p:nvSpPr>
          <p:cNvPr id="3" name="Объект 2"/>
          <p:cNvSpPr>
            <a:spLocks noGrp="1"/>
          </p:cNvSpPr>
          <p:nvPr>
            <p:ph idx="1"/>
          </p:nvPr>
        </p:nvSpPr>
        <p:spPr/>
        <p:txBody>
          <a:bodyPr/>
          <a:lstStyle/>
          <a:p>
            <a:endParaRPr lang="ru-RU"/>
          </a:p>
        </p:txBody>
      </p:sp>
      <p:pic>
        <p:nvPicPr>
          <p:cNvPr id="5" name="Рисунок 4"/>
          <p:cNvPicPr>
            <a:picLocks noChangeAspect="1"/>
          </p:cNvPicPr>
          <p:nvPr/>
        </p:nvPicPr>
        <p:blipFill>
          <a:blip r:embed="rId3"/>
          <a:stretch>
            <a:fillRect/>
          </a:stretch>
        </p:blipFill>
        <p:spPr>
          <a:xfrm>
            <a:off x="3523126" y="1323534"/>
            <a:ext cx="5355519" cy="5355519"/>
          </a:xfrm>
          <a:prstGeom prst="rect">
            <a:avLst/>
          </a:prstGeom>
        </p:spPr>
      </p:pic>
    </p:spTree>
    <p:extLst>
      <p:ext uri="{BB962C8B-B14F-4D97-AF65-F5344CB8AC3E}">
        <p14:creationId xmlns:p14="http://schemas.microsoft.com/office/powerpoint/2010/main" val="227754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4893" y="-12491"/>
            <a:ext cx="9333785" cy="6882981"/>
          </a:xfrm>
          <a:prstGeom prst="rect">
            <a:avLst/>
          </a:prstGeom>
        </p:spPr>
      </p:pic>
      <p:sp>
        <p:nvSpPr>
          <p:cNvPr id="2" name="Заголовок 1"/>
          <p:cNvSpPr>
            <a:spLocks noGrp="1"/>
          </p:cNvSpPr>
          <p:nvPr>
            <p:ph type="title"/>
          </p:nvPr>
        </p:nvSpPr>
        <p:spPr>
          <a:xfrm>
            <a:off x="4036422" y="365126"/>
            <a:ext cx="5107578" cy="1325563"/>
          </a:xfrm>
        </p:spPr>
        <p:txBody>
          <a:bodyPr/>
          <a:lstStyle/>
          <a:p>
            <a:pPr algn="ctr"/>
            <a:r>
              <a:rPr lang="ru-RU" dirty="0" smtClean="0"/>
              <a:t>Введение</a:t>
            </a:r>
            <a:endParaRPr lang="ru-RU" dirty="0"/>
          </a:p>
        </p:txBody>
      </p:sp>
      <p:sp>
        <p:nvSpPr>
          <p:cNvPr id="3" name="Объект 2"/>
          <p:cNvSpPr>
            <a:spLocks noGrp="1"/>
          </p:cNvSpPr>
          <p:nvPr>
            <p:ph idx="1"/>
          </p:nvPr>
        </p:nvSpPr>
        <p:spPr>
          <a:xfrm>
            <a:off x="3892730" y="1825625"/>
            <a:ext cx="5251270" cy="4901746"/>
          </a:xfrm>
        </p:spPr>
        <p:txBody>
          <a:bodyPr>
            <a:normAutofit fontScale="70000" lnSpcReduction="20000"/>
          </a:bodyPr>
          <a:lstStyle/>
          <a:p>
            <a:r>
              <a:rPr lang="ru-RU" dirty="0"/>
              <a:t>Дети всегда такие разные: серьезные и грустные, веселые и задумчивые, шалуны и непоседы. Но все они, без исключения, маленькие вундеркинды – первооткрыватели. </a:t>
            </a:r>
            <a:r>
              <a:rPr lang="ru-RU" dirty="0"/>
              <a:t>Э</a:t>
            </a:r>
            <a:r>
              <a:rPr lang="ru-RU" dirty="0" smtClean="0"/>
              <a:t>то </a:t>
            </a:r>
            <a:r>
              <a:rPr lang="ru-RU" dirty="0"/>
              <a:t>любознательный, пытливый народ. До сих пор еще существуют стереотипы восприятия возможностей детей раннего возраста. Считается, что эти дети маленькие, неумелые, их внимание очень трудно собрать и, главное, удержать. Опираясь на научные данные педагогов </a:t>
            </a:r>
            <a:r>
              <a:rPr lang="ru-RU" dirty="0" smtClean="0"/>
              <a:t>психологов </a:t>
            </a:r>
            <a:r>
              <a:rPr lang="ru-RU" dirty="0"/>
              <a:t>и собственный опыт, мы утверждаем, что ранний возраст - самый благоприятный для развития ребенка и особенно его познавательной активности, а потому предлагаем, детское игровое </a:t>
            </a:r>
            <a:r>
              <a:rPr lang="ru-RU" dirty="0" smtClean="0"/>
              <a:t>экспериментирование </a:t>
            </a:r>
            <a:r>
              <a:rPr lang="ru-RU" dirty="0"/>
              <a:t>как один из ключевых методов умственного развития ребенка начиная с двухлетнего возраста.</a:t>
            </a:r>
            <a:endParaRPr lang="ru-RU" dirty="0"/>
          </a:p>
        </p:txBody>
      </p:sp>
    </p:spTree>
    <p:extLst>
      <p:ext uri="{BB962C8B-B14F-4D97-AF65-F5344CB8AC3E}">
        <p14:creationId xmlns:p14="http://schemas.microsoft.com/office/powerpoint/2010/main" val="1548150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7941" y="-12491"/>
            <a:ext cx="9339881" cy="6882981"/>
          </a:xfrm>
          <a:prstGeom prst="rect">
            <a:avLst/>
          </a:prstGeom>
        </p:spPr>
      </p:pic>
      <p:sp>
        <p:nvSpPr>
          <p:cNvPr id="2" name="Заголовок 1"/>
          <p:cNvSpPr>
            <a:spLocks noGrp="1"/>
          </p:cNvSpPr>
          <p:nvPr>
            <p:ph type="title"/>
          </p:nvPr>
        </p:nvSpPr>
        <p:spPr>
          <a:xfrm>
            <a:off x="4206240" y="365126"/>
            <a:ext cx="4309110" cy="1325563"/>
          </a:xfrm>
        </p:spPr>
        <p:txBody>
          <a:bodyPr/>
          <a:lstStyle/>
          <a:p>
            <a:r>
              <a:rPr lang="ru-RU" dirty="0" smtClean="0"/>
              <a:t>Этапы проекта</a:t>
            </a:r>
            <a:endParaRPr lang="ru-RU" dirty="0"/>
          </a:p>
        </p:txBody>
      </p:sp>
      <p:sp>
        <p:nvSpPr>
          <p:cNvPr id="3" name="Объект 2"/>
          <p:cNvSpPr>
            <a:spLocks noGrp="1"/>
          </p:cNvSpPr>
          <p:nvPr>
            <p:ph idx="1"/>
          </p:nvPr>
        </p:nvSpPr>
        <p:spPr>
          <a:xfrm>
            <a:off x="3931920" y="1825625"/>
            <a:ext cx="5029200" cy="4351338"/>
          </a:xfrm>
        </p:spPr>
        <p:txBody>
          <a:bodyPr/>
          <a:lstStyle/>
          <a:p>
            <a:r>
              <a:rPr lang="ru-RU" dirty="0" smtClean="0"/>
              <a:t>Тип проекта:</a:t>
            </a:r>
          </a:p>
          <a:p>
            <a:r>
              <a:rPr lang="ru-RU" dirty="0" smtClean="0"/>
              <a:t> Краткосрочный (5.02-9.02)</a:t>
            </a:r>
          </a:p>
          <a:p>
            <a:r>
              <a:rPr lang="ru-RU" dirty="0" smtClean="0"/>
              <a:t>Направленность:  </a:t>
            </a:r>
          </a:p>
          <a:p>
            <a:r>
              <a:rPr lang="ru-RU" dirty="0" smtClean="0"/>
              <a:t>Научно-исследовательский</a:t>
            </a:r>
          </a:p>
          <a:p>
            <a:r>
              <a:rPr lang="ru-RU" dirty="0" smtClean="0"/>
              <a:t>Участники : </a:t>
            </a:r>
          </a:p>
          <a:p>
            <a:r>
              <a:rPr lang="ru-RU" dirty="0" smtClean="0"/>
              <a:t>Педагоги, дети 2-3 года</a:t>
            </a:r>
            <a:endParaRPr lang="ru-RU" dirty="0"/>
          </a:p>
        </p:txBody>
      </p:sp>
    </p:spTree>
    <p:extLst>
      <p:ext uri="{BB962C8B-B14F-4D97-AF65-F5344CB8AC3E}">
        <p14:creationId xmlns:p14="http://schemas.microsoft.com/office/powerpoint/2010/main" val="2592450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4893" y="-12491"/>
            <a:ext cx="9333785" cy="6882981"/>
          </a:xfrm>
          <a:prstGeom prst="rect">
            <a:avLst/>
          </a:prstGeom>
        </p:spPr>
      </p:pic>
      <p:sp>
        <p:nvSpPr>
          <p:cNvPr id="2" name="Заголовок 1"/>
          <p:cNvSpPr>
            <a:spLocks noGrp="1"/>
          </p:cNvSpPr>
          <p:nvPr>
            <p:ph type="title"/>
          </p:nvPr>
        </p:nvSpPr>
        <p:spPr>
          <a:xfrm>
            <a:off x="4271554" y="0"/>
            <a:ext cx="4243796" cy="1325563"/>
          </a:xfrm>
        </p:spPr>
        <p:txBody>
          <a:bodyPr/>
          <a:lstStyle/>
          <a:p>
            <a:r>
              <a:rPr lang="ru-RU" dirty="0" smtClean="0"/>
              <a:t>Актуальность</a:t>
            </a:r>
            <a:endParaRPr lang="ru-RU" dirty="0"/>
          </a:p>
        </p:txBody>
      </p:sp>
      <p:sp>
        <p:nvSpPr>
          <p:cNvPr id="3" name="Объект 2"/>
          <p:cNvSpPr>
            <a:spLocks noGrp="1"/>
          </p:cNvSpPr>
          <p:nvPr>
            <p:ph idx="1"/>
          </p:nvPr>
        </p:nvSpPr>
        <p:spPr>
          <a:xfrm>
            <a:off x="3944983" y="989602"/>
            <a:ext cx="5199017" cy="5750832"/>
          </a:xfrm>
        </p:spPr>
        <p:txBody>
          <a:bodyPr>
            <a:normAutofit fontScale="77500" lnSpcReduction="20000"/>
          </a:bodyPr>
          <a:lstStyle/>
          <a:p>
            <a:r>
              <a:rPr lang="ru-RU" dirty="0"/>
              <a:t>Поисково-познавательная деятельность открывает для ребенка новый мир, полный загадок и чудес. У детей углубляются знания о природе – живой и неживой, они расширяют свой кругозор, учатся размышлять, наблюдать, анализировать и делать выводы</a:t>
            </a:r>
            <a:r>
              <a:rPr lang="ru-RU" dirty="0" smtClean="0"/>
              <a:t>. Дети </a:t>
            </a:r>
            <a:r>
              <a:rPr lang="ru-RU" dirty="0"/>
              <a:t>по природе своей- исследователи. Маленькие дети, больше чем кто-либо другой, готовы к впитыванию новых знаний. Однако нужно подобрать такой способ их подачи, чтобы он был интересен малышам. Ребенок познает окружающий мир наглядным, экспериментальным путем. Знания детей базируются на том, что он увидел, услышал и почувствовал самостоятельно. Поэтому, наша задача — сделать непонятное - понятным</a:t>
            </a:r>
            <a:r>
              <a:rPr lang="ru-RU" dirty="0" smtClean="0"/>
              <a:t>. А зима </a:t>
            </a:r>
            <a:r>
              <a:rPr lang="ru-RU" dirty="0"/>
              <a:t>– самое время для проведения опытов со льдом. </a:t>
            </a:r>
          </a:p>
        </p:txBody>
      </p:sp>
    </p:spTree>
    <p:extLst>
      <p:ext uri="{BB962C8B-B14F-4D97-AF65-F5344CB8AC3E}">
        <p14:creationId xmlns:p14="http://schemas.microsoft.com/office/powerpoint/2010/main" val="1831747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4893" y="-12491"/>
            <a:ext cx="9333785" cy="6882981"/>
          </a:xfrm>
          <a:prstGeom prst="rect">
            <a:avLst/>
          </a:prstGeom>
        </p:spPr>
      </p:pic>
      <p:sp>
        <p:nvSpPr>
          <p:cNvPr id="2" name="Заголовок 1"/>
          <p:cNvSpPr>
            <a:spLocks noGrp="1"/>
          </p:cNvSpPr>
          <p:nvPr>
            <p:ph type="title"/>
          </p:nvPr>
        </p:nvSpPr>
        <p:spPr>
          <a:xfrm>
            <a:off x="4258490" y="365126"/>
            <a:ext cx="4885509" cy="1325563"/>
          </a:xfrm>
        </p:spPr>
        <p:txBody>
          <a:bodyPr/>
          <a:lstStyle/>
          <a:p>
            <a:r>
              <a:rPr lang="ru-RU" dirty="0" smtClean="0"/>
              <a:t>Цели и задачи</a:t>
            </a:r>
            <a:endParaRPr lang="ru-RU" dirty="0"/>
          </a:p>
        </p:txBody>
      </p:sp>
      <p:sp>
        <p:nvSpPr>
          <p:cNvPr id="3" name="Объект 2"/>
          <p:cNvSpPr>
            <a:spLocks noGrp="1"/>
          </p:cNvSpPr>
          <p:nvPr>
            <p:ph idx="1"/>
          </p:nvPr>
        </p:nvSpPr>
        <p:spPr>
          <a:xfrm>
            <a:off x="4049486" y="1825625"/>
            <a:ext cx="4963884" cy="4940936"/>
          </a:xfrm>
        </p:spPr>
        <p:txBody>
          <a:bodyPr>
            <a:normAutofit fontScale="85000" lnSpcReduction="20000"/>
          </a:bodyPr>
          <a:lstStyle/>
          <a:p>
            <a:r>
              <a:rPr lang="ru-RU" b="1" dirty="0" smtClean="0"/>
              <a:t>Цель:</a:t>
            </a:r>
            <a:r>
              <a:rPr lang="ru-RU" dirty="0"/>
              <a:t> формировать умение экспериментировать с материалами и </a:t>
            </a:r>
            <a:r>
              <a:rPr lang="ru-RU" dirty="0" smtClean="0"/>
              <a:t>веществами, </a:t>
            </a:r>
            <a:r>
              <a:rPr lang="ru-RU" dirty="0"/>
              <a:t>р</a:t>
            </a:r>
            <a:r>
              <a:rPr lang="ru-RU" dirty="0" smtClean="0"/>
              <a:t>азвивать </a:t>
            </a:r>
            <a:r>
              <a:rPr lang="ru-RU" dirty="0"/>
              <a:t>у детей </a:t>
            </a:r>
            <a:r>
              <a:rPr lang="ru-RU" dirty="0" smtClean="0"/>
              <a:t>наблюдательность и  </a:t>
            </a:r>
            <a:r>
              <a:rPr lang="ru-RU" dirty="0"/>
              <a:t>умение </a:t>
            </a:r>
            <a:r>
              <a:rPr lang="ru-RU" dirty="0" smtClean="0"/>
              <a:t>сравнивать</a:t>
            </a:r>
            <a:endParaRPr lang="ru-RU" b="1" dirty="0" smtClean="0"/>
          </a:p>
          <a:p>
            <a:r>
              <a:rPr lang="ru-RU" b="1" dirty="0" smtClean="0"/>
              <a:t>Задачи</a:t>
            </a:r>
            <a:r>
              <a:rPr lang="ru-RU" b="1" dirty="0"/>
              <a:t>. </a:t>
            </a:r>
            <a:r>
              <a:rPr lang="ru-RU" dirty="0"/>
              <a:t>Закрепить представления детей о зиме (идет снег, за­мерзли лужи, холодно). Показать детям, как вода при охлаждении превращается в лед </a:t>
            </a:r>
            <a:endParaRPr lang="ru-RU" dirty="0" smtClean="0"/>
          </a:p>
          <a:p>
            <a:r>
              <a:rPr lang="ru-RU" dirty="0" smtClean="0"/>
              <a:t>Закрепить интерес к эксперименту через мотивацию украсить </a:t>
            </a:r>
            <a:r>
              <a:rPr lang="ru-RU" dirty="0"/>
              <a:t>прогулочный участок своими красочными </a:t>
            </a:r>
            <a:r>
              <a:rPr lang="ru-RU" dirty="0" smtClean="0"/>
              <a:t>поделками и любованием ими.</a:t>
            </a:r>
            <a:endParaRPr lang="ru-RU" dirty="0"/>
          </a:p>
        </p:txBody>
      </p:sp>
    </p:spTree>
    <p:extLst>
      <p:ext uri="{BB962C8B-B14F-4D97-AF65-F5344CB8AC3E}">
        <p14:creationId xmlns:p14="http://schemas.microsoft.com/office/powerpoint/2010/main" val="1680251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4893" y="-12491"/>
            <a:ext cx="9333785" cy="6882981"/>
          </a:xfrm>
          <a:prstGeom prst="rect">
            <a:avLst/>
          </a:prstGeom>
        </p:spPr>
      </p:pic>
      <p:sp>
        <p:nvSpPr>
          <p:cNvPr id="3" name="Объект 2"/>
          <p:cNvSpPr>
            <a:spLocks noGrp="1"/>
          </p:cNvSpPr>
          <p:nvPr>
            <p:ph idx="1"/>
          </p:nvPr>
        </p:nvSpPr>
        <p:spPr>
          <a:xfrm>
            <a:off x="4245429" y="130630"/>
            <a:ext cx="4898571" cy="6727370"/>
          </a:xfrm>
        </p:spPr>
        <p:txBody>
          <a:bodyPr>
            <a:normAutofit lnSpcReduction="10000"/>
          </a:bodyPr>
          <a:lstStyle/>
          <a:p>
            <a:r>
              <a:rPr lang="ru-RU" b="1" dirty="0" smtClean="0"/>
              <a:t>Материальное обеспечение</a:t>
            </a:r>
            <a:r>
              <a:rPr lang="ru-RU" dirty="0" smtClean="0"/>
              <a:t>:</a:t>
            </a:r>
          </a:p>
          <a:p>
            <a:pPr marL="0" indent="0">
              <a:buNone/>
            </a:pPr>
            <a:r>
              <a:rPr lang="ru-RU" dirty="0" smtClean="0"/>
              <a:t>- стаканчики для воды, краски акварельные и гуашь, кисточки, формочки для замораживания, толстые ниточки.</a:t>
            </a:r>
          </a:p>
          <a:p>
            <a:r>
              <a:rPr lang="ru-RU" b="1" dirty="0"/>
              <a:t>Ожидаемые результаты:</a:t>
            </a:r>
            <a:r>
              <a:rPr lang="ru-RU" dirty="0"/>
              <a:t/>
            </a:r>
            <a:br>
              <a:rPr lang="ru-RU" dirty="0"/>
            </a:br>
            <a:r>
              <a:rPr lang="ru-RU" dirty="0"/>
              <a:t>- приобретение детьми новых знаний о воде, её </a:t>
            </a:r>
            <a:r>
              <a:rPr lang="ru-RU" dirty="0" smtClean="0"/>
              <a:t>свойствах.</a:t>
            </a:r>
          </a:p>
          <a:p>
            <a:r>
              <a:rPr lang="ru-RU" sz="2400" b="1" dirty="0">
                <a:solidFill>
                  <a:srgbClr val="000000"/>
                </a:solidFill>
                <a:latin typeface="Helvetica Neue"/>
              </a:rPr>
              <a:t>Продукт проектной деятельности</a:t>
            </a:r>
            <a:r>
              <a:rPr lang="ru-RU" sz="2400" b="1" dirty="0" smtClean="0">
                <a:solidFill>
                  <a:srgbClr val="000000"/>
                </a:solidFill>
                <a:latin typeface="Helvetica Neue"/>
              </a:rPr>
              <a:t>:</a:t>
            </a:r>
          </a:p>
          <a:p>
            <a:pPr>
              <a:buFontTx/>
              <a:buChar char="-"/>
            </a:pPr>
            <a:r>
              <a:rPr lang="ru-RU" sz="2400" dirty="0" smtClean="0">
                <a:solidFill>
                  <a:srgbClr val="000000"/>
                </a:solidFill>
                <a:latin typeface="Helvetica Neue"/>
              </a:rPr>
              <a:t>цветные ледяные украшения на дереве на прогулочном участке</a:t>
            </a:r>
          </a:p>
          <a:p>
            <a:pPr>
              <a:buFontTx/>
              <a:buChar char="-"/>
            </a:pPr>
            <a:r>
              <a:rPr lang="ru-RU" sz="2400" dirty="0" smtClean="0">
                <a:solidFill>
                  <a:srgbClr val="000000"/>
                </a:solidFill>
                <a:latin typeface="Helvetica Neue"/>
              </a:rPr>
              <a:t>Мини-музей в группе к Дню Российской науки</a:t>
            </a:r>
            <a:endParaRPr lang="ru-RU" sz="2400" dirty="0" smtClean="0"/>
          </a:p>
          <a:p>
            <a:endParaRPr lang="ru-RU" dirty="0"/>
          </a:p>
        </p:txBody>
      </p:sp>
    </p:spTree>
    <p:extLst>
      <p:ext uri="{BB962C8B-B14F-4D97-AF65-F5344CB8AC3E}">
        <p14:creationId xmlns:p14="http://schemas.microsoft.com/office/powerpoint/2010/main" val="3540376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7941" y="-12491"/>
            <a:ext cx="9339881" cy="6882981"/>
          </a:xfrm>
          <a:prstGeom prst="rect">
            <a:avLst/>
          </a:prstGeom>
        </p:spPr>
      </p:pic>
      <p:sp>
        <p:nvSpPr>
          <p:cNvPr id="2" name="Заголовок 1"/>
          <p:cNvSpPr>
            <a:spLocks noGrp="1"/>
          </p:cNvSpPr>
          <p:nvPr>
            <p:ph type="title"/>
          </p:nvPr>
        </p:nvSpPr>
        <p:spPr>
          <a:xfrm>
            <a:off x="4075611" y="365126"/>
            <a:ext cx="5068389" cy="1325563"/>
          </a:xfrm>
        </p:spPr>
        <p:txBody>
          <a:bodyPr>
            <a:normAutofit fontScale="90000"/>
          </a:bodyPr>
          <a:lstStyle/>
          <a:p>
            <a:pPr algn="ctr"/>
            <a:r>
              <a:rPr lang="ru-RU" dirty="0" smtClean="0"/>
              <a:t>1. Подготовительный этап</a:t>
            </a:r>
            <a:endParaRPr lang="ru-RU" dirty="0"/>
          </a:p>
        </p:txBody>
      </p:sp>
      <p:sp>
        <p:nvSpPr>
          <p:cNvPr id="3" name="Объект 2"/>
          <p:cNvSpPr>
            <a:spLocks noGrp="1"/>
          </p:cNvSpPr>
          <p:nvPr>
            <p:ph idx="1"/>
          </p:nvPr>
        </p:nvSpPr>
        <p:spPr>
          <a:xfrm>
            <a:off x="4075610" y="1825625"/>
            <a:ext cx="4976949" cy="4351338"/>
          </a:xfrm>
        </p:spPr>
        <p:txBody>
          <a:bodyPr/>
          <a:lstStyle/>
          <a:p>
            <a:r>
              <a:rPr lang="ru-RU" dirty="0"/>
              <a:t>1.1. Обозначить цель и задачи проекта.</a:t>
            </a:r>
            <a:r>
              <a:rPr lang="ru-RU" dirty="0"/>
              <a:t/>
            </a:r>
            <a:br>
              <a:rPr lang="ru-RU" dirty="0"/>
            </a:br>
            <a:r>
              <a:rPr lang="ru-RU" dirty="0"/>
              <a:t>1.2. Подобрать необходимые материалы для успешной реализации проекта.</a:t>
            </a:r>
            <a:r>
              <a:rPr lang="ru-RU" dirty="0"/>
              <a:t/>
            </a:r>
            <a:br>
              <a:rPr lang="ru-RU" dirty="0"/>
            </a:br>
            <a:r>
              <a:rPr lang="ru-RU" dirty="0"/>
              <a:t>1.3. Познакомить участников проекта с его целью и планом его реализации.</a:t>
            </a:r>
            <a:endParaRPr lang="ru-RU" dirty="0"/>
          </a:p>
        </p:txBody>
      </p:sp>
    </p:spTree>
    <p:extLst>
      <p:ext uri="{BB962C8B-B14F-4D97-AF65-F5344CB8AC3E}">
        <p14:creationId xmlns:p14="http://schemas.microsoft.com/office/powerpoint/2010/main" val="3723146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7941" y="-12491"/>
            <a:ext cx="9339881" cy="6882981"/>
          </a:xfrm>
          <a:prstGeom prst="rect">
            <a:avLst/>
          </a:prstGeom>
        </p:spPr>
      </p:pic>
      <p:sp>
        <p:nvSpPr>
          <p:cNvPr id="2" name="Заголовок 1"/>
          <p:cNvSpPr>
            <a:spLocks noGrp="1"/>
          </p:cNvSpPr>
          <p:nvPr>
            <p:ph type="title"/>
          </p:nvPr>
        </p:nvSpPr>
        <p:spPr>
          <a:xfrm>
            <a:off x="4389120" y="0"/>
            <a:ext cx="4754880" cy="1325563"/>
          </a:xfrm>
        </p:spPr>
        <p:txBody>
          <a:bodyPr/>
          <a:lstStyle/>
          <a:p>
            <a:r>
              <a:rPr lang="ru-RU" dirty="0" smtClean="0"/>
              <a:t>2. Основной этап</a:t>
            </a:r>
            <a:endParaRPr lang="ru-RU" dirty="0"/>
          </a:p>
        </p:txBody>
      </p:sp>
      <p:sp>
        <p:nvSpPr>
          <p:cNvPr id="3" name="Объект 2"/>
          <p:cNvSpPr>
            <a:spLocks noGrp="1"/>
          </p:cNvSpPr>
          <p:nvPr>
            <p:ph idx="1"/>
          </p:nvPr>
        </p:nvSpPr>
        <p:spPr>
          <a:xfrm>
            <a:off x="4108236" y="1094104"/>
            <a:ext cx="5133704" cy="5763896"/>
          </a:xfrm>
        </p:spPr>
        <p:txBody>
          <a:bodyPr>
            <a:normAutofit fontScale="62500" lnSpcReduction="20000"/>
          </a:bodyPr>
          <a:lstStyle/>
          <a:p>
            <a:pPr marL="0" indent="0">
              <a:buNone/>
            </a:pPr>
            <a:r>
              <a:rPr lang="ru-RU" b="1" dirty="0"/>
              <a:t>1 день.</a:t>
            </a:r>
            <a:br>
              <a:rPr lang="ru-RU" b="1" dirty="0"/>
            </a:br>
            <a:r>
              <a:rPr lang="ru-RU" b="1" dirty="0"/>
              <a:t>«Ах, вода-водица»</a:t>
            </a:r>
            <a:r>
              <a:rPr lang="ru-RU" dirty="0"/>
              <a:t/>
            </a:r>
            <a:br>
              <a:rPr lang="ru-RU" dirty="0"/>
            </a:br>
            <a:r>
              <a:rPr lang="ru-RU" dirty="0"/>
              <a:t>- Чтение стихотворения Н. Рыжовой «Вы слыхали о воде?»</a:t>
            </a:r>
            <a:r>
              <a:rPr lang="ru-RU" dirty="0"/>
              <a:t/>
            </a:r>
            <a:br>
              <a:rPr lang="ru-RU" dirty="0"/>
            </a:br>
            <a:r>
              <a:rPr lang="ru-RU" dirty="0"/>
              <a:t>- Беседа «Такая разная, такая важная вода»</a:t>
            </a:r>
            <a:r>
              <a:rPr lang="ru-RU" dirty="0"/>
              <a:t/>
            </a:r>
            <a:br>
              <a:rPr lang="ru-RU" dirty="0"/>
            </a:br>
            <a:r>
              <a:rPr lang="ru-RU" dirty="0"/>
              <a:t>- Эксперимент «Ах, </a:t>
            </a:r>
            <a:r>
              <a:rPr lang="ru-RU" dirty="0" smtClean="0"/>
              <a:t>вода-водица»</a:t>
            </a:r>
            <a:r>
              <a:rPr lang="ru-RU" dirty="0"/>
              <a:t/>
            </a:r>
            <a:br>
              <a:rPr lang="ru-RU" dirty="0"/>
            </a:br>
            <a:r>
              <a:rPr lang="ru-RU" dirty="0"/>
              <a:t/>
            </a:r>
            <a:br>
              <a:rPr lang="ru-RU" dirty="0"/>
            </a:br>
            <a:r>
              <a:rPr lang="ru-RU" b="1" dirty="0"/>
              <a:t>2 день.</a:t>
            </a:r>
            <a:br>
              <a:rPr lang="ru-RU" b="1" dirty="0"/>
            </a:br>
            <a:r>
              <a:rPr lang="ru-RU" b="1" dirty="0"/>
              <a:t>«Цветная вода»</a:t>
            </a:r>
            <a:r>
              <a:rPr lang="ru-RU" dirty="0"/>
              <a:t/>
            </a:r>
            <a:br>
              <a:rPr lang="ru-RU" dirty="0"/>
            </a:br>
            <a:r>
              <a:rPr lang="ru-RU" dirty="0"/>
              <a:t>- Эксперимент «Цветная вода</a:t>
            </a:r>
            <a:r>
              <a:rPr lang="ru-RU" dirty="0" smtClean="0"/>
              <a:t>».</a:t>
            </a:r>
            <a:r>
              <a:rPr lang="ru-RU" dirty="0"/>
              <a:t/>
            </a:r>
            <a:br>
              <a:rPr lang="ru-RU" dirty="0"/>
            </a:br>
            <a:r>
              <a:rPr lang="ru-RU" dirty="0"/>
              <a:t>- Пальчиковая гимнастика «Не боимся мы воды</a:t>
            </a:r>
            <a:r>
              <a:rPr lang="ru-RU" dirty="0" smtClean="0"/>
              <a:t>».</a:t>
            </a:r>
            <a:r>
              <a:rPr lang="ru-RU" dirty="0"/>
              <a:t/>
            </a:r>
            <a:br>
              <a:rPr lang="ru-RU" dirty="0"/>
            </a:br>
            <a:r>
              <a:rPr lang="ru-RU" dirty="0" smtClean="0"/>
              <a:t>-Разучивание </a:t>
            </a:r>
            <a:r>
              <a:rPr lang="ru-RU" dirty="0" err="1" smtClean="0"/>
              <a:t>потешки</a:t>
            </a:r>
            <a:r>
              <a:rPr lang="ru-RU" dirty="0" smtClean="0"/>
              <a:t> «Водичка-водичка»</a:t>
            </a:r>
            <a:r>
              <a:rPr lang="ru-RU" dirty="0"/>
              <a:t> </a:t>
            </a:r>
            <a:endParaRPr lang="ru-RU" dirty="0" smtClean="0"/>
          </a:p>
          <a:p>
            <a:pPr marL="0" indent="0">
              <a:buNone/>
            </a:pPr>
            <a:r>
              <a:rPr lang="ru-RU" dirty="0" smtClean="0"/>
              <a:t> </a:t>
            </a:r>
            <a:r>
              <a:rPr lang="ru-RU" b="1" dirty="0" smtClean="0"/>
              <a:t>3-4 день.</a:t>
            </a:r>
          </a:p>
          <a:p>
            <a:pPr marL="0" indent="0">
              <a:buNone/>
            </a:pPr>
            <a:r>
              <a:rPr lang="ru-RU" dirty="0" smtClean="0"/>
              <a:t>- Замораживание воды. Разливание в формочки.</a:t>
            </a:r>
          </a:p>
          <a:p>
            <a:pPr marL="0" indent="0">
              <a:buNone/>
            </a:pPr>
            <a:r>
              <a:rPr lang="ru-RU" dirty="0" smtClean="0"/>
              <a:t>-Наблюдение как из жидкого состояния вода на улице зимой переходит в твердое состояние (лед)</a:t>
            </a:r>
          </a:p>
          <a:p>
            <a:pPr marL="0" indent="0">
              <a:buNone/>
            </a:pPr>
            <a:r>
              <a:rPr lang="ru-RU" dirty="0" smtClean="0"/>
              <a:t>- Дети совместно с воспитателем осторожно вынимают застывшие льдинки из форм, подбирают пары по цвету и путем </a:t>
            </a:r>
            <a:r>
              <a:rPr lang="ru-RU" dirty="0" err="1" smtClean="0"/>
              <a:t>смораживания</a:t>
            </a:r>
            <a:r>
              <a:rPr lang="ru-RU" dirty="0" smtClean="0"/>
              <a:t> их создают украшения на дерево (одна половинка смачивается водой, прокладывается нить, образуя петлю, сверху накладывается вторая половинка. Нужно оставить для заморозки)</a:t>
            </a:r>
          </a:p>
          <a:p>
            <a:pPr marL="0" indent="0">
              <a:buNone/>
            </a:pPr>
            <a:r>
              <a:rPr lang="ru-RU" b="1" dirty="0" smtClean="0"/>
              <a:t>5 день.</a:t>
            </a:r>
          </a:p>
          <a:p>
            <a:pPr marL="0" indent="0">
              <a:buNone/>
            </a:pPr>
            <a:r>
              <a:rPr lang="ru-RU" dirty="0" smtClean="0"/>
              <a:t>Развешивание украшений на дерево</a:t>
            </a:r>
          </a:p>
          <a:p>
            <a:pPr marL="0" indent="0">
              <a:buNone/>
            </a:pPr>
            <a:endParaRPr lang="ru-RU" dirty="0"/>
          </a:p>
        </p:txBody>
      </p:sp>
    </p:spTree>
    <p:extLst>
      <p:ext uri="{BB962C8B-B14F-4D97-AF65-F5344CB8AC3E}">
        <p14:creationId xmlns:p14="http://schemas.microsoft.com/office/powerpoint/2010/main" val="1845135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95881" y="-24981"/>
            <a:ext cx="9339881" cy="6882981"/>
          </a:xfrm>
          <a:prstGeom prst="rect">
            <a:avLst/>
          </a:prstGeom>
        </p:spPr>
      </p:pic>
      <p:sp>
        <p:nvSpPr>
          <p:cNvPr id="2" name="Заголовок 1"/>
          <p:cNvSpPr>
            <a:spLocks noGrp="1"/>
          </p:cNvSpPr>
          <p:nvPr>
            <p:ph type="title"/>
          </p:nvPr>
        </p:nvSpPr>
        <p:spPr>
          <a:xfrm>
            <a:off x="4219302" y="365126"/>
            <a:ext cx="4715692" cy="1325563"/>
          </a:xfrm>
        </p:spPr>
        <p:txBody>
          <a:bodyPr>
            <a:normAutofit fontScale="90000"/>
          </a:bodyPr>
          <a:lstStyle/>
          <a:p>
            <a:r>
              <a:rPr lang="ru-RU" b="1" dirty="0" smtClean="0"/>
              <a:t>3. Заключительный</a:t>
            </a:r>
            <a:r>
              <a:rPr lang="ru-RU" b="1" dirty="0"/>
              <a:t>.</a:t>
            </a:r>
            <a:r>
              <a:rPr lang="ru-RU" dirty="0"/>
              <a:t/>
            </a:r>
            <a:br>
              <a:rPr lang="ru-RU" dirty="0"/>
            </a:br>
            <a:endParaRPr lang="ru-RU" dirty="0"/>
          </a:p>
        </p:txBody>
      </p:sp>
      <p:sp>
        <p:nvSpPr>
          <p:cNvPr id="3" name="Объект 2"/>
          <p:cNvSpPr>
            <a:spLocks noGrp="1"/>
          </p:cNvSpPr>
          <p:nvPr>
            <p:ph idx="1"/>
          </p:nvPr>
        </p:nvSpPr>
        <p:spPr>
          <a:xfrm>
            <a:off x="4023360" y="1825625"/>
            <a:ext cx="4911634" cy="4351338"/>
          </a:xfrm>
        </p:spPr>
        <p:txBody>
          <a:bodyPr/>
          <a:lstStyle/>
          <a:p>
            <a:r>
              <a:rPr lang="ru-RU" dirty="0" smtClean="0"/>
              <a:t> </a:t>
            </a:r>
            <a:r>
              <a:rPr lang="ru-RU" b="1" dirty="0"/>
              <a:t>Подведение итогов проек</a:t>
            </a:r>
            <a:r>
              <a:rPr lang="ru-RU" dirty="0"/>
              <a:t>та.</a:t>
            </a:r>
            <a:br>
              <a:rPr lang="ru-RU" dirty="0"/>
            </a:br>
            <a:r>
              <a:rPr lang="ru-RU" dirty="0"/>
              <a:t>- Составление альбома </a:t>
            </a:r>
            <a:r>
              <a:rPr lang="ru-RU" dirty="0" smtClean="0"/>
              <a:t>«</a:t>
            </a:r>
            <a:r>
              <a:rPr lang="ru-RU" dirty="0"/>
              <a:t>Опыты с водой для малышей</a:t>
            </a:r>
            <a:r>
              <a:rPr lang="ru-RU" dirty="0" smtClean="0"/>
              <a:t>»</a:t>
            </a:r>
          </a:p>
          <a:p>
            <a:pPr>
              <a:buFontTx/>
              <a:buChar char="-"/>
            </a:pPr>
            <a:r>
              <a:rPr lang="ru-RU" dirty="0" smtClean="0"/>
              <a:t>Оформление мини-музея в группе к Дню Российской науки</a:t>
            </a:r>
          </a:p>
          <a:p>
            <a:pPr marL="0" indent="0">
              <a:buNone/>
            </a:pPr>
            <a:r>
              <a:rPr lang="ru-RU" dirty="0" smtClean="0"/>
              <a:t>- Любование на участке результатами своего труда</a:t>
            </a:r>
          </a:p>
          <a:p>
            <a:endParaRPr lang="ru-RU" dirty="0"/>
          </a:p>
        </p:txBody>
      </p:sp>
    </p:spTree>
    <p:extLst>
      <p:ext uri="{BB962C8B-B14F-4D97-AF65-F5344CB8AC3E}">
        <p14:creationId xmlns:p14="http://schemas.microsoft.com/office/powerpoint/2010/main" val="3448543074"/>
      </p:ext>
    </p:extLst>
  </p:cSld>
  <p:clrMapOvr>
    <a:masterClrMapping/>
  </p:clrMapOvr>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TotalTime>
  <Words>657</Words>
  <Application>Microsoft Office PowerPoint</Application>
  <PresentationFormat>Экран (4:3)</PresentationFormat>
  <Paragraphs>46</Paragraphs>
  <Slides>11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11</vt:i4>
      </vt:variant>
    </vt:vector>
  </HeadingPairs>
  <TitlesOfParts>
    <vt:vector size="16" baseType="lpstr">
      <vt:lpstr>Arial</vt:lpstr>
      <vt:lpstr>Calibri</vt:lpstr>
      <vt:lpstr>Calibri Light</vt:lpstr>
      <vt:lpstr>Helvetica Neue</vt:lpstr>
      <vt:lpstr>Тема Office</vt:lpstr>
      <vt:lpstr> МБДОУ «ЦРР «ДДС № 15»    Краткосрочный научно-исследовательский проект «Цветные льдинки»</vt:lpstr>
      <vt:lpstr>Введение</vt:lpstr>
      <vt:lpstr>Этапы проекта</vt:lpstr>
      <vt:lpstr>Актуальность</vt:lpstr>
      <vt:lpstr>Цели и задачи</vt:lpstr>
      <vt:lpstr>Презентация PowerPoint</vt:lpstr>
      <vt:lpstr>1. Подготовительный этап</vt:lpstr>
      <vt:lpstr>2. Основной этап</vt:lpstr>
      <vt:lpstr>3. Заключительный. </vt:lpstr>
      <vt:lpstr>Презентация PowerPoint</vt:lpstr>
      <vt:lpstr>Эксперимент «Замораживание цветной воды»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14</cp:revision>
  <dcterms:created xsi:type="dcterms:W3CDTF">2024-02-12T03:43:49Z</dcterms:created>
  <dcterms:modified xsi:type="dcterms:W3CDTF">2024-02-12T06:03:25Z</dcterms:modified>
</cp:coreProperties>
</file>