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5" r:id="rId4"/>
    <p:sldId id="296" r:id="rId5"/>
    <p:sldId id="258" r:id="rId6"/>
    <p:sldId id="294" r:id="rId7"/>
    <p:sldId id="311" r:id="rId8"/>
    <p:sldId id="289" r:id="rId9"/>
    <p:sldId id="297" r:id="rId10"/>
    <p:sldId id="265" r:id="rId11"/>
    <p:sldId id="298" r:id="rId12"/>
    <p:sldId id="299" r:id="rId13"/>
    <p:sldId id="312" r:id="rId14"/>
    <p:sldId id="300" r:id="rId15"/>
    <p:sldId id="301" r:id="rId16"/>
    <p:sldId id="310" r:id="rId17"/>
    <p:sldId id="302" r:id="rId18"/>
    <p:sldId id="303" r:id="rId19"/>
    <p:sldId id="304" r:id="rId20"/>
    <p:sldId id="305" r:id="rId21"/>
    <p:sldId id="306" r:id="rId22"/>
    <p:sldId id="308" r:id="rId23"/>
    <p:sldId id="309" r:id="rId24"/>
    <p:sldId id="307" r:id="rId25"/>
    <p:sldId id="281" r:id="rId26"/>
    <p:sldId id="313" r:id="rId27"/>
    <p:sldId id="314" r:id="rId28"/>
    <p:sldId id="315" r:id="rId29"/>
    <p:sldId id="316" r:id="rId30"/>
    <p:sldId id="317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96FE81-9521-86D7-5BFA-33A0F95E3B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3AD9BFC-B353-F52C-C08E-3CF0355761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7AD5C62-21DB-8C25-CBE2-264089937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3C69D-3F69-474D-A2B2-87DE6E739266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34D9847-0126-7A63-4591-90BC55609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D2B3114-2DAE-5CF9-CB9B-FC9EC7863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6201-1383-44EE-8712-48C8500924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863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99FF5D-7788-513C-29B8-2312FAEA0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4002336-77CC-763E-63E7-8312B9B1F8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617D991-6913-8A88-B6AA-828E070D0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3C69D-3F69-474D-A2B2-87DE6E739266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F8DF017-3067-CEF4-8E47-71FD3CDDF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DC8A292-4B86-4570-87BA-A7FB45FA1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6201-1383-44EE-8712-48C8500924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747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2B53A66-8A31-3B6B-23C6-F557EC236A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63A4222-C72C-E844-CFF0-51739665B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3729A68-573B-3576-1ECB-A91E85D77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3C69D-3F69-474D-A2B2-87DE6E739266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3187635-5D17-682F-45DF-5B7725E40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522D222-63E6-089F-2459-730B18BBB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6201-1383-44EE-8712-48C8500924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567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13857A-A063-E5C3-3217-E065D8E8B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3DE15C8-DF77-F9E9-DC08-01BB3ECF21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6DC72CE-7FBA-F5F5-8369-8A9250314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3C69D-3F69-474D-A2B2-87DE6E739266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85D7EE1-76DC-F0C4-B54A-6A1E9E505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81A8744-1FAD-1860-9D8C-C5349BBF6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6201-1383-44EE-8712-48C8500924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818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2F5134-DE46-46BB-1969-F0967DCC9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C5BDBD3-3431-B8F2-2469-6A59A9AD1C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5C58200-3490-3001-2D89-CF7080C95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3C69D-3F69-474D-A2B2-87DE6E739266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FAB68-D65B-0CC8-F79F-DA4B648DE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19C639D-66CF-7914-CC3A-A2A897A4B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6201-1383-44EE-8712-48C8500924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742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0792FA-D517-256C-06BE-BE74FBDC9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5C4CFA2-F6F8-2979-3167-691EE6101B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52E7284-2F3A-6C98-08EC-737CCDF82C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0B5FD63-0349-5559-C70C-BB7F87F07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3C69D-3F69-474D-A2B2-87DE6E739266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400EF5E-0A27-3436-BCC9-9A05BB3D3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7DC679B-BD97-A98C-6576-641AC1AB3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6201-1383-44EE-8712-48C8500924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978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C38322-6E29-0CFC-4EC1-217BC4D6F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587D246-714A-E6DB-1944-706793448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A61A97B-12ED-2A54-3B29-363C3C1A2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9723FE1-213E-4906-1943-B730E2E6C9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58135BC-B885-E658-39E8-3AA1F4532F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02D7166-D132-89F2-7439-C56D0B472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3C69D-3F69-474D-A2B2-87DE6E739266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4EBF21F9-CB8D-FC0B-0AA3-0C2F5ED01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D12201E-E1FF-504B-7046-C0DD46D4B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6201-1383-44EE-8712-48C8500924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764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692231-0ED4-4292-3189-3A570A9A1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86F7325-807F-834C-DE88-7DD93285D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3C69D-3F69-474D-A2B2-87DE6E739266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4AEB180-798D-6D19-3CBB-7CEEB6B2A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E24B6F1-99F6-C808-2F78-01ABA0EB1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6201-1383-44EE-8712-48C8500924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060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5AEAF4F0-A12F-CF27-B776-5E3EB08A8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3C69D-3F69-474D-A2B2-87DE6E739266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5CF99C7-A27B-1671-85BB-AFE68C22B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5850CC6-E700-2F06-6497-3B9272DF0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6201-1383-44EE-8712-48C8500924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740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83507D-B2E9-1CF1-7771-DF3EBCB04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BEE9398-E965-5362-9062-3565F1EA8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46C6735-BDE8-36FA-9840-5404976EF5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1F1F4A4-FE2C-794E-ABAC-C96476A6F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3C69D-3F69-474D-A2B2-87DE6E739266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1C43BBA-3772-A324-391E-91E20E8E1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B2D0C1C-FAD5-DB0A-E4B5-26E1B0618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6201-1383-44EE-8712-48C8500924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155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9AE341-E9C1-417D-82D5-AB0B1C741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8C35D3A8-48B8-7202-636E-8F8E366BE4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F9FDBC8-D9A9-7C36-D894-0F6ECC641C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6B86ABB-AEFD-DCED-6B21-D7DE99BC9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3C69D-3F69-474D-A2B2-87DE6E739266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411A4BD-62B7-6425-BBBD-6DE75F8B6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763181C-FF29-05BE-82F5-829DA5E22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6201-1383-44EE-8712-48C8500924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476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709359-D50F-A1C4-F473-5BFDC44AE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212BEB8-B71C-1D2C-034E-5D76A55CC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4258BA1-C937-A7BB-64F1-3BB80BE55D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3C69D-3F69-474D-A2B2-87DE6E739266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AD9972C-9B37-E6A9-1531-9880F9119F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6165926-8983-100F-E067-C58354C67E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46201-1383-44EE-8712-48C8500924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92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A%D0%BE%D0%BA%D1%82%D0%B5%D0%B9%D0%BB%D1%8C_%D0%9C%D0%BE%D0%BB%D0%BE%D1%82%D0%BE%D0%B2%D0%B0" TargetMode="External"/><Relationship Id="rId3" Type="http://schemas.openxmlformats.org/officeDocument/2006/relationships/hyperlink" Target="https://ru.wikipedia.org/wiki/1942_%D0%B3%D0%BE%D0%B4" TargetMode="External"/><Relationship Id="rId7" Type="http://schemas.openxmlformats.org/officeDocument/2006/relationships/hyperlink" Target="https://ru.wikipedia.org/wiki/%D0%A2%D0%B0%D0%BD%D0%BA" TargetMode="External"/><Relationship Id="rId12" Type="http://schemas.openxmlformats.org/officeDocument/2006/relationships/image" Target="../media/image37.jpeg"/><Relationship Id="rId2" Type="http://schemas.openxmlformats.org/officeDocument/2006/relationships/hyperlink" Target="https://ru.wikipedia.org/wiki/2_%D0%BE%D0%BA%D1%82%D1%8F%D0%B1%D1%80%D1%8F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ru.wikipedia.org/wiki/%D0%9E%D0%BA%D0%BE%D0%BF" TargetMode="External"/><Relationship Id="rId11" Type="http://schemas.openxmlformats.org/officeDocument/2006/relationships/image" Target="../media/image36.jpeg"/><Relationship Id="rId5" Type="http://schemas.openxmlformats.org/officeDocument/2006/relationships/hyperlink" Target="https://ru.wikipedia.org/wiki/%D0%92%D0%BE%D0%BB%D0%B3%D0%BE%D0%B3%D1%80%D0%B0%D0%B4%D1%81%D0%BA%D0%B8%D0%B9_%D0%BC%D0%B5%D1%82%D0%B0%D0%BB%D0%BB%D1%83%D1%80%D0%B3%D0%B8%D1%87%D0%B5%D1%81%D0%BA%D0%B8%D0%B9_%D0%B7%D0%B0%D0%B2%D0%BE%D0%B4_%C2%AB%D0%9A%D1%80%D0%B0%D1%81%D0%BD%D1%8B%D0%B9_%D0%9E%D0%BA%D1%82%D1%8F%D0%B1%D1%80%D1%8C%C2%BB" TargetMode="External"/><Relationship Id="rId10" Type="http://schemas.openxmlformats.org/officeDocument/2006/relationships/hyperlink" Target="https://ru.wikipedia.org/wiki/%D0%9E%D1%80%D0%B4%D0%B5%D0%BD_%D0%9E%D1%82%D0%B5%D1%87%D0%B5%D1%81%D1%82%D0%B2%D0%B5%D0%BD%D0%BD%D0%BE%D0%B9_%D0%B2%D0%BE%D0%B9%D0%BD%D1%8B" TargetMode="External"/><Relationship Id="rId4" Type="http://schemas.openxmlformats.org/officeDocument/2006/relationships/hyperlink" Target="https://ru.wikipedia.org/wiki/%D0%91%D0%BE%D0%B9" TargetMode="External"/><Relationship Id="rId9" Type="http://schemas.openxmlformats.org/officeDocument/2006/relationships/hyperlink" Target="https://ru.wikipedia.org/wiki/9_%D0%B4%D0%B5%D0%BA%D0%B0%D0%B1%D1%80%D1%8F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s://ru.wikipedia.org/wiki/%D0%94%D1%8F%D1%82%D0%BB%D0%B5%D0%BD%D0%BA%D0%BE,_%D0%92%D0%B0%D1%81%D0%B8%D0%BB%D0%B8%D0%B9_%D0%9A%D0%B0%D1%80%D0%BF%D0%BE%D0%B2%D0%B8%D1%87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BBC22B-582F-50B9-2231-62C4F49EE1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52761"/>
            <a:ext cx="9144000" cy="248574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Сталинградская битва</a:t>
            </a:r>
            <a:r>
              <a:rPr lang="ru-RU" b="1" dirty="0"/>
              <a:t/>
            </a:r>
            <a:br>
              <a:rPr lang="ru-RU" b="1" dirty="0"/>
            </a:br>
            <a:r>
              <a:rPr lang="ru-RU" sz="4800" b="1" i="1" dirty="0"/>
              <a:t>17.07.1942г. - 02.02.1943г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3D9C6A5-8E48-6263-1A3A-15863B7D52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200 </a:t>
            </a:r>
            <a:r>
              <a:rPr lang="ru-RU" sz="2800" b="1" dirty="0" smtClean="0">
                <a:solidFill>
                  <a:srgbClr val="FF0000"/>
                </a:solidFill>
              </a:rPr>
              <a:t>дней подвига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0835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49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524000" y="5505591"/>
            <a:ext cx="9144000" cy="1384995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23 августа воздушный флот немецкой армии произвёл самую долгую и разрушительную бомбардировку города.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Погибло более 40 тысяч человек, а город превратился в руины. </a:t>
            </a:r>
          </a:p>
          <a:p>
            <a:pPr algn="ctr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47528" y="1"/>
            <a:ext cx="8172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Бомбардировка Сталинграда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upload.wikimedia.org/wikipedia/commons/7/72/Bundesarchiv_Bild_183-R74190%2C_Russland%2C_Kesselschlacht_Stalingr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960" y="3573017"/>
            <a:ext cx="4860032" cy="3250147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esktop\volgograd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0010" y="144018"/>
            <a:ext cx="5916150" cy="4437111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1508395" y="1"/>
            <a:ext cx="9144000" cy="2031325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Нефть вылилась в Волгу и загорелась. Происходящее напоминало настоящий ад. В последующий день началась эвакуация мирного населения за Волгу. Немецким войскам на ряде участков фронта удалось дойти до Волги.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25 августа 1942 года начались бои в окрестностях Сталинграда. Фактически, Сталинградская битва, которую мы сегодня кратко рассматриваем, началась именно в этот день. Бои велись не только за каждый дом, но буквально за каждый этаж. 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5" y="4437112"/>
            <a:ext cx="3280529" cy="223076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7338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4473" y="36305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1942 года началось сражение за центр Сталинграда. Развернулись бои за сталинградские кварталы. Основу обороны города составили соединения 62‑й армии генерала В. Чуйкова и 64‑й армии генерала М. Шумилова. В городе уже не оставалось не разрушенных зданий.</a:t>
            </a: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xmlns="" id="{E020C21A-30CC-7D42-AAFE-5371C6B036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657" y="1391425"/>
            <a:ext cx="6082314" cy="407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>
            <a:extLst>
              <a:ext uri="{FF2B5EF4-FFF2-40B4-BE49-F238E27FC236}">
                <a16:creationId xmlns:a16="http://schemas.microsoft.com/office/drawing/2014/main" xmlns="" id="{F2B409E5-224F-3383-33B6-BC9FE76493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657" y="1552874"/>
            <a:ext cx="6783839" cy="463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057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xmlns="" id="{C856E5E3-4B02-E677-9B2A-5D5992EAA8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97676"/>
            <a:ext cx="5830242" cy="407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>
            <a:extLst>
              <a:ext uri="{FF2B5EF4-FFF2-40B4-BE49-F238E27FC236}">
                <a16:creationId xmlns:a16="http://schemas.microsoft.com/office/drawing/2014/main" xmlns="" id="{99F66FEF-1642-01E1-7B82-AEF7E4434B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737" y="76601"/>
            <a:ext cx="5499746" cy="3849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>
            <a:extLst>
              <a:ext uri="{FF2B5EF4-FFF2-40B4-BE49-F238E27FC236}">
                <a16:creationId xmlns:a16="http://schemas.microsoft.com/office/drawing/2014/main" xmlns="" id="{72ABB11E-EE7A-1D0A-794A-A697ABDD5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757" y="3672240"/>
            <a:ext cx="5570768" cy="40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CCAD5DF-750B-99CC-E208-031B697383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684" y="136214"/>
            <a:ext cx="5724579" cy="346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735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298680-686F-9DA3-BD0B-FC88F95B0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4605"/>
            <a:ext cx="9144000" cy="1250302"/>
          </a:xfrm>
        </p:spPr>
        <p:txBody>
          <a:bodyPr>
            <a:normAutofit/>
          </a:bodyPr>
          <a:lstStyle/>
          <a:p>
            <a:r>
              <a:rPr lang="ru-RU" sz="3200" dirty="0"/>
              <a:t>точки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840AFE2-2F21-172F-114F-83DED1BAEA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25959"/>
            <a:ext cx="9144000" cy="38722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F8784C33-B8CA-288C-8FF8-0FFCDBABA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541" y="0"/>
            <a:ext cx="60134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456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D5CFF386-8BC5-A219-402E-53EB980A4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339" y="129462"/>
            <a:ext cx="8798767" cy="659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726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xmlns="" id="{12C20E9A-0ADA-3E3D-61E7-DF84E7892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9156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4022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1353FF6-E85B-3844-239D-F4B96AE92DC7}"/>
              </a:ext>
            </a:extLst>
          </p:cNvPr>
          <p:cNvSpPr txBox="1"/>
          <p:nvPr/>
        </p:nvSpPr>
        <p:spPr>
          <a:xfrm>
            <a:off x="683581" y="30419"/>
            <a:ext cx="1100831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Операция «Уран»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(окружение немецко-фашистских войск под Сталинградом)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19.11.1942г. – 02.02.1945 г.</a:t>
            </a:r>
          </a:p>
        </p:txBody>
      </p:sp>
    </p:spTree>
    <p:extLst>
      <p:ext uri="{BB962C8B-B14F-4D97-AF65-F5344CB8AC3E}">
        <p14:creationId xmlns:p14="http://schemas.microsoft.com/office/powerpoint/2010/main" val="3857588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EF82AB42-2B19-B5F9-2B6E-20A6346F4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806" y="-1308"/>
            <a:ext cx="8176334" cy="671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209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431C98E-B154-824A-53D7-B7FBD667B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581" y="223935"/>
            <a:ext cx="8497076" cy="637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535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609DED-8B75-1AEC-EC23-B9CA5B532A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5390" y="177553"/>
            <a:ext cx="5237826" cy="88777"/>
          </a:xfrm>
        </p:spPr>
        <p:txBody>
          <a:bodyPr>
            <a:noAutofit/>
          </a:bodyPr>
          <a:lstStyle/>
          <a:p>
            <a:endParaRPr lang="ru-RU" sz="2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883AFBD-9C93-9E3A-9101-8594614A1F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7119" y="355107"/>
            <a:ext cx="6072326" cy="6325340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Немецко-фашистское командование планировало  разгромить советские войска на юге страны, захватить нефтяные районы Кавказа и богатые сельскохозяйственные районы Дона и Кубани. </a:t>
            </a:r>
          </a:p>
          <a:p>
            <a:r>
              <a:rPr lang="ru-RU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Немецкие войска на южном фланге были разделены на группу армий «А», наступающей непосредственно к Кавказскому хребту, и группу армий «Б», нацеленной на Сталинград.</a:t>
            </a:r>
          </a:p>
          <a:p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Данный план получил кодовое название </a:t>
            </a:r>
            <a:r>
              <a:rPr lang="ru-RU" sz="2400" kern="1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«Блау»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AB710D1C-796F-A749-E2EC-D0DE9C5DE3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043"/>
            <a:ext cx="5649949" cy="7302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289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89423D-B9F5-19A4-10FB-22DB69D5BF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49033"/>
          </a:xfrm>
        </p:spPr>
        <p:txBody>
          <a:bodyPr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Операция «Кольцо»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10.01.1943г. – 02.02.1945 г.</a:t>
            </a:r>
            <a:endParaRPr lang="ru-RU" sz="32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55AB614-C3AC-2B38-7F32-754A4565E5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94625"/>
            <a:ext cx="9144000" cy="276317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- уничтожение и пленение вражеской группировки в Сталинграде. Операцию было поручено провести Донскому фронту К. Рокоссовского. Немцам выдвинули ультиматум о сдаче, который они отклонили. К концу января остатки немецких войск были зажаты в руинах Сталинграда, но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Гитлер требовал сражаться до последнего солдата.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8044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xmlns="" id="{8088E75B-F14C-F203-2947-E13108A8F2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25" y="0"/>
            <a:ext cx="99631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0365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www.ugrasu.ru/victory-day/chronicle/battle-of-stalingrad/key-events/img/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7"/>
          <a:stretch/>
        </p:blipFill>
        <p:spPr bwMode="auto">
          <a:xfrm>
            <a:off x="1487488" y="-2842"/>
            <a:ext cx="4693894" cy="3431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30871" y="3429001"/>
            <a:ext cx="3769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Сдавшиеся в плен немцы</a:t>
            </a:r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057622" y="-2842"/>
            <a:ext cx="4646890" cy="3431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3999" y="3890666"/>
            <a:ext cx="5149724" cy="2954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Сталинград-1943: На стройке немцы пленные…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500" y="3890665"/>
            <a:ext cx="4460012" cy="295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4658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xmlns="" id="{DB011408-AABF-CB1F-0161-37822F20CD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4" y="188650"/>
            <a:ext cx="8336132" cy="625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7240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83EACB-6AE7-F5EB-419E-F6243D4A6E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62144" y="1122363"/>
            <a:ext cx="5539666" cy="3902398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Сталинградская битва явилась перелом в ходе всей Второй мировой войны. Враг лишился сотен тысяч опытных солдат и офицеров, вынужден был отступить с Северного Кавказа, оставить Ставрополье, Кубань,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‑на‑Дону. В январе 1943 года была прорвана блокада Ленинграда. В марте 1943 года под влиянием поражения в Сталинградской битве немцы очистили территорию Ржевско‑Вяземского выступа и более уже никогда не угрожали безопасности Москвы. Слово «Сталинград» стало синонимом победы.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369EECA-F8F5-0DA6-2E6A-85E7D3DE84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54064" y="5735637"/>
            <a:ext cx="4213935" cy="91373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xmlns="" id="{CD066B16-10F8-6A30-F5FD-14B2CC344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700" y="634185"/>
            <a:ext cx="6812564" cy="510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52099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stalingradskaya-bitva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-171400"/>
            <a:ext cx="9144000" cy="70294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384032" y="1268761"/>
            <a:ext cx="392392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февраля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является одним из Дней воинской славы России – День разгрома советскими войсками немецко-фашистских войск в Сталинградской битве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1943 году.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24000" y="-171400"/>
            <a:ext cx="91440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Победа под Сталинградом</a:t>
            </a: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В результате битвы</a:t>
            </a: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Красная Армия прочно                    овладела стратегической инициативой </a:t>
            </a: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и теперь диктовала врагу                свою волю.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A2A01E-ED34-E8EE-2BA6-7137F9F92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</a:rPr>
              <a:t>Герои Сталинградской битвы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1625A2B-760D-768B-14F6-C9A1A4F2FD4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80BD04B-B7CA-20AF-AFC3-1D6A67F3998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67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CEA194C-42D7-0CC1-438B-9FD59E5D3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Пётр  Болото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63E412-65FC-5D5C-EADE-8508B89C871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altLang="ru-RU" sz="2400" b="1" dirty="0">
                <a:solidFill>
                  <a:schemeClr val="tx2"/>
                </a:solidFill>
                <a:latin typeface="Arial" panose="020B0604020202020204" pitchFamily="34" charset="0"/>
              </a:rPr>
              <a:t>23 июня на высотке близ хутора Калмыков под Сталинградом, командовал расчётом противотанкового ружья, отражая атаку фашистов из 30 танков, Пётр Болото подбил  8 немецких танков. За совершенный подвиг он был удостоен звания Героя Советского Союза – один из первых героев в Сталинградской битве.</a:t>
            </a:r>
            <a:endParaRPr lang="ru-RU" altLang="ru-RU" sz="2400" b="1" dirty="0">
              <a:solidFill>
                <a:schemeClr val="tx2"/>
              </a:solidFill>
              <a:latin typeface="Impact" panose="020B0806030902050204" pitchFamily="34" charset="0"/>
            </a:endParaRPr>
          </a:p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0BB25FBC-2945-62ED-751C-2AEBAD48DCA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200" y="1825625"/>
            <a:ext cx="2387600" cy="3456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04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B478AB-50F8-78C1-58D0-FCDDF60A1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>
                <a:solidFill>
                  <a:srgbClr val="FF0000"/>
                </a:solidFill>
                <a:latin typeface="Arial" charset="0"/>
              </a:rPr>
              <a:t>Михаил  </a:t>
            </a:r>
            <a:r>
              <a:rPr lang="ru-RU" sz="4400" dirty="0" err="1">
                <a:solidFill>
                  <a:srgbClr val="FF0000"/>
                </a:solidFill>
                <a:latin typeface="Arial" charset="0"/>
              </a:rPr>
              <a:t>Паникаха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F9EB72A-D6F0-A65B-D213-2CACF620CB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5942" y="1825625"/>
            <a:ext cx="5900057" cy="4351338"/>
          </a:xfrm>
        </p:spPr>
        <p:txBody>
          <a:bodyPr>
            <a:normAutofit fontScale="70000" lnSpcReduction="20000"/>
          </a:bodyPr>
          <a:lstStyle/>
          <a:p>
            <a:r>
              <a:rPr lang="ru-RU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2" tooltip="2 октября"/>
              </a:rPr>
              <a:t>2 октября</a:t>
            </a:r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1942 год"/>
              </a:rPr>
              <a:t>1942 года</a:t>
            </a:r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в </a:t>
            </a:r>
            <a:r>
              <a:rPr lang="ru-RU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4" tooltip="Бой"/>
              </a:rPr>
              <a:t>бою</a:t>
            </a:r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при защите </a:t>
            </a:r>
            <a:r>
              <a:rPr lang="ru-RU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5" tooltip="Волгоградский металлургический завод «Красный Октябрь»"/>
              </a:rPr>
              <a:t>завода «Красный Октябрь»</a:t>
            </a:r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красноармеец Михаил </a:t>
            </a:r>
            <a:r>
              <a:rPr lang="ru-RU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Паникаха</a:t>
            </a:r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совершил подвиг. На </a:t>
            </a:r>
            <a:r>
              <a:rPr lang="ru-RU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6" tooltip="Окоп"/>
              </a:rPr>
              <a:t>окоп</a:t>
            </a:r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в котором он находился, двигались вражеские </a:t>
            </a:r>
            <a:r>
              <a:rPr lang="ru-RU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7" tooltip="Танк"/>
              </a:rPr>
              <a:t>танки</a:t>
            </a:r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Взяв две </a:t>
            </a:r>
            <a:r>
              <a:rPr lang="ru-RU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8" tooltip="Коктейль Молотова"/>
              </a:rPr>
              <a:t>бутылки с горючей жидкостью</a:t>
            </a:r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Михаил пополз в сторону головного немецкого танка. Пуля попала в одну из бутылок, жидкость моментально разлилась по телу бойца и воспламенилась. Вспыхнув факелом, Михаил бросился на решётку моторного люка и разбил об неё вторую бутылку. Немецкий танк остановился. За этот подвиг </a:t>
            </a:r>
            <a:r>
              <a:rPr lang="ru-RU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9" tooltip="9 декабря"/>
              </a:rPr>
              <a:t>9 декабря</a:t>
            </a:r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1942 года Михаил </a:t>
            </a:r>
            <a:r>
              <a:rPr lang="ru-RU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Паникаха</a:t>
            </a:r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был посмертно награждён орденом </a:t>
            </a:r>
            <a:r>
              <a:rPr lang="ru-RU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10" tooltip="Орден Отечественной войны"/>
              </a:rPr>
              <a:t>Отечественной войны I степени</a:t>
            </a:r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Михаила похоронили в глубокой воронке, близ завода «Красный Октябрь»</a:t>
            </a: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D86996DC-D6DF-1844-2F68-639907DE34D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1340" y="787400"/>
            <a:ext cx="16002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xmlns="" id="{F5726ED0-AAC7-F803-03C6-7D4806BB6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340" y="3119124"/>
            <a:ext cx="4321056" cy="3373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35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CDCB84-2FBF-14D4-D13D-915665E65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>
                <a:latin typeface="Arial" charset="0"/>
              </a:rPr>
              <a:t/>
            </a:r>
            <a:br>
              <a:rPr lang="ru-RU" sz="4400" dirty="0">
                <a:latin typeface="Arial" charset="0"/>
              </a:rPr>
            </a:br>
            <a:r>
              <a:rPr lang="ru-RU" sz="4400" b="1" dirty="0">
                <a:solidFill>
                  <a:srgbClr val="FF0000"/>
                </a:solidFill>
                <a:latin typeface="Arial" charset="0"/>
              </a:rPr>
              <a:t>Матвей Путилов</a:t>
            </a:r>
            <a:r>
              <a:rPr lang="ru-RU" sz="4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CE943DB-3D1B-C71A-EE75-0508F65B0A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535837"/>
            <a:ext cx="5678010" cy="4641126"/>
          </a:xfrm>
        </p:spPr>
        <p:txBody>
          <a:bodyPr>
            <a:normAutofit fontScale="47500" lnSpcReduction="20000"/>
          </a:bodyPr>
          <a:lstStyle/>
          <a:p>
            <a:pPr algn="l">
              <a:lnSpc>
                <a:spcPct val="120000"/>
              </a:lnSpc>
            </a:pPr>
            <a:r>
              <a:rPr lang="ru-RU" sz="29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В октябре 1942 года 308-я стрелковая дивизия вела бои в районе завода и рабочего посёлка «Баррикады». 25 октября произошёл обрыв связи, и гвардии майор </a:t>
            </a:r>
            <a:r>
              <a:rPr lang="ru-RU" sz="2900" b="0" i="0" u="none" strike="noStrike" dirty="0" err="1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2" tooltip="Дятленко, Василий Карпович"/>
              </a:rPr>
              <a:t>Дятленко</a:t>
            </a:r>
            <a:r>
              <a:rPr lang="ru-RU" sz="29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начальник штаба 339-го гвардейского полка, приказал командиру отделения связи сержанту Матвею Путилову исправить повреждение. Две предыдущие безуспешные попытки восстановить связь закончились гибелью связистов. Матвею </a:t>
            </a:r>
            <a:r>
              <a:rPr lang="ru-RU" sz="29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Мефодиевичу</a:t>
            </a:r>
            <a:r>
              <a:rPr lang="ru-RU" sz="29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была поставлена задача восстановить проводную телефонную связь, соединяющую штаб полка с группой бойцов, которые вторые сутки удерживали дом в окружении врага. Осколком мины его ранило в плечо. Превозмогая боль, дополз до места обрыва провода, но был вторично ранен: ему раздробило руку. Теряя сознание и не имея возможности действовать рукой, сжал концы проводов зубами, и по его телу прошёл ток. Связь была восстановлена. Умер с зажатыми в зубах концами телефонных проводов.</a:t>
            </a:r>
          </a:p>
          <a:p>
            <a:pPr algn="l">
              <a:lnSpc>
                <a:spcPct val="120000"/>
              </a:lnSpc>
            </a:pPr>
            <a:r>
              <a:rPr lang="ru-RU" sz="29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Место подвига удалось восстановить: Нижний посёлок завода «Баррикады» в районе школы № 4 по ул. Прибалтийской.</a:t>
            </a:r>
          </a:p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29930539-6AF5-98D7-D129-DCDB43A26C9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058" y="1690688"/>
            <a:ext cx="2556360" cy="379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37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A833F5-3035-B55D-F325-CAE344F38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251238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Довоенный Сталинград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 1940-му году Сталинград превратился в один из крупных промышленных центров страны. Накануне войны в нём проживало около полумиллиона человек и насчитывалось свыше 120 промышленных предприятий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городе работал тракторный завод, который давал стране 50% тракторов. В 1940 году на его базе начинается производство танков Т-34. Важное оборонное значение имела продукция заводов «Красный Октябрь» и «Баррикады»</a:t>
            </a:r>
            <a:endParaRPr lang="ru-RU" sz="2000" dirty="0"/>
          </a:p>
        </p:txBody>
      </p:sp>
      <p:pic>
        <p:nvPicPr>
          <p:cNvPr id="6" name="Объект 5" descr="Изображение выглядит как старый, город&#10;&#10;Автоматически созданное описание">
            <a:extLst>
              <a:ext uri="{FF2B5EF4-FFF2-40B4-BE49-F238E27FC236}">
                <a16:creationId xmlns:a16="http://schemas.microsoft.com/office/drawing/2014/main" xmlns="" id="{2B37345C-6BC6-DA04-6E2E-D4F54C7A594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" y="2672179"/>
            <a:ext cx="6016422" cy="3820696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5436E74F-A463-AD9C-188F-8AAC042F088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2" y="2743200"/>
            <a:ext cx="5669873" cy="374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125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32BFDE-BE78-D7E9-08E4-29A576812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>
                <a:latin typeface="Arial" charset="0"/>
              </a:rPr>
              <a:t/>
            </a:r>
            <a:br>
              <a:rPr lang="ru-RU" sz="4400" dirty="0">
                <a:latin typeface="Arial" charset="0"/>
              </a:rPr>
            </a:br>
            <a:r>
              <a:rPr lang="ru-RU" sz="4400" dirty="0">
                <a:solidFill>
                  <a:srgbClr val="FF0000"/>
                </a:solidFill>
                <a:latin typeface="Arial" charset="0"/>
              </a:rPr>
              <a:t>Серёжа Алешков - </a:t>
            </a:r>
            <a:r>
              <a:rPr lang="ru-RU" b="0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самый юный солдат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582C1F8-C099-11BF-2567-22534404AB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6561" y="1447060"/>
            <a:ext cx="6077505" cy="5237825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начало </a:t>
            </a:r>
            <a:r>
              <a:rPr lang="ru-RU" sz="1900" kern="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войны Серёже было всего </a:t>
            </a:r>
            <a:r>
              <a:rPr lang="ru-RU" sz="19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шесть лет. И жил он в лесной деревеньке </a:t>
            </a:r>
            <a:r>
              <a:rPr lang="ru-RU" sz="1900" kern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Грынь</a:t>
            </a:r>
            <a:r>
              <a:rPr lang="ru-RU" sz="19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нынешнего Ульяновского района Калужской области. С мамой и тремя братьями.</a:t>
            </a:r>
            <a:endParaRPr lang="ru-RU" sz="1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Однако пришли немцы. Всю семью Сережи вместе с другими жителями </a:t>
            </a:r>
            <a:r>
              <a:rPr lang="ru-RU" sz="1900" kern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Грыни</a:t>
            </a:r>
            <a:r>
              <a:rPr lang="ru-RU" sz="19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уничтожили фашистские каратели. Убежавшего в лес мальчика весной 1942-го подобрали советские разведчики 510-го гвардейского стрелкового полка. Малыша усыновил лично помощник комполка — майор Михаил Данилович Воробьёв. Так шестилетний мальчик стал самым юным сыном полка в Советской армии.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Однажды Сережа под ураганным огнем противника смог и наладить телефонную связь — соединил два провода.</a:t>
            </a:r>
            <a:r>
              <a:rPr lang="ru-RU" sz="1900" dirty="0"/>
              <a:t/>
            </a:r>
            <a:br>
              <a:rPr lang="ru-RU" sz="1900" dirty="0"/>
            </a:br>
            <a:r>
              <a:rPr lang="ru-RU" sz="1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Осенью 1942-го полк Сережи принимал участие в защите Сталинграда. Наш маленький герой, самый юный защитник города у Волги, снова отличился. Когда блиндаж комполка завалило взрывов вместе с командиром и другими офицерами, побежал, позвал на помощь…</a:t>
            </a:r>
            <a:r>
              <a:rPr lang="ru-RU" sz="1900" dirty="0"/>
              <a:t/>
            </a:r>
            <a:br>
              <a:rPr lang="ru-RU" sz="1900" dirty="0"/>
            </a:br>
            <a:r>
              <a:rPr lang="ru-RU" sz="19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Офицеры были спасены. За свой подвиг Сережа награжден был медалью «За боевые заслуги».</a:t>
            </a:r>
            <a:endParaRPr lang="ru-RU" sz="1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89D1AE94-ADF7-D4C0-AB32-8C992A286C7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839" y="2675731"/>
            <a:ext cx="5181600" cy="2433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61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xmlns="" id="{959C5788-FE25-7236-8420-A88D231A0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717" y="0"/>
            <a:ext cx="71405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61F33EE-55C8-D1CF-8FF7-21A233CB9E99}"/>
              </a:ext>
            </a:extLst>
          </p:cNvPr>
          <p:cNvSpPr/>
          <p:nvPr/>
        </p:nvSpPr>
        <p:spPr>
          <a:xfrm>
            <a:off x="0" y="0"/>
            <a:ext cx="545089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Сталинград также являлся крупным водным транспортным узлом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 магистралями в Среднюю Азию и на Урал.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 Волге велась транспортировка нефти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центральные районы страны.</a:t>
            </a:r>
          </a:p>
        </p:txBody>
      </p:sp>
    </p:spTree>
    <p:extLst>
      <p:ext uri="{BB962C8B-B14F-4D97-AF65-F5344CB8AC3E}">
        <p14:creationId xmlns:p14="http://schemas.microsoft.com/office/powerpoint/2010/main" val="3388095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89DC1A-5371-1B72-61EB-B602CAC63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6384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наступления на Сталинград из состава немецкой группы армий «Б» были выделены 6-я полевая под командованием Фридриха Паулюса и 4-я танковая армии Германа Гота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08B872F-A3AD-FB5D-F0EB-FA65CD8797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0730" y="1846555"/>
            <a:ext cx="4839070" cy="4330408"/>
          </a:xfrm>
        </p:spPr>
        <p:txBody>
          <a:bodyPr/>
          <a:lstStyle/>
          <a:p>
            <a:r>
              <a:rPr lang="ru-RU" sz="2800" dirty="0"/>
              <a:t>Командующий 6 -й армией Вермахта </a:t>
            </a:r>
            <a:r>
              <a:rPr lang="ru-RU" sz="2800" b="1" dirty="0"/>
              <a:t>Фридрих Паулюс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FDC0D4C-75C0-502F-86B4-D516A50472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46554"/>
            <a:ext cx="5181600" cy="433040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Командующий 4-й танковой армией Вермахта </a:t>
            </a:r>
            <a:r>
              <a:rPr lang="ru-RU" b="1" dirty="0"/>
              <a:t>Герман Гот</a:t>
            </a:r>
          </a:p>
          <a:p>
            <a:endParaRPr lang="ru-RU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352AC2FF-4A6E-072C-99F2-204234938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562" y="2867207"/>
            <a:ext cx="2341081" cy="346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Изображение выглядит как текст, человек, мужчина, военная форма&#10;&#10;Автоматически созданное описание">
            <a:extLst>
              <a:ext uri="{FF2B5EF4-FFF2-40B4-BE49-F238E27FC236}">
                <a16:creationId xmlns:a16="http://schemas.microsoft.com/office/drawing/2014/main" xmlns="" id="{061AD2A2-8E76-1B1D-C8D8-D7FB66B3A9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233" y="2951447"/>
            <a:ext cx="2211815" cy="329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234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9271" y="188641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Силам противника противостояли войска Сталинградского, Юго-Западного, Донского, левого крыла Воронежского фронтов, а также Волжская военная флотилия и Сталинградский корпусной район. Общее руководство и координацию действий фронтов под Сталинградом осуществляли заместитель Верховного главнокомандующего генерал армии Георгий Жуков и начальник генерального штаба генерал-полковник Александр Василевский.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562" y="2249138"/>
            <a:ext cx="2870882" cy="38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Жуков, Георгий Константинович — Википед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2264345"/>
            <a:ext cx="2736304" cy="382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86214" y="6086957"/>
            <a:ext cx="1779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Георгий Жуков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377481" y="6086957"/>
            <a:ext cx="2792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Василевский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0867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F859373-7D48-4511-2398-0862F1110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D4D023C-9707-561E-9A90-834978DAE7E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32FD423-0B68-9DFA-4F53-3EA0B1C4EFD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xmlns="" id="{7A730E9B-66A0-EA19-CBCB-B9B06E84E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-76200"/>
            <a:ext cx="104013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9446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6432" y="620687"/>
            <a:ext cx="4776186" cy="4741425"/>
          </a:xfrm>
          <a:solidFill>
            <a:schemeClr val="bg1">
              <a:alpha val="58000"/>
            </a:schemeClr>
          </a:solidFill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12 июля группа немецких армий во главе с командующим Фридрихом Паулюсом вторглись в пределы Сталинградской области. </a:t>
            </a:r>
          </a:p>
          <a:p>
            <a:pPr algn="just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     14 июля в ней было объявлено военное положение.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Передовые отряды наших войск </a:t>
            </a:r>
            <a:r>
              <a:rPr lang="ru-RU" sz="20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вступили в схватку с авангардом противника.</a:t>
            </a:r>
            <a:r>
              <a:rPr lang="ru-RU" sz="200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Началась героическая оборона Сталинграда, в которой принимали участие не только рядовые бойцы, офицеры, генералы, но и даже женщины и дети, не успевшие эвакуироваться из города, они помогали строить траншеи и фортификационные сооружения (ряды валов и рвов) для защиты города. </a:t>
            </a: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3713" y="1"/>
            <a:ext cx="53054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Вторжение немецких войск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xmlns="" id="{0450AB63-1567-0139-FCCA-CC5EFCD23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193" y="578836"/>
            <a:ext cx="6506992" cy="6043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7488" y="3388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войска вермахта захватили Ростов-на-Дону и Новочеркасск. Теперь ворота на Кавказ были полностью открыты, и впервые возникла угроза потери всего советского Юга. 6-ая немецкая армия продолжала свое движение к Сталинграду. В советских войсках была заметна паника. Это вынудило И.В. Сталина начать перетасовку генералов на этом участке фронта и заняться общим изменением структуры. Но даже этим решения не смогли остановить панику и отступление Красной армии. Немцы продвигались к Волге. В результате 28 июля 1942 года Сталин издает приказ №227 «Ни шагу назад!».</a:t>
            </a:r>
          </a:p>
        </p:txBody>
      </p:sp>
      <p:pic>
        <p:nvPicPr>
          <p:cNvPr id="8196" name="Picture 4" descr="75 лет выходу приказа №227, известного как «Ни шагу назад» - Газета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2274940"/>
            <a:ext cx="8043366" cy="453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13347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778</Words>
  <Application>Microsoft Office PowerPoint</Application>
  <PresentationFormat>Широкоэкранный</PresentationFormat>
  <Paragraphs>60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7" baseType="lpstr">
      <vt:lpstr>Arial</vt:lpstr>
      <vt:lpstr>Calibri</vt:lpstr>
      <vt:lpstr>Calibri Light</vt:lpstr>
      <vt:lpstr>Impact</vt:lpstr>
      <vt:lpstr>Roboto</vt:lpstr>
      <vt:lpstr>Times New Roman</vt:lpstr>
      <vt:lpstr>Тема Office</vt:lpstr>
      <vt:lpstr>Сталинградская битва 17.07.1942г. - 02.02.1943г</vt:lpstr>
      <vt:lpstr>Презентация PowerPoint</vt:lpstr>
      <vt:lpstr>Довоенный Сталинград К 1940-му году Сталинград превратился в один из крупных промышленных центров страны. Накануне войны в нём проживало около полумиллиона человек и насчитывалось свыше 120 промышленных предприятий В городе работал тракторный завод, который давал стране 50% тракторов. В 1940 году на его базе начинается производство танков Т-34. Важное оборонное значение имела продукция заводов «Красный Октябрь» и «Баррикады»</vt:lpstr>
      <vt:lpstr>Презентация PowerPoint</vt:lpstr>
      <vt:lpstr> Для наступления на Сталинград из состава немецкой группы армий «Б» были выделены 6-я полевая под командованием Фридриха Паулюса и 4-я танковая армии Германа Гота 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точки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Операция «Кольцо»  10.01.1943г. – 02.02.1945 г.</vt:lpstr>
      <vt:lpstr>Презентация PowerPoint</vt:lpstr>
      <vt:lpstr>Презентация PowerPoint</vt:lpstr>
      <vt:lpstr>Презентация PowerPoint</vt:lpstr>
      <vt:lpstr>Сталинградская битва явилась перелом в ходе всей Второй мировой войны. Враг лишился сотен тысяч опытных солдат и офицеров, вынужден был отступить с Северного Кавказа, оставить Ставрополье, Кубань, Ростов‑на‑Дону. В январе 1943 года была прорвана блокада Ленинграда. В марте 1943 года под влиянием поражения в Сталинградской битве немцы очистили территорию Ржевско‑Вяземского выступа и более уже никогда не угрожали безопасности Москвы. Слово «Сталинград» стало синонимом победы.  </vt:lpstr>
      <vt:lpstr>Презентация PowerPoint</vt:lpstr>
      <vt:lpstr>Герои Сталинградской битвы</vt:lpstr>
      <vt:lpstr>Пётр  Болото </vt:lpstr>
      <vt:lpstr>Михаил  Паникаха  </vt:lpstr>
      <vt:lpstr> Матвей Путилов </vt:lpstr>
      <vt:lpstr> Серёжа Алешков - самый юный солдат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Долгушин Михаил</dc:creator>
  <cp:lastModifiedBy>Преподаватель</cp:lastModifiedBy>
  <cp:revision>20</cp:revision>
  <dcterms:created xsi:type="dcterms:W3CDTF">2023-01-31T03:47:43Z</dcterms:created>
  <dcterms:modified xsi:type="dcterms:W3CDTF">2024-02-06T10:23:58Z</dcterms:modified>
</cp:coreProperties>
</file>