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4" r:id="rId3"/>
    <p:sldId id="285" r:id="rId4"/>
    <p:sldId id="287" r:id="rId5"/>
    <p:sldId id="288" r:id="rId6"/>
    <p:sldId id="286" r:id="rId7"/>
    <p:sldId id="264" r:id="rId8"/>
    <p:sldId id="276" r:id="rId9"/>
    <p:sldId id="275" r:id="rId10"/>
    <p:sldId id="278" r:id="rId11"/>
    <p:sldId id="280" r:id="rId12"/>
    <p:sldId id="282" r:id="rId13"/>
    <p:sldId id="266" r:id="rId14"/>
    <p:sldId id="267" r:id="rId15"/>
    <p:sldId id="269" r:id="rId16"/>
    <p:sldId id="271" r:id="rId17"/>
    <p:sldId id="270" r:id="rId18"/>
    <p:sldId id="272" r:id="rId19"/>
    <p:sldId id="263" r:id="rId20"/>
    <p:sldId id="277" r:id="rId21"/>
    <p:sldId id="260" r:id="rId22"/>
    <p:sldId id="259" r:id="rId23"/>
    <p:sldId id="283" r:id="rId24"/>
    <p:sldId id="274" r:id="rId25"/>
    <p:sldId id="281" r:id="rId26"/>
    <p:sldId id="258" r:id="rId27"/>
    <p:sldId id="25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89" d="100"/>
          <a:sy n="89" d="100"/>
        </p:scale>
        <p:origin x="46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E5BC3E12-5E8C-4FD6-8EEB-D91AEFFD0575}" type="datetimeFigureOut">
              <a:rPr lang="ru-RU" smtClean="0"/>
              <a:t>12.02.2024</a:t>
            </a:fld>
            <a:endParaRPr lang="ru-RU"/>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A42B5629-E354-4E4F-82A6-3274CE076A0C}" type="slidenum">
              <a:rPr lang="ru-RU" smtClean="0"/>
              <a:t>‹#›</a:t>
            </a:fld>
            <a:endParaRPr lang="ru-RU"/>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344634123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E5BC3E12-5E8C-4FD6-8EEB-D91AEFFD0575}"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42B5629-E354-4E4F-82A6-3274CE076A0C}" type="slidenum">
              <a:rPr lang="ru-RU" smtClean="0"/>
              <a:t>‹#›</a:t>
            </a:fld>
            <a:endParaRPr lang="ru-RU"/>
          </a:p>
        </p:txBody>
      </p:sp>
    </p:spTree>
    <p:extLst>
      <p:ext uri="{BB962C8B-B14F-4D97-AF65-F5344CB8AC3E}">
        <p14:creationId xmlns:p14="http://schemas.microsoft.com/office/powerpoint/2010/main" val="65503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E5BC3E12-5E8C-4FD6-8EEB-D91AEFFD0575}"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42B5629-E354-4E4F-82A6-3274CE076A0C}" type="slidenum">
              <a:rPr lang="ru-RU" smtClean="0"/>
              <a:t>‹#›</a:t>
            </a:fld>
            <a:endParaRPr lang="ru-RU"/>
          </a:p>
        </p:txBody>
      </p:sp>
    </p:spTree>
    <p:extLst>
      <p:ext uri="{BB962C8B-B14F-4D97-AF65-F5344CB8AC3E}">
        <p14:creationId xmlns:p14="http://schemas.microsoft.com/office/powerpoint/2010/main" val="859764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E5BC3E12-5E8C-4FD6-8EEB-D91AEFFD0575}"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42B5629-E354-4E4F-82A6-3274CE076A0C}" type="slidenum">
              <a:rPr lang="ru-RU" smtClean="0"/>
              <a:t>‹#›</a:t>
            </a:fld>
            <a:endParaRPr lang="ru-RU"/>
          </a:p>
        </p:txBody>
      </p:sp>
    </p:spTree>
    <p:extLst>
      <p:ext uri="{BB962C8B-B14F-4D97-AF65-F5344CB8AC3E}">
        <p14:creationId xmlns:p14="http://schemas.microsoft.com/office/powerpoint/2010/main" val="971734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E5BC3E12-5E8C-4FD6-8EEB-D91AEFFD0575}" type="datetimeFigureOut">
              <a:rPr lang="ru-RU" smtClean="0"/>
              <a:t>12.02.2024</a:t>
            </a:fld>
            <a:endParaRPr lang="ru-RU"/>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A42B5629-E354-4E4F-82A6-3274CE076A0C}" type="slidenum">
              <a:rPr lang="ru-RU" smtClean="0"/>
              <a:t>‹#›</a:t>
            </a:fld>
            <a:endParaRPr lang="ru-RU"/>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251831548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E5BC3E12-5E8C-4FD6-8EEB-D91AEFFD0575}" type="datetimeFigureOut">
              <a:rPr lang="ru-RU" smtClean="0"/>
              <a:t>12.02.2024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42B5629-E354-4E4F-82A6-3274CE076A0C}" type="slidenum">
              <a:rPr lang="ru-RU" smtClean="0"/>
              <a:t>‹#›</a:t>
            </a:fld>
            <a:endParaRPr lang="ru-RU"/>
          </a:p>
        </p:txBody>
      </p:sp>
    </p:spTree>
    <p:extLst>
      <p:ext uri="{BB962C8B-B14F-4D97-AF65-F5344CB8AC3E}">
        <p14:creationId xmlns:p14="http://schemas.microsoft.com/office/powerpoint/2010/main" val="4015320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E5BC3E12-5E8C-4FD6-8EEB-D91AEFFD0575}" type="datetimeFigureOut">
              <a:rPr lang="ru-RU" smtClean="0"/>
              <a:t>12.02.2024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42B5629-E354-4E4F-82A6-3274CE076A0C}" type="slidenum">
              <a:rPr lang="ru-RU" smtClean="0"/>
              <a:t>‹#›</a:t>
            </a:fld>
            <a:endParaRPr lang="ru-RU"/>
          </a:p>
        </p:txBody>
      </p:sp>
    </p:spTree>
    <p:extLst>
      <p:ext uri="{BB962C8B-B14F-4D97-AF65-F5344CB8AC3E}">
        <p14:creationId xmlns:p14="http://schemas.microsoft.com/office/powerpoint/2010/main" val="2009087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E5BC3E12-5E8C-4FD6-8EEB-D91AEFFD0575}" type="datetimeFigureOut">
              <a:rPr lang="ru-RU" smtClean="0"/>
              <a:t>12.02.2024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42B5629-E354-4E4F-82A6-3274CE076A0C}" type="slidenum">
              <a:rPr lang="ru-RU" smtClean="0"/>
              <a:t>‹#›</a:t>
            </a:fld>
            <a:endParaRPr lang="ru-RU"/>
          </a:p>
        </p:txBody>
      </p:sp>
    </p:spTree>
    <p:extLst>
      <p:ext uri="{BB962C8B-B14F-4D97-AF65-F5344CB8AC3E}">
        <p14:creationId xmlns:p14="http://schemas.microsoft.com/office/powerpoint/2010/main" val="3930685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BC3E12-5E8C-4FD6-8EEB-D91AEFFD0575}" type="datetimeFigureOut">
              <a:rPr lang="ru-RU" smtClean="0"/>
              <a:t>12.02.2024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42B5629-E354-4E4F-82A6-3274CE076A0C}" type="slidenum">
              <a:rPr lang="ru-RU" smtClean="0"/>
              <a:t>‹#›</a:t>
            </a:fld>
            <a:endParaRPr lang="ru-RU"/>
          </a:p>
        </p:txBody>
      </p:sp>
    </p:spTree>
    <p:extLst>
      <p:ext uri="{BB962C8B-B14F-4D97-AF65-F5344CB8AC3E}">
        <p14:creationId xmlns:p14="http://schemas.microsoft.com/office/powerpoint/2010/main" val="731093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E5BC3E12-5E8C-4FD6-8EEB-D91AEFFD0575}" type="datetimeFigureOut">
              <a:rPr lang="ru-RU" smtClean="0"/>
              <a:t>12.02.2024</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A42B5629-E354-4E4F-82A6-3274CE076A0C}"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08129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E5BC3E12-5E8C-4FD6-8EEB-D91AEFFD0575}" type="datetimeFigureOut">
              <a:rPr lang="ru-RU" smtClean="0"/>
              <a:t>12.02.2024</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A42B5629-E354-4E4F-82A6-3274CE076A0C}"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98867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E5BC3E12-5E8C-4FD6-8EEB-D91AEFFD0575}" type="datetimeFigureOut">
              <a:rPr lang="ru-RU" smtClean="0"/>
              <a:t>12.02.2024</a:t>
            </a:fld>
            <a:endParaRPr lang="ru-RU"/>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ru-RU"/>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A42B5629-E354-4E4F-82A6-3274CE076A0C}" type="slidenum">
              <a:rPr lang="ru-RU" smtClean="0"/>
              <a:t>‹#›</a:t>
            </a:fld>
            <a:endParaRPr lang="ru-RU"/>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689998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9389F05-4A39-426C-A7D8-70A288151B3E}"/>
              </a:ext>
            </a:extLst>
          </p:cNvPr>
          <p:cNvSpPr>
            <a:spLocks noGrp="1"/>
          </p:cNvSpPr>
          <p:nvPr>
            <p:ph type="ctrTitle"/>
          </p:nvPr>
        </p:nvSpPr>
        <p:spPr>
          <a:xfrm>
            <a:off x="1663700" y="518355"/>
            <a:ext cx="9144000" cy="2387600"/>
          </a:xfrm>
        </p:spPr>
        <p:txBody>
          <a:bodyPr/>
          <a:lstStyle/>
          <a:p>
            <a:r>
              <a:rPr lang="ru-RU" b="1" dirty="0">
                <a:effectLst>
                  <a:outerShdw blurRad="38100" dist="38100" dir="2700000" algn="tl">
                    <a:srgbClr val="000000">
                      <a:alpha val="43137"/>
                    </a:srgbClr>
                  </a:outerShdw>
                </a:effectLst>
              </a:rPr>
              <a:t>Методики самоопределения</a:t>
            </a:r>
          </a:p>
        </p:txBody>
      </p:sp>
      <p:sp>
        <p:nvSpPr>
          <p:cNvPr id="3" name="Подзаголовок 2">
            <a:extLst>
              <a:ext uri="{FF2B5EF4-FFF2-40B4-BE49-F238E27FC236}">
                <a16:creationId xmlns="" xmlns:a16="http://schemas.microsoft.com/office/drawing/2014/main" id="{2C9E61ED-686A-4218-A83E-A084A22D3748}"/>
              </a:ext>
            </a:extLst>
          </p:cNvPr>
          <p:cNvSpPr>
            <a:spLocks noGrp="1"/>
          </p:cNvSpPr>
          <p:nvPr>
            <p:ph type="subTitle" idx="1"/>
          </p:nvPr>
        </p:nvSpPr>
        <p:spPr>
          <a:xfrm>
            <a:off x="2776508" y="5293555"/>
            <a:ext cx="9144000" cy="1655762"/>
          </a:xfrm>
        </p:spPr>
        <p:txBody>
          <a:bodyPr>
            <a:normAutofit lnSpcReduction="10000"/>
          </a:bodyPr>
          <a:lstStyle/>
          <a:p>
            <a:endParaRPr lang="ru-RU" dirty="0"/>
          </a:p>
          <a:p>
            <a:endParaRPr lang="ru-RU" dirty="0"/>
          </a:p>
          <a:p>
            <a:endParaRPr lang="ru-RU" dirty="0"/>
          </a:p>
          <a:p>
            <a:r>
              <a:rPr lang="ru-RU" dirty="0"/>
              <a:t>Педагог-психолог МБОУ «СОШ №9» - </a:t>
            </a:r>
            <a:r>
              <a:rPr lang="ru-RU" dirty="0" err="1"/>
              <a:t>Сальева</a:t>
            </a:r>
            <a:r>
              <a:rPr lang="ru-RU" dirty="0"/>
              <a:t> С.А.</a:t>
            </a:r>
          </a:p>
        </p:txBody>
      </p:sp>
      <p:pic>
        <p:nvPicPr>
          <p:cNvPr id="4" name="Рисунок 3">
            <a:extLst>
              <a:ext uri="{FF2B5EF4-FFF2-40B4-BE49-F238E27FC236}">
                <a16:creationId xmlns="" xmlns:a16="http://schemas.microsoft.com/office/drawing/2014/main" id="{696CCB2F-E03F-49B8-A55C-A56D0CB5070D}"/>
              </a:ext>
            </a:extLst>
          </p:cNvPr>
          <p:cNvPicPr>
            <a:picLocks noChangeAspect="1"/>
          </p:cNvPicPr>
          <p:nvPr/>
        </p:nvPicPr>
        <p:blipFill>
          <a:blip r:embed="rId2"/>
          <a:stretch>
            <a:fillRect/>
          </a:stretch>
        </p:blipFill>
        <p:spPr>
          <a:xfrm>
            <a:off x="6662062" y="2905955"/>
            <a:ext cx="4052513" cy="2703265"/>
          </a:xfrm>
          <a:prstGeom prst="rect">
            <a:avLst/>
          </a:prstGeom>
        </p:spPr>
      </p:pic>
      <p:pic>
        <p:nvPicPr>
          <p:cNvPr id="5" name="Рисунок 4">
            <a:extLst>
              <a:ext uri="{FF2B5EF4-FFF2-40B4-BE49-F238E27FC236}">
                <a16:creationId xmlns="" xmlns:a16="http://schemas.microsoft.com/office/drawing/2014/main" id="{EA80040C-8B9E-4ABB-BDC7-AF7CF4C01591}"/>
              </a:ext>
            </a:extLst>
          </p:cNvPr>
          <p:cNvPicPr>
            <a:picLocks noChangeAspect="1"/>
          </p:cNvPicPr>
          <p:nvPr/>
        </p:nvPicPr>
        <p:blipFill>
          <a:blip r:embed="rId3"/>
          <a:stretch>
            <a:fillRect/>
          </a:stretch>
        </p:blipFill>
        <p:spPr>
          <a:xfrm>
            <a:off x="781968" y="5211116"/>
            <a:ext cx="2093109" cy="1572562"/>
          </a:xfrm>
          <a:prstGeom prst="rect">
            <a:avLst/>
          </a:prstGeom>
          <a:ln>
            <a:noFill/>
          </a:ln>
          <a:effectLst>
            <a:softEdge rad="112500"/>
          </a:effectLst>
        </p:spPr>
      </p:pic>
    </p:spTree>
    <p:extLst>
      <p:ext uri="{BB962C8B-B14F-4D97-AF65-F5344CB8AC3E}">
        <p14:creationId xmlns:p14="http://schemas.microsoft.com/office/powerpoint/2010/main" val="1084258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C5B876D-31EF-42AE-9A33-0CA1BB560FB4}"/>
              </a:ext>
            </a:extLst>
          </p:cNvPr>
          <p:cNvSpPr>
            <a:spLocks noGrp="1"/>
          </p:cNvSpPr>
          <p:nvPr>
            <p:ph type="title"/>
          </p:nvPr>
        </p:nvSpPr>
        <p:spPr>
          <a:xfrm>
            <a:off x="1371600" y="218114"/>
            <a:ext cx="9601200" cy="922789"/>
          </a:xfrm>
        </p:spPr>
        <p:txBody>
          <a:bodyPr>
            <a:noAutofit/>
          </a:bodyPr>
          <a:lstStyle/>
          <a:p>
            <a:pPr algn="ctr"/>
            <a:r>
              <a:rPr lang="ru-RU" sz="2400" dirty="0"/>
              <a:t>«</a:t>
            </a:r>
            <a:r>
              <a:rPr lang="ru-RU" sz="2400" b="1" dirty="0"/>
              <a:t>Экспресс-диагностика профессиональных интересов и склонностей учащихся 6–7-х классов»</a:t>
            </a:r>
          </a:p>
        </p:txBody>
      </p:sp>
      <p:sp>
        <p:nvSpPr>
          <p:cNvPr id="3" name="Объект 2">
            <a:extLst>
              <a:ext uri="{FF2B5EF4-FFF2-40B4-BE49-F238E27FC236}">
                <a16:creationId xmlns="" xmlns:a16="http://schemas.microsoft.com/office/drawing/2014/main" id="{0E91C7F3-B0F8-4EFE-9543-09595398ED13}"/>
              </a:ext>
            </a:extLst>
          </p:cNvPr>
          <p:cNvSpPr>
            <a:spLocks noGrp="1"/>
          </p:cNvSpPr>
          <p:nvPr>
            <p:ph idx="1"/>
          </p:nvPr>
        </p:nvSpPr>
        <p:spPr>
          <a:xfrm>
            <a:off x="1216404" y="1346433"/>
            <a:ext cx="10398153" cy="5213758"/>
          </a:xfrm>
        </p:spPr>
        <p:txBody>
          <a:bodyPr>
            <a:normAutofit lnSpcReduction="10000"/>
          </a:bodyPr>
          <a:lstStyle/>
          <a:p>
            <a:pPr marL="0" indent="0" algn="just">
              <a:buNone/>
            </a:pPr>
            <a:r>
              <a:rPr lang="ru-RU" sz="2000" dirty="0"/>
              <a:t>«</a:t>
            </a:r>
            <a:r>
              <a:rPr lang="ru-RU" dirty="0"/>
              <a:t>«Экспресс-диагностика профессиональных интересов и склонностей учащихся 6–7-х классов» предназначена для индивидуальной и групповой диагностики мотивационной, интеллектуальной, эмоционально-волевой сферы. </a:t>
            </a:r>
          </a:p>
          <a:p>
            <a:pPr marL="0" indent="0" algn="just">
              <a:buNone/>
            </a:pPr>
            <a:endParaRPr lang="ru-RU" dirty="0"/>
          </a:p>
          <a:p>
            <a:pPr marL="0" indent="0" algn="just">
              <a:buNone/>
            </a:pPr>
            <a:endParaRPr lang="ru-RU" dirty="0"/>
          </a:p>
          <a:p>
            <a:pPr marL="0" indent="0" algn="just">
              <a:buNone/>
            </a:pPr>
            <a:endParaRPr lang="ru-RU" dirty="0"/>
          </a:p>
          <a:p>
            <a:pPr marL="0" indent="0" algn="just">
              <a:buNone/>
            </a:pPr>
            <a:endParaRPr lang="ru-RU" dirty="0"/>
          </a:p>
          <a:p>
            <a:pPr marL="0" indent="0" algn="just">
              <a:buNone/>
            </a:pPr>
            <a:endParaRPr lang="ru-RU" dirty="0"/>
          </a:p>
          <a:p>
            <a:pPr marL="0" indent="0" algn="just">
              <a:buNone/>
            </a:pPr>
            <a:endParaRPr lang="ru-RU" dirty="0"/>
          </a:p>
          <a:p>
            <a:pPr marL="0" indent="0" algn="just">
              <a:buNone/>
            </a:pPr>
            <a:endParaRPr lang="ru-RU" dirty="0"/>
          </a:p>
          <a:p>
            <a:pPr marL="0" indent="0" algn="just">
              <a:buNone/>
            </a:pPr>
            <a:r>
              <a:rPr lang="ru-RU" b="1" dirty="0">
                <a:effectLst>
                  <a:outerShdw blurRad="38100" dist="38100" dir="2700000" algn="tl">
                    <a:srgbClr val="000000">
                      <a:alpha val="43137"/>
                    </a:srgbClr>
                  </a:outerShdw>
                </a:effectLst>
              </a:rPr>
              <a:t>Блоки нельзя рассматривать изолированно друг от друга:</a:t>
            </a:r>
            <a:r>
              <a:rPr lang="ru-RU" dirty="0"/>
              <a:t> информация, полученная с помощью одних методик, обычно перекрывается и уточняется другими. Методики могут использоваться не только в целях самоопределения, но и при оказании психологической помощи учащимся, испытывающим трудности в обучении и общении</a:t>
            </a:r>
          </a:p>
        </p:txBody>
      </p:sp>
      <p:pic>
        <p:nvPicPr>
          <p:cNvPr id="5" name="Рисунок 4">
            <a:extLst>
              <a:ext uri="{FF2B5EF4-FFF2-40B4-BE49-F238E27FC236}">
                <a16:creationId xmlns="" xmlns:a16="http://schemas.microsoft.com/office/drawing/2014/main" id="{0E2C9B66-3059-41D4-90BF-035C1855A0C0}"/>
              </a:ext>
            </a:extLst>
          </p:cNvPr>
          <p:cNvPicPr>
            <a:picLocks noChangeAspect="1"/>
          </p:cNvPicPr>
          <p:nvPr/>
        </p:nvPicPr>
        <p:blipFill>
          <a:blip r:embed="rId2"/>
          <a:stretch>
            <a:fillRect/>
          </a:stretch>
        </p:blipFill>
        <p:spPr>
          <a:xfrm>
            <a:off x="1779976" y="2225530"/>
            <a:ext cx="8430711" cy="2883366"/>
          </a:xfrm>
          <a:prstGeom prst="rect">
            <a:avLst/>
          </a:prstGeom>
        </p:spPr>
      </p:pic>
    </p:spTree>
    <p:extLst>
      <p:ext uri="{BB962C8B-B14F-4D97-AF65-F5344CB8AC3E}">
        <p14:creationId xmlns:p14="http://schemas.microsoft.com/office/powerpoint/2010/main" val="3330749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C5B876D-31EF-42AE-9A33-0CA1BB560FB4}"/>
              </a:ext>
            </a:extLst>
          </p:cNvPr>
          <p:cNvSpPr>
            <a:spLocks noGrp="1"/>
          </p:cNvSpPr>
          <p:nvPr>
            <p:ph type="title"/>
          </p:nvPr>
        </p:nvSpPr>
        <p:spPr>
          <a:xfrm>
            <a:off x="1371600" y="218114"/>
            <a:ext cx="9601200" cy="922789"/>
          </a:xfrm>
        </p:spPr>
        <p:txBody>
          <a:bodyPr>
            <a:noAutofit/>
          </a:bodyPr>
          <a:lstStyle/>
          <a:p>
            <a:pPr algn="ctr"/>
            <a:r>
              <a:rPr lang="ru-RU" sz="2400" dirty="0"/>
              <a:t>«</a:t>
            </a:r>
            <a:r>
              <a:rPr lang="ru-RU" sz="2400" b="1" dirty="0"/>
              <a:t>Экспресс-диагностика профессиональных интересов и склонностей учащихся 8–9-х классов»</a:t>
            </a:r>
          </a:p>
        </p:txBody>
      </p:sp>
      <p:sp>
        <p:nvSpPr>
          <p:cNvPr id="3" name="Объект 2">
            <a:extLst>
              <a:ext uri="{FF2B5EF4-FFF2-40B4-BE49-F238E27FC236}">
                <a16:creationId xmlns="" xmlns:a16="http://schemas.microsoft.com/office/drawing/2014/main" id="{0E91C7F3-B0F8-4EFE-9543-09595398ED13}"/>
              </a:ext>
            </a:extLst>
          </p:cNvPr>
          <p:cNvSpPr>
            <a:spLocks noGrp="1"/>
          </p:cNvSpPr>
          <p:nvPr>
            <p:ph idx="1"/>
          </p:nvPr>
        </p:nvSpPr>
        <p:spPr>
          <a:xfrm>
            <a:off x="1241571" y="1753299"/>
            <a:ext cx="10242957" cy="4647501"/>
          </a:xfrm>
        </p:spPr>
        <p:txBody>
          <a:bodyPr>
            <a:normAutofit/>
          </a:bodyPr>
          <a:lstStyle/>
          <a:p>
            <a:pPr marL="0" indent="0" algn="just">
              <a:buNone/>
            </a:pPr>
            <a:r>
              <a:rPr lang="ru-RU" sz="2000" dirty="0"/>
              <a:t>«Экспресс-диагностика профессиональных интересов и склонностей учащихся 8–9-х классов» предназначена для индивидуальной и групповой диагностики мотивационной, интеллектуальной, эмоционально-волевой сферы учащихся 8–9-х классов, стоящих перед выбором профессии и профиля обучения.</a:t>
            </a:r>
          </a:p>
          <a:p>
            <a:pPr marL="0" indent="0" algn="just">
              <a:buNone/>
            </a:pPr>
            <a:r>
              <a:rPr lang="ru-RU" dirty="0"/>
              <a:t>Методики могут использоваться при индивидуальном и групповом обследовании учащихся 8–9-х классов в целях диагностики:</a:t>
            </a:r>
          </a:p>
          <a:p>
            <a:pPr algn="just"/>
            <a:r>
              <a:rPr lang="ru-RU" dirty="0"/>
              <a:t>1) профессиональных интересов и склонностей («Матрица выбора профессии», «Профиль», «Одно из двух»);</a:t>
            </a:r>
          </a:p>
          <a:p>
            <a:pPr algn="just"/>
            <a:r>
              <a:rPr lang="ru-RU" dirty="0"/>
              <a:t>2) особенностей мышления («Тест интеллектуального потенциала», «Эрудит» (модификация методики ШТУР), тест </a:t>
            </a:r>
            <a:r>
              <a:rPr lang="ru-RU" dirty="0" err="1"/>
              <a:t>Беннета</a:t>
            </a:r>
            <a:r>
              <a:rPr lang="ru-RU" dirty="0"/>
              <a:t> («Определение технических способностей»);</a:t>
            </a:r>
          </a:p>
          <a:p>
            <a:pPr algn="just"/>
            <a:r>
              <a:rPr lang="ru-RU" dirty="0"/>
              <a:t>3) особенностей психоэмоциональной и коммуникативной сферы («Определение уровня тревожности», «Поведение в конфликтах», «Социальный интеллект»)</a:t>
            </a:r>
          </a:p>
        </p:txBody>
      </p:sp>
    </p:spTree>
    <p:extLst>
      <p:ext uri="{BB962C8B-B14F-4D97-AF65-F5344CB8AC3E}">
        <p14:creationId xmlns:p14="http://schemas.microsoft.com/office/powerpoint/2010/main" val="948945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0508B7C-E0E6-4F0B-B8A9-6675EC15A850}"/>
              </a:ext>
            </a:extLst>
          </p:cNvPr>
          <p:cNvSpPr>
            <a:spLocks noGrp="1"/>
          </p:cNvSpPr>
          <p:nvPr>
            <p:ph type="title"/>
          </p:nvPr>
        </p:nvSpPr>
        <p:spPr>
          <a:xfrm>
            <a:off x="1737919" y="247476"/>
            <a:ext cx="8716161" cy="960539"/>
          </a:xfrm>
        </p:spPr>
        <p:txBody>
          <a:bodyPr>
            <a:normAutofit/>
          </a:bodyPr>
          <a:lstStyle/>
          <a:p>
            <a:pPr algn="ctr"/>
            <a:r>
              <a:rPr lang="ru-RU" sz="2800" b="1" dirty="0">
                <a:effectLst>
                  <a:outerShdw blurRad="38100" dist="38100" dir="2700000" algn="tl">
                    <a:srgbClr val="000000">
                      <a:alpha val="43137"/>
                    </a:srgbClr>
                  </a:outerShdw>
                </a:effectLst>
              </a:rPr>
              <a:t>Рассмотрим, как результаты диагностики соотносятся с распределением учащихся по профилям обучения:</a:t>
            </a:r>
          </a:p>
        </p:txBody>
      </p:sp>
      <p:pic>
        <p:nvPicPr>
          <p:cNvPr id="5" name="Объект 4">
            <a:extLst>
              <a:ext uri="{FF2B5EF4-FFF2-40B4-BE49-F238E27FC236}">
                <a16:creationId xmlns="" xmlns:a16="http://schemas.microsoft.com/office/drawing/2014/main" id="{ED7BC921-0D8B-42BD-A1FC-1A86DEF91F4A}"/>
              </a:ext>
            </a:extLst>
          </p:cNvPr>
          <p:cNvPicPr>
            <a:picLocks noGrp="1" noChangeAspect="1"/>
          </p:cNvPicPr>
          <p:nvPr>
            <p:ph idx="1"/>
          </p:nvPr>
        </p:nvPicPr>
        <p:blipFill>
          <a:blip r:embed="rId2"/>
          <a:stretch>
            <a:fillRect/>
          </a:stretch>
        </p:blipFill>
        <p:spPr>
          <a:xfrm>
            <a:off x="969153" y="1442101"/>
            <a:ext cx="10867713" cy="5168424"/>
          </a:xfrm>
        </p:spPr>
      </p:pic>
    </p:spTree>
    <p:extLst>
      <p:ext uri="{BB962C8B-B14F-4D97-AF65-F5344CB8AC3E}">
        <p14:creationId xmlns:p14="http://schemas.microsoft.com/office/powerpoint/2010/main" val="15261905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151280F-C163-46ED-B5BE-A552E086C0A5}"/>
              </a:ext>
            </a:extLst>
          </p:cNvPr>
          <p:cNvSpPr>
            <a:spLocks noGrp="1"/>
          </p:cNvSpPr>
          <p:nvPr>
            <p:ph type="title"/>
          </p:nvPr>
        </p:nvSpPr>
        <p:spPr/>
        <p:txBody>
          <a:bodyPr>
            <a:normAutofit fontScale="90000"/>
          </a:bodyPr>
          <a:lstStyle/>
          <a:p>
            <a:pPr algn="ctr"/>
            <a:r>
              <a:rPr lang="ru-RU" b="1" dirty="0">
                <a:effectLst>
                  <a:outerShdw blurRad="38100" dist="38100" dir="2700000" algn="tl">
                    <a:srgbClr val="000000">
                      <a:alpha val="43137"/>
                    </a:srgbClr>
                  </a:outerShdw>
                </a:effectLst>
              </a:rPr>
              <a:t>Анкета оптанта </a:t>
            </a:r>
            <a:br>
              <a:rPr lang="ru-RU" b="1" dirty="0">
                <a:effectLst>
                  <a:outerShdw blurRad="38100" dist="38100" dir="2700000" algn="tl">
                    <a:srgbClr val="000000">
                      <a:alpha val="43137"/>
                    </a:srgbClr>
                  </a:outerShdw>
                </a:effectLst>
              </a:rPr>
            </a:br>
            <a:r>
              <a:rPr lang="ru-RU" sz="2000" b="1" dirty="0">
                <a:effectLst>
                  <a:outerShdw blurRad="38100" dist="38100" dir="2700000" algn="tl">
                    <a:srgbClr val="000000">
                      <a:alpha val="43137"/>
                    </a:srgbClr>
                  </a:outerShdw>
                </a:effectLst>
              </a:rPr>
              <a:t>(Практикум по экспериментальной и прикладной психологии: Учеб. пособие /Под ред. А. А. Крылова. Л.: ЛГУ, 1990. С. 100 –102; Павлова Т. Л., Павлова Е. </a:t>
            </a:r>
            <a:r>
              <a:rPr lang="ru-RU" sz="2000" b="1" dirty="0" err="1">
                <a:effectLst>
                  <a:outerShdw blurRad="38100" dist="38100" dir="2700000" algn="tl">
                    <a:srgbClr val="000000">
                      <a:alpha val="43137"/>
                    </a:srgbClr>
                  </a:outerShdw>
                </a:effectLst>
              </a:rPr>
              <a:t>В.Психологиче-ское</a:t>
            </a:r>
            <a:r>
              <a:rPr lang="ru-RU" sz="2000" b="1" dirty="0">
                <a:effectLst>
                  <a:outerShdw blurRad="38100" dist="38100" dir="2700000" algn="tl">
                    <a:srgbClr val="000000">
                      <a:alpha val="43137"/>
                    </a:srgbClr>
                  </a:outerShdw>
                </a:effectLst>
              </a:rPr>
              <a:t> консультирование в системе профориентационной работы: Методические </a:t>
            </a:r>
            <a:r>
              <a:rPr lang="ru-RU" sz="2000" b="1" dirty="0" err="1">
                <a:effectLst>
                  <a:outerShdw blurRad="38100" dist="38100" dir="2700000" algn="tl">
                    <a:srgbClr val="000000">
                      <a:alpha val="43137"/>
                    </a:srgbClr>
                  </a:outerShdw>
                </a:effectLst>
              </a:rPr>
              <a:t>рекоменда-ции</a:t>
            </a:r>
            <a:r>
              <a:rPr lang="ru-RU" sz="2000" b="1" dirty="0">
                <a:effectLst>
                  <a:outerShdw blurRad="38100" dist="38100" dir="2700000" algn="tl">
                    <a:srgbClr val="000000">
                      <a:alpha val="43137"/>
                    </a:srgbClr>
                  </a:outerShdw>
                </a:effectLst>
              </a:rPr>
              <a:t>. Волгоград: ВИМПСР, 2003. С.34 –37.)</a:t>
            </a:r>
            <a:br>
              <a:rPr lang="ru-RU" sz="2000" b="1" dirty="0">
                <a:effectLst>
                  <a:outerShdw blurRad="38100" dist="38100" dir="2700000" algn="tl">
                    <a:srgbClr val="000000">
                      <a:alpha val="43137"/>
                    </a:srgbClr>
                  </a:outerShdw>
                </a:effectLst>
              </a:rPr>
            </a:br>
            <a:endParaRPr lang="ru-RU" sz="2000" b="1" dirty="0">
              <a:effectLst>
                <a:outerShdw blurRad="38100" dist="38100" dir="2700000" algn="tl">
                  <a:srgbClr val="000000">
                    <a:alpha val="43137"/>
                  </a:srgbClr>
                </a:outerShdw>
              </a:effectLst>
            </a:endParaRPr>
          </a:p>
        </p:txBody>
      </p:sp>
      <p:sp>
        <p:nvSpPr>
          <p:cNvPr id="3" name="Объект 2">
            <a:extLst>
              <a:ext uri="{FF2B5EF4-FFF2-40B4-BE49-F238E27FC236}">
                <a16:creationId xmlns="" xmlns:a16="http://schemas.microsoft.com/office/drawing/2014/main" id="{B2DE19D2-7B5B-4DC4-8C33-279A09E6BB3E}"/>
              </a:ext>
            </a:extLst>
          </p:cNvPr>
          <p:cNvSpPr>
            <a:spLocks noGrp="1"/>
          </p:cNvSpPr>
          <p:nvPr>
            <p:ph idx="1"/>
          </p:nvPr>
        </p:nvSpPr>
        <p:spPr/>
        <p:txBody>
          <a:bodyPr>
            <a:normAutofit fontScale="92500" lnSpcReduction="10000"/>
          </a:bodyPr>
          <a:lstStyle/>
          <a:p>
            <a:pPr algn="just"/>
            <a:r>
              <a:rPr lang="ru-RU" b="1" dirty="0"/>
              <a:t>Диагностические возможности: </a:t>
            </a:r>
            <a:r>
              <a:rPr lang="ru-RU" dirty="0"/>
              <a:t>Анкета позволяет сделать вывод о наличии профессионального плана и степени его сформированности, об осознанности выбора профессии.</a:t>
            </a:r>
          </a:p>
          <a:p>
            <a:pPr algn="just"/>
            <a:r>
              <a:rPr lang="ru-RU" b="1" dirty="0"/>
              <a:t>Материал: </a:t>
            </a:r>
            <a:r>
              <a:rPr lang="ru-RU" dirty="0"/>
              <a:t>Бланк для ответов, ручка. </a:t>
            </a:r>
          </a:p>
          <a:p>
            <a:pPr algn="just"/>
            <a:r>
              <a:rPr lang="ru-RU" dirty="0"/>
              <a:t>На тестовом бланке отмечаются необходимые сведения об испытуемом (фамилия, имя, отчество, дата рождения, пол, место работы или учебы, дата обследования), располагается анкета из 15 вопросов, содержится инструкция испытуемому, отводится место для записи оценки и выводов по результатам исследования.</a:t>
            </a:r>
          </a:p>
          <a:p>
            <a:pPr algn="just"/>
            <a:r>
              <a:rPr lang="ru-RU" b="1" dirty="0"/>
              <a:t>Процедура проведения: </a:t>
            </a:r>
            <a:r>
              <a:rPr lang="ru-RU" dirty="0"/>
              <a:t>Исследование может проводиться как индивидуально, так и фронтально - с целым классом или группой старшеклассников.  Испытуемому предлагается тестовый бланк, ручка, зачитывается инструкция, дается время на выполнение задания.</a:t>
            </a:r>
          </a:p>
          <a:p>
            <a:endParaRPr lang="ru-RU" dirty="0"/>
          </a:p>
        </p:txBody>
      </p:sp>
    </p:spTree>
    <p:extLst>
      <p:ext uri="{BB962C8B-B14F-4D97-AF65-F5344CB8AC3E}">
        <p14:creationId xmlns:p14="http://schemas.microsoft.com/office/powerpoint/2010/main" val="2722567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7E44F6-6560-46A2-AE54-084EAE34C5C3}"/>
              </a:ext>
            </a:extLst>
          </p:cNvPr>
          <p:cNvSpPr>
            <a:spLocks noGrp="1"/>
          </p:cNvSpPr>
          <p:nvPr>
            <p:ph type="title"/>
          </p:nvPr>
        </p:nvSpPr>
        <p:spPr>
          <a:xfrm>
            <a:off x="965200" y="365125"/>
            <a:ext cx="10388600" cy="892175"/>
          </a:xfrm>
        </p:spPr>
        <p:txBody>
          <a:bodyPr/>
          <a:lstStyle/>
          <a:p>
            <a:pPr algn="ctr"/>
            <a:r>
              <a:rPr lang="ru-RU" b="1" dirty="0">
                <a:effectLst>
                  <a:outerShdw blurRad="38100" dist="38100" dir="2700000" algn="tl">
                    <a:srgbClr val="000000">
                      <a:alpha val="43137"/>
                    </a:srgbClr>
                  </a:outerShdw>
                </a:effectLst>
              </a:rPr>
              <a:t>Вопросы анкеты</a:t>
            </a:r>
          </a:p>
        </p:txBody>
      </p:sp>
      <p:sp>
        <p:nvSpPr>
          <p:cNvPr id="3" name="Объект 2">
            <a:extLst>
              <a:ext uri="{FF2B5EF4-FFF2-40B4-BE49-F238E27FC236}">
                <a16:creationId xmlns="" xmlns:a16="http://schemas.microsoft.com/office/drawing/2014/main" id="{111AA338-967D-4021-849D-51FD8DA140E0}"/>
              </a:ext>
            </a:extLst>
          </p:cNvPr>
          <p:cNvSpPr>
            <a:spLocks noGrp="1"/>
          </p:cNvSpPr>
          <p:nvPr>
            <p:ph idx="1"/>
          </p:nvPr>
        </p:nvSpPr>
        <p:spPr>
          <a:xfrm>
            <a:off x="558800" y="1460500"/>
            <a:ext cx="11341100" cy="5168900"/>
          </a:xfrm>
        </p:spPr>
        <p:txBody>
          <a:bodyPr>
            <a:normAutofit fontScale="40000" lnSpcReduction="20000"/>
          </a:bodyPr>
          <a:lstStyle/>
          <a:p>
            <a:r>
              <a:rPr lang="ru-RU" sz="7200" dirty="0"/>
              <a:t>1. Назовите ваши любимые учебные предметы.</a:t>
            </a:r>
          </a:p>
          <a:p>
            <a:r>
              <a:rPr lang="ru-RU" sz="7200" dirty="0"/>
              <a:t>2. Назовите ваши нелюбимые учебные предметы.</a:t>
            </a:r>
          </a:p>
          <a:p>
            <a:r>
              <a:rPr lang="ru-RU" sz="7200" dirty="0"/>
              <a:t>3. Назовите профессии, которые вам нравятся.</a:t>
            </a:r>
          </a:p>
          <a:p>
            <a:r>
              <a:rPr lang="ru-RU" sz="7200" dirty="0"/>
              <a:t>4. Назовите профессии, которые вам не нравятся.</a:t>
            </a:r>
          </a:p>
          <a:p>
            <a:r>
              <a:rPr lang="ru-RU" sz="7200" dirty="0"/>
              <a:t>5. Чем вы любите заниматься в свободное время?</a:t>
            </a:r>
          </a:p>
          <a:p>
            <a:r>
              <a:rPr lang="ru-RU" sz="7200" dirty="0"/>
              <a:t>6. Какие кружки, секции, факультативы посещаете или посещали?</a:t>
            </a:r>
          </a:p>
          <a:p>
            <a:r>
              <a:rPr lang="ru-RU" sz="7200" dirty="0"/>
              <a:t>7. В какой работе класса или школы принимаете участие?</a:t>
            </a:r>
          </a:p>
          <a:p>
            <a:r>
              <a:rPr lang="ru-RU" sz="7200" dirty="0"/>
              <a:t>8. Сколько времени обычно у вас уходит на приготовление уроков?</a:t>
            </a:r>
          </a:p>
          <a:p>
            <a:endParaRPr lang="ru-RU" sz="6400" dirty="0"/>
          </a:p>
          <a:p>
            <a:endParaRPr lang="ru-RU" dirty="0"/>
          </a:p>
        </p:txBody>
      </p:sp>
    </p:spTree>
    <p:extLst>
      <p:ext uri="{BB962C8B-B14F-4D97-AF65-F5344CB8AC3E}">
        <p14:creationId xmlns:p14="http://schemas.microsoft.com/office/powerpoint/2010/main" val="900628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7E44F6-6560-46A2-AE54-084EAE34C5C3}"/>
              </a:ext>
            </a:extLst>
          </p:cNvPr>
          <p:cNvSpPr>
            <a:spLocks noGrp="1"/>
          </p:cNvSpPr>
          <p:nvPr>
            <p:ph type="title"/>
          </p:nvPr>
        </p:nvSpPr>
        <p:spPr>
          <a:xfrm>
            <a:off x="1003300" y="105066"/>
            <a:ext cx="10350500" cy="942975"/>
          </a:xfrm>
        </p:spPr>
        <p:txBody>
          <a:bodyPr/>
          <a:lstStyle/>
          <a:p>
            <a:pPr algn="ctr"/>
            <a:r>
              <a:rPr lang="ru-RU" b="1" dirty="0">
                <a:effectLst>
                  <a:outerShdw blurRad="38100" dist="38100" dir="2700000" algn="tl">
                    <a:srgbClr val="000000">
                      <a:alpha val="43137"/>
                    </a:srgbClr>
                  </a:outerShdw>
                </a:effectLst>
              </a:rPr>
              <a:t>Вопросы анкеты</a:t>
            </a:r>
          </a:p>
        </p:txBody>
      </p:sp>
      <p:sp>
        <p:nvSpPr>
          <p:cNvPr id="3" name="Объект 2">
            <a:extLst>
              <a:ext uri="{FF2B5EF4-FFF2-40B4-BE49-F238E27FC236}">
                <a16:creationId xmlns="" xmlns:a16="http://schemas.microsoft.com/office/drawing/2014/main" id="{111AA338-967D-4021-849D-51FD8DA140E0}"/>
              </a:ext>
            </a:extLst>
          </p:cNvPr>
          <p:cNvSpPr>
            <a:spLocks noGrp="1"/>
          </p:cNvSpPr>
          <p:nvPr>
            <p:ph idx="1"/>
          </p:nvPr>
        </p:nvSpPr>
        <p:spPr>
          <a:xfrm>
            <a:off x="721453" y="813732"/>
            <a:ext cx="11245558" cy="6044268"/>
          </a:xfrm>
        </p:spPr>
        <p:txBody>
          <a:bodyPr>
            <a:normAutofit fontScale="25000" lnSpcReduction="20000"/>
          </a:bodyPr>
          <a:lstStyle/>
          <a:p>
            <a:pPr algn="just"/>
            <a:r>
              <a:rPr lang="ru-RU" sz="7200" dirty="0"/>
              <a:t>9. Какая область деятельности или знаний из приведенных ниже вас больше всего интересует:</a:t>
            </a:r>
          </a:p>
          <a:p>
            <a:pPr algn="just"/>
            <a:r>
              <a:rPr lang="ru-RU" sz="7200" dirty="0"/>
              <a:t>- естественнонаучная (химия, биология, медицина, геология, сельское хозяйство);</a:t>
            </a:r>
          </a:p>
          <a:p>
            <a:pPr algn="just"/>
            <a:r>
              <a:rPr lang="ru-RU" sz="7200" dirty="0"/>
              <a:t>- точные науки (математика, физика);</a:t>
            </a:r>
          </a:p>
          <a:p>
            <a:pPr algn="just"/>
            <a:r>
              <a:rPr lang="ru-RU" sz="7200" dirty="0"/>
              <a:t>- общественно-научная (история, философия, экономика, право);</a:t>
            </a:r>
          </a:p>
          <a:p>
            <a:pPr algn="just"/>
            <a:r>
              <a:rPr lang="ru-RU" sz="7200" dirty="0"/>
              <a:t>- гуманитарная (литература, журналистика, лингвистика, педагогика, психология);</a:t>
            </a:r>
          </a:p>
          <a:p>
            <a:pPr algn="just"/>
            <a:r>
              <a:rPr lang="ru-RU" sz="7200" dirty="0"/>
              <a:t>- искусство (музыкальное, театральное, изобразительное) или же определенные интересы отсутствуют?</a:t>
            </a:r>
          </a:p>
          <a:p>
            <a:pPr algn="just"/>
            <a:r>
              <a:rPr lang="ru-RU" sz="7200" dirty="0"/>
              <a:t>10. Какую профессию вы решили избрать?</a:t>
            </a:r>
          </a:p>
          <a:p>
            <a:pPr algn="just"/>
            <a:r>
              <a:rPr lang="ru-RU" sz="7200" dirty="0"/>
              <a:t>11. Что повлияло на ваш выбор?</a:t>
            </a:r>
          </a:p>
          <a:p>
            <a:pPr algn="just"/>
            <a:r>
              <a:rPr lang="ru-RU" sz="7200" dirty="0"/>
              <a:t>- родители; </a:t>
            </a:r>
          </a:p>
          <a:p>
            <a:pPr algn="just"/>
            <a:r>
              <a:rPr lang="ru-RU" sz="7200" dirty="0"/>
              <a:t>- друзья;</a:t>
            </a:r>
          </a:p>
          <a:p>
            <a:pPr algn="just"/>
            <a:r>
              <a:rPr lang="ru-RU" sz="7200" dirty="0"/>
              <a:t>- учителя; </a:t>
            </a:r>
          </a:p>
          <a:p>
            <a:pPr algn="just"/>
            <a:r>
              <a:rPr lang="ru-RU" sz="7200" dirty="0"/>
              <a:t>- книги;</a:t>
            </a:r>
          </a:p>
          <a:p>
            <a:pPr algn="just"/>
            <a:r>
              <a:rPr lang="ru-RU" sz="7200" dirty="0"/>
              <a:t>- СМИ;</a:t>
            </a:r>
          </a:p>
          <a:p>
            <a:pPr algn="just"/>
            <a:r>
              <a:rPr lang="ru-RU" sz="7200" dirty="0"/>
              <a:t> - радио, телевидение;</a:t>
            </a:r>
          </a:p>
          <a:p>
            <a:pPr algn="just"/>
            <a:r>
              <a:rPr lang="ru-RU" sz="7200" dirty="0"/>
              <a:t>- известные личности; </a:t>
            </a:r>
          </a:p>
          <a:p>
            <a:pPr algn="just"/>
            <a:r>
              <a:rPr lang="ru-RU" sz="7200" dirty="0"/>
              <a:t>- кино;</a:t>
            </a:r>
          </a:p>
          <a:p>
            <a:pPr algn="just"/>
            <a:r>
              <a:rPr lang="ru-RU" sz="7200" dirty="0"/>
              <a:t>.................................................(иные источники информации).</a:t>
            </a:r>
          </a:p>
          <a:p>
            <a:endParaRPr lang="ru-RU" dirty="0"/>
          </a:p>
        </p:txBody>
      </p:sp>
    </p:spTree>
    <p:extLst>
      <p:ext uri="{BB962C8B-B14F-4D97-AF65-F5344CB8AC3E}">
        <p14:creationId xmlns:p14="http://schemas.microsoft.com/office/powerpoint/2010/main" val="3114447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7E44F6-6560-46A2-AE54-084EAE34C5C3}"/>
              </a:ext>
            </a:extLst>
          </p:cNvPr>
          <p:cNvSpPr>
            <a:spLocks noGrp="1"/>
          </p:cNvSpPr>
          <p:nvPr>
            <p:ph type="title"/>
          </p:nvPr>
        </p:nvSpPr>
        <p:spPr>
          <a:xfrm>
            <a:off x="1694576" y="114301"/>
            <a:ext cx="9360774" cy="959490"/>
          </a:xfrm>
        </p:spPr>
        <p:txBody>
          <a:bodyPr/>
          <a:lstStyle/>
          <a:p>
            <a:pPr algn="ctr"/>
            <a:r>
              <a:rPr lang="ru-RU" b="1" dirty="0">
                <a:effectLst>
                  <a:outerShdw blurRad="38100" dist="38100" dir="2700000" algn="tl">
                    <a:srgbClr val="000000">
                      <a:alpha val="43137"/>
                    </a:srgbClr>
                  </a:outerShdw>
                </a:effectLst>
              </a:rPr>
              <a:t>Вопросы анкеты</a:t>
            </a:r>
          </a:p>
        </p:txBody>
      </p:sp>
      <p:sp>
        <p:nvSpPr>
          <p:cNvPr id="3" name="Объект 2">
            <a:extLst>
              <a:ext uri="{FF2B5EF4-FFF2-40B4-BE49-F238E27FC236}">
                <a16:creationId xmlns="" xmlns:a16="http://schemas.microsoft.com/office/drawing/2014/main" id="{111AA338-967D-4021-849D-51FD8DA140E0}"/>
              </a:ext>
            </a:extLst>
          </p:cNvPr>
          <p:cNvSpPr>
            <a:spLocks noGrp="1"/>
          </p:cNvSpPr>
          <p:nvPr>
            <p:ph idx="1"/>
          </p:nvPr>
        </p:nvSpPr>
        <p:spPr>
          <a:xfrm>
            <a:off x="805343" y="687898"/>
            <a:ext cx="11094556" cy="6055802"/>
          </a:xfrm>
        </p:spPr>
        <p:txBody>
          <a:bodyPr>
            <a:noAutofit/>
          </a:bodyPr>
          <a:lstStyle/>
          <a:p>
            <a:r>
              <a:rPr lang="ru-RU" sz="1800" dirty="0"/>
              <a:t>12. Наметили ли вы пути получения выбранной Вами профессии?</a:t>
            </a:r>
          </a:p>
          <a:p>
            <a:r>
              <a:rPr lang="ru-RU" sz="1800" dirty="0"/>
              <a:t>13. Есть ли у вас родственники или друзья, которые работают по избранной вами профессии?</a:t>
            </a:r>
          </a:p>
          <a:p>
            <a:r>
              <a:rPr lang="ru-RU" sz="1800" dirty="0"/>
              <a:t>14. Есть ли у вас друзья, которые намерены избрать ту же профессию, что и вы?</a:t>
            </a:r>
          </a:p>
          <a:p>
            <a:r>
              <a:rPr lang="ru-RU" sz="1800" dirty="0"/>
              <a:t>15. Что привлекает вас в избранной профессии:</a:t>
            </a:r>
          </a:p>
          <a:p>
            <a:r>
              <a:rPr lang="ru-RU" sz="1800" dirty="0"/>
              <a:t>- условия труда;</a:t>
            </a:r>
          </a:p>
          <a:p>
            <a:r>
              <a:rPr lang="ru-RU" sz="1800" dirty="0"/>
              <a:t>- сам процесс трудовой деятельности;</a:t>
            </a:r>
          </a:p>
          <a:p>
            <a:r>
              <a:rPr lang="ru-RU" sz="1800" dirty="0"/>
              <a:t>- высокая материальная обеспеченность;</a:t>
            </a:r>
          </a:p>
          <a:p>
            <a:r>
              <a:rPr lang="ru-RU" sz="1800" dirty="0"/>
              <a:t>- подвижная работа и возможность получения новых впечатлений;</a:t>
            </a:r>
          </a:p>
          <a:p>
            <a:r>
              <a:rPr lang="ru-RU" sz="1800" dirty="0"/>
              <a:t>- спокойная работа;</a:t>
            </a:r>
          </a:p>
          <a:p>
            <a:r>
              <a:rPr lang="ru-RU" sz="1800" dirty="0"/>
              <a:t>- высокая степень ответственности;</a:t>
            </a:r>
          </a:p>
          <a:p>
            <a:r>
              <a:rPr lang="ru-RU" sz="1800" dirty="0"/>
              <a:t>- самостоятельное принятие решений;</a:t>
            </a:r>
          </a:p>
          <a:p>
            <a:r>
              <a:rPr lang="ru-RU" sz="1800" dirty="0"/>
              <a:t>- возникновение сложных или даже опасных ситуаций;</a:t>
            </a:r>
          </a:p>
          <a:p>
            <a:r>
              <a:rPr lang="ru-RU" sz="1800" dirty="0"/>
              <a:t>- контакты с людьми;</a:t>
            </a:r>
          </a:p>
          <a:p>
            <a:r>
              <a:rPr lang="ru-RU" sz="1800" dirty="0"/>
              <a:t>- возможность творческой деятельности;</a:t>
            </a:r>
          </a:p>
          <a:p>
            <a:endParaRPr lang="ru-RU" sz="1800" dirty="0"/>
          </a:p>
        </p:txBody>
      </p:sp>
    </p:spTree>
    <p:extLst>
      <p:ext uri="{BB962C8B-B14F-4D97-AF65-F5344CB8AC3E}">
        <p14:creationId xmlns:p14="http://schemas.microsoft.com/office/powerpoint/2010/main" val="789593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7E44F6-6560-46A2-AE54-084EAE34C5C3}"/>
              </a:ext>
            </a:extLst>
          </p:cNvPr>
          <p:cNvSpPr>
            <a:spLocks noGrp="1"/>
          </p:cNvSpPr>
          <p:nvPr>
            <p:ph type="title"/>
          </p:nvPr>
        </p:nvSpPr>
        <p:spPr>
          <a:xfrm>
            <a:off x="876300" y="365125"/>
            <a:ext cx="10477500" cy="1142999"/>
          </a:xfrm>
        </p:spPr>
        <p:txBody>
          <a:bodyPr/>
          <a:lstStyle/>
          <a:p>
            <a:pPr algn="ctr"/>
            <a:r>
              <a:rPr lang="ru-RU" b="1" dirty="0">
                <a:effectLst>
                  <a:outerShdw blurRad="38100" dist="38100" dir="2700000" algn="tl">
                    <a:srgbClr val="000000">
                      <a:alpha val="43137"/>
                    </a:srgbClr>
                  </a:outerShdw>
                </a:effectLst>
              </a:rPr>
              <a:t>Вопросы анкеты</a:t>
            </a:r>
          </a:p>
        </p:txBody>
      </p:sp>
      <p:sp>
        <p:nvSpPr>
          <p:cNvPr id="3" name="Объект 2">
            <a:extLst>
              <a:ext uri="{FF2B5EF4-FFF2-40B4-BE49-F238E27FC236}">
                <a16:creationId xmlns="" xmlns:a16="http://schemas.microsoft.com/office/drawing/2014/main" id="{111AA338-967D-4021-849D-51FD8DA140E0}"/>
              </a:ext>
            </a:extLst>
          </p:cNvPr>
          <p:cNvSpPr>
            <a:spLocks noGrp="1"/>
          </p:cNvSpPr>
          <p:nvPr>
            <p:ph idx="1"/>
          </p:nvPr>
        </p:nvSpPr>
        <p:spPr>
          <a:xfrm>
            <a:off x="609600" y="1508124"/>
            <a:ext cx="11290300" cy="5235575"/>
          </a:xfrm>
        </p:spPr>
        <p:txBody>
          <a:bodyPr>
            <a:normAutofit/>
          </a:bodyPr>
          <a:lstStyle/>
          <a:p>
            <a:r>
              <a:rPr lang="ru-RU" dirty="0"/>
              <a:t>- частые командировки;</a:t>
            </a:r>
          </a:p>
          <a:p>
            <a:r>
              <a:rPr lang="ru-RU" dirty="0"/>
              <a:t>- возможность создавать что-либо своими руками;</a:t>
            </a:r>
          </a:p>
          <a:p>
            <a:r>
              <a:rPr lang="ru-RU" dirty="0"/>
              <a:t>- работа на свежем воздухе;</a:t>
            </a:r>
          </a:p>
          <a:p>
            <a:r>
              <a:rPr lang="ru-RU" dirty="0"/>
              <a:t>- романтичность;</a:t>
            </a:r>
          </a:p>
          <a:p>
            <a:r>
              <a:rPr lang="ru-RU" dirty="0"/>
              <a:t>- полезность результатов;</a:t>
            </a:r>
          </a:p>
          <a:p>
            <a:r>
              <a:rPr lang="ru-RU" dirty="0"/>
              <a:t>- независимость;</a:t>
            </a:r>
          </a:p>
          <a:p>
            <a:r>
              <a:rPr lang="ru-RU" dirty="0"/>
              <a:t>- перспективность (профессиональный рост, продвижение по службе);</a:t>
            </a:r>
          </a:p>
          <a:p>
            <a:r>
              <a:rPr lang="ru-RU" dirty="0"/>
              <a:t>- близость к месту жительства;</a:t>
            </a:r>
          </a:p>
          <a:p>
            <a:r>
              <a:rPr lang="ru-RU" dirty="0"/>
              <a:t>-………..............................................(другие обстоятельства)?</a:t>
            </a:r>
          </a:p>
        </p:txBody>
      </p:sp>
    </p:spTree>
    <p:extLst>
      <p:ext uri="{BB962C8B-B14F-4D97-AF65-F5344CB8AC3E}">
        <p14:creationId xmlns:p14="http://schemas.microsoft.com/office/powerpoint/2010/main" val="467153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F6145E4-DA2F-47C5-8AAC-82FA3F9CB90D}"/>
              </a:ext>
            </a:extLst>
          </p:cNvPr>
          <p:cNvSpPr>
            <a:spLocks noGrp="1"/>
          </p:cNvSpPr>
          <p:nvPr>
            <p:ph type="title"/>
          </p:nvPr>
        </p:nvSpPr>
        <p:spPr>
          <a:xfrm>
            <a:off x="1041400" y="365125"/>
            <a:ext cx="10312400" cy="854075"/>
          </a:xfrm>
        </p:spPr>
        <p:txBody>
          <a:bodyPr>
            <a:normAutofit/>
          </a:bodyPr>
          <a:lstStyle/>
          <a:p>
            <a:pPr algn="ctr"/>
            <a:r>
              <a:rPr lang="ru-RU" b="1" dirty="0">
                <a:effectLst>
                  <a:outerShdw blurRad="38100" dist="38100" dir="2700000" algn="tl">
                    <a:srgbClr val="000000">
                      <a:alpha val="43137"/>
                    </a:srgbClr>
                  </a:outerShdw>
                </a:effectLst>
              </a:rPr>
              <a:t>Обработка результатов: </a:t>
            </a:r>
            <a:endParaRPr lang="ru-RU" dirty="0"/>
          </a:p>
        </p:txBody>
      </p:sp>
      <p:sp>
        <p:nvSpPr>
          <p:cNvPr id="3" name="Объект 2">
            <a:extLst>
              <a:ext uri="{FF2B5EF4-FFF2-40B4-BE49-F238E27FC236}">
                <a16:creationId xmlns="" xmlns:a16="http://schemas.microsoft.com/office/drawing/2014/main" id="{46D898D0-258F-419C-A1BB-37F3FAAC88F8}"/>
              </a:ext>
            </a:extLst>
          </p:cNvPr>
          <p:cNvSpPr>
            <a:spLocks noGrp="1"/>
          </p:cNvSpPr>
          <p:nvPr>
            <p:ph idx="1"/>
          </p:nvPr>
        </p:nvSpPr>
        <p:spPr>
          <a:xfrm>
            <a:off x="381000" y="1397000"/>
            <a:ext cx="11557000" cy="5245100"/>
          </a:xfrm>
        </p:spPr>
        <p:txBody>
          <a:bodyPr>
            <a:normAutofit fontScale="92500" lnSpcReduction="20000"/>
          </a:bodyPr>
          <a:lstStyle/>
          <a:p>
            <a:pPr algn="just"/>
            <a:r>
              <a:rPr lang="ru-RU" dirty="0"/>
              <a:t>Профконсультант, анализируя анкету, должен сделать вывод:</a:t>
            </a:r>
          </a:p>
          <a:p>
            <a:pPr algn="just"/>
            <a:r>
              <a:rPr lang="ru-RU" b="1" dirty="0">
                <a:effectLst>
                  <a:outerShdw blurRad="38100" dist="38100" dir="2700000" algn="tl">
                    <a:srgbClr val="000000">
                      <a:alpha val="43137"/>
                    </a:srgbClr>
                  </a:outerShdw>
                </a:effectLst>
              </a:rPr>
              <a:t>О наличии профессионального плана и степени его сформированности </a:t>
            </a:r>
            <a:r>
              <a:rPr lang="ru-RU" dirty="0"/>
              <a:t>(сформированным </a:t>
            </a:r>
            <a:r>
              <a:rPr lang="ru-RU" dirty="0" err="1"/>
              <a:t>профплан</a:t>
            </a:r>
            <a:r>
              <a:rPr lang="ru-RU" dirty="0"/>
              <a:t> можно считать тогда, когда выбрана профессия, продуманы пути ее получения и имеется уверенность в правильности выбора).</a:t>
            </a:r>
          </a:p>
          <a:p>
            <a:pPr algn="just"/>
            <a:r>
              <a:rPr lang="ru-RU" b="1" dirty="0"/>
              <a:t>Об осознанности выбора профессии </a:t>
            </a:r>
            <a:r>
              <a:rPr lang="ru-RU" dirty="0"/>
              <a:t>(осознанным выбор можно считать в том случае, если он построен с учетом интересов и предшествующего опыта личности, когда указываются и осознаются адекватные мотивы выбора профессии).</a:t>
            </a:r>
          </a:p>
          <a:p>
            <a:pPr algn="just"/>
            <a:r>
              <a:rPr lang="ru-RU" dirty="0"/>
              <a:t>1. </a:t>
            </a:r>
            <a:r>
              <a:rPr lang="ru-RU" dirty="0" err="1"/>
              <a:t>Профплан</a:t>
            </a:r>
            <a:r>
              <a:rPr lang="ru-RU" dirty="0"/>
              <a:t> сформирован полностью (адекватен; рационален; обоснован).</a:t>
            </a:r>
          </a:p>
          <a:p>
            <a:pPr algn="just"/>
            <a:r>
              <a:rPr lang="ru-RU" dirty="0"/>
              <a:t>2. </a:t>
            </a:r>
            <a:r>
              <a:rPr lang="ru-RU" dirty="0" err="1"/>
              <a:t>Профплан</a:t>
            </a:r>
            <a:r>
              <a:rPr lang="ru-RU" dirty="0"/>
              <a:t> сформирован частично (достоинства и недостатки данного </a:t>
            </a:r>
            <a:r>
              <a:rPr lang="ru-RU" dirty="0" err="1"/>
              <a:t>профплана</a:t>
            </a:r>
            <a:r>
              <a:rPr lang="ru-RU" dirty="0"/>
              <a:t>, над чем предстоит работать).</a:t>
            </a:r>
          </a:p>
          <a:p>
            <a:pPr algn="just"/>
            <a:r>
              <a:rPr lang="ru-RU" dirty="0"/>
              <a:t>3. </a:t>
            </a:r>
            <a:r>
              <a:rPr lang="ru-RU" dirty="0" err="1"/>
              <a:t>Профплан</a:t>
            </a:r>
            <a:r>
              <a:rPr lang="ru-RU" dirty="0"/>
              <a:t> не сформирован (причины этого).</a:t>
            </a:r>
          </a:p>
          <a:p>
            <a:pPr algn="just"/>
            <a:r>
              <a:rPr lang="ru-RU" dirty="0"/>
              <a:t>После качественной обработки данных и формулировки выводов планируется профориентационная работа с детьми, </a:t>
            </a:r>
            <a:r>
              <a:rPr lang="ru-RU" dirty="0" err="1"/>
              <a:t>профплан</a:t>
            </a:r>
            <a:r>
              <a:rPr lang="ru-RU" dirty="0"/>
              <a:t> которых не сформирован или сформирован частично.</a:t>
            </a:r>
          </a:p>
          <a:p>
            <a:pPr algn="just"/>
            <a:r>
              <a:rPr lang="ru-RU" dirty="0"/>
              <a:t>Для школьников, </a:t>
            </a:r>
            <a:r>
              <a:rPr lang="ru-RU" dirty="0" err="1"/>
              <a:t>профплан</a:t>
            </a:r>
            <a:r>
              <a:rPr lang="ru-RU" dirty="0"/>
              <a:t> которых сформирован частично, возможно, будет достаточно работы с профориентационными методиками.</a:t>
            </a:r>
          </a:p>
          <a:p>
            <a:pPr algn="just"/>
            <a:r>
              <a:rPr lang="ru-RU" dirty="0"/>
              <a:t>Для школьников, </a:t>
            </a:r>
            <a:r>
              <a:rPr lang="ru-RU" dirty="0" err="1"/>
              <a:t>профплан</a:t>
            </a:r>
            <a:r>
              <a:rPr lang="ru-RU" dirty="0"/>
              <a:t> которых не сформирован, необходимо будет использовать дополнительные активизирующие опросники профессионального и личностного самоопределения.</a:t>
            </a:r>
          </a:p>
        </p:txBody>
      </p:sp>
    </p:spTree>
    <p:extLst>
      <p:ext uri="{BB962C8B-B14F-4D97-AF65-F5344CB8AC3E}">
        <p14:creationId xmlns:p14="http://schemas.microsoft.com/office/powerpoint/2010/main" val="2856231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197E67C-E36A-48F0-AA26-3FCB829C6C65}"/>
              </a:ext>
            </a:extLst>
          </p:cNvPr>
          <p:cNvSpPr>
            <a:spLocks noGrp="1"/>
          </p:cNvSpPr>
          <p:nvPr>
            <p:ph type="title"/>
          </p:nvPr>
        </p:nvSpPr>
        <p:spPr>
          <a:xfrm>
            <a:off x="1130300" y="365125"/>
            <a:ext cx="10223500" cy="1031875"/>
          </a:xfrm>
        </p:spPr>
        <p:txBody>
          <a:bodyPr>
            <a:normAutofit fontScale="90000"/>
          </a:bodyPr>
          <a:lstStyle/>
          <a:p>
            <a:pPr algn="ctr"/>
            <a:r>
              <a:rPr lang="ru-RU" b="1" dirty="0">
                <a:effectLst>
                  <a:outerShdw blurRad="38100" dist="38100" dir="2700000" algn="tl">
                    <a:srgbClr val="000000">
                      <a:alpha val="43137"/>
                    </a:srgbClr>
                  </a:outerShdw>
                </a:effectLst>
              </a:rPr>
              <a:t>Особенности распределения предпочитаемых профессий в 5-10 классах</a:t>
            </a:r>
          </a:p>
        </p:txBody>
      </p:sp>
      <p:pic>
        <p:nvPicPr>
          <p:cNvPr id="4" name="Объект 3">
            <a:extLst>
              <a:ext uri="{FF2B5EF4-FFF2-40B4-BE49-F238E27FC236}">
                <a16:creationId xmlns="" xmlns:a16="http://schemas.microsoft.com/office/drawing/2014/main" id="{E613319E-B923-4AB0-BCAF-A72BE07357FF}"/>
              </a:ext>
            </a:extLst>
          </p:cNvPr>
          <p:cNvPicPr>
            <a:picLocks noGrp="1" noChangeAspect="1"/>
          </p:cNvPicPr>
          <p:nvPr>
            <p:ph idx="1"/>
          </p:nvPr>
        </p:nvPicPr>
        <p:blipFill>
          <a:blip r:embed="rId2"/>
          <a:stretch>
            <a:fillRect/>
          </a:stretch>
        </p:blipFill>
        <p:spPr>
          <a:xfrm>
            <a:off x="6182791" y="1862354"/>
            <a:ext cx="5944351" cy="3722007"/>
          </a:xfrm>
          <a:prstGeom prst="rect">
            <a:avLst/>
          </a:prstGeom>
          <a:ln>
            <a:noFill/>
          </a:ln>
          <a:effectLst>
            <a:softEdge rad="112500"/>
          </a:effectLst>
        </p:spPr>
      </p:pic>
      <p:pic>
        <p:nvPicPr>
          <p:cNvPr id="5" name="Рисунок 4">
            <a:extLst>
              <a:ext uri="{FF2B5EF4-FFF2-40B4-BE49-F238E27FC236}">
                <a16:creationId xmlns="" xmlns:a16="http://schemas.microsoft.com/office/drawing/2014/main" id="{40D676C2-EF19-4DDB-A4C1-434335CBB757}"/>
              </a:ext>
            </a:extLst>
          </p:cNvPr>
          <p:cNvPicPr>
            <a:picLocks noChangeAspect="1"/>
          </p:cNvPicPr>
          <p:nvPr/>
        </p:nvPicPr>
        <p:blipFill>
          <a:blip r:embed="rId3"/>
          <a:stretch>
            <a:fillRect/>
          </a:stretch>
        </p:blipFill>
        <p:spPr>
          <a:xfrm>
            <a:off x="759370" y="1812019"/>
            <a:ext cx="5423421" cy="3822675"/>
          </a:xfrm>
          <a:prstGeom prst="rect">
            <a:avLst/>
          </a:prstGeom>
        </p:spPr>
      </p:pic>
      <p:sp>
        <p:nvSpPr>
          <p:cNvPr id="6" name="TextBox 5">
            <a:extLst>
              <a:ext uri="{FF2B5EF4-FFF2-40B4-BE49-F238E27FC236}">
                <a16:creationId xmlns="" xmlns:a16="http://schemas.microsoft.com/office/drawing/2014/main" id="{1B69112C-B2AA-4E68-99C8-270C4FE2E032}"/>
              </a:ext>
            </a:extLst>
          </p:cNvPr>
          <p:cNvSpPr txBox="1"/>
          <p:nvPr/>
        </p:nvSpPr>
        <p:spPr>
          <a:xfrm>
            <a:off x="1585624" y="5776882"/>
            <a:ext cx="9734725" cy="923330"/>
          </a:xfrm>
          <a:prstGeom prst="rect">
            <a:avLst/>
          </a:prstGeom>
          <a:noFill/>
        </p:spPr>
        <p:txBody>
          <a:bodyPr wrap="square">
            <a:spAutoFit/>
          </a:bodyPr>
          <a:lstStyle/>
          <a:p>
            <a:r>
              <a:rPr lang="ru-RU" b="1" dirty="0">
                <a:effectLst>
                  <a:outerShdw blurRad="38100" dist="38100" dir="2700000" algn="tl">
                    <a:srgbClr val="000000">
                      <a:alpha val="43137"/>
                    </a:srgbClr>
                  </a:outerShdw>
                </a:effectLst>
              </a:rPr>
              <a:t>"Вот лучший совет, который можно дать по выбору профессии: «Найдите что-нибудь, что тебе нравиться делать, а потом найдите кого-нибудь, кто будет тебе за это платить»". </a:t>
            </a:r>
          </a:p>
          <a:p>
            <a:r>
              <a:rPr lang="ru-RU" b="1" dirty="0">
                <a:effectLst>
                  <a:outerShdw blurRad="38100" dist="38100" dir="2700000" algn="tl">
                    <a:srgbClr val="000000">
                      <a:alpha val="43137"/>
                    </a:srgbClr>
                  </a:outerShdw>
                </a:effectLst>
              </a:rPr>
              <a:t>                                                                                                                                        Кэтрин </a:t>
            </a:r>
            <a:r>
              <a:rPr lang="ru-RU" b="1" dirty="0" err="1">
                <a:effectLst>
                  <a:outerShdw blurRad="38100" dist="38100" dir="2700000" algn="tl">
                    <a:srgbClr val="000000">
                      <a:alpha val="43137"/>
                    </a:srgbClr>
                  </a:outerShdw>
                </a:effectLst>
              </a:rPr>
              <a:t>Уайтхорн</a:t>
            </a:r>
            <a:endParaRPr lang="ru-R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05889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19842" y="185468"/>
            <a:ext cx="9601200" cy="1485900"/>
          </a:xfrm>
        </p:spPr>
        <p:txBody>
          <a:bodyPr/>
          <a:lstStyle/>
          <a:p>
            <a:pPr algn="ctr"/>
            <a:r>
              <a:rPr lang="ru-RU" b="1" dirty="0" smtClean="0">
                <a:effectLst>
                  <a:outerShdw blurRad="38100" dist="38100" dir="2700000" algn="tl">
                    <a:srgbClr val="000000">
                      <a:alpha val="43137"/>
                    </a:srgbClr>
                  </a:outerShdw>
                </a:effectLst>
              </a:rPr>
              <a:t>Вступление</a:t>
            </a:r>
            <a:br>
              <a:rPr lang="ru-RU" b="1" dirty="0" smtClean="0">
                <a:effectLst>
                  <a:outerShdw blurRad="38100" dist="38100" dir="2700000" algn="tl">
                    <a:srgbClr val="000000">
                      <a:alpha val="43137"/>
                    </a:srgbClr>
                  </a:outerShdw>
                </a:effectLst>
              </a:rPr>
            </a:br>
            <a:r>
              <a:rPr lang="ru-RU" b="1" smtClean="0">
                <a:effectLst>
                  <a:outerShdw blurRad="38100" dist="38100" dir="2700000" algn="tl">
                    <a:srgbClr val="000000">
                      <a:alpha val="43137"/>
                    </a:srgbClr>
                  </a:outerShdw>
                </a:effectLst>
              </a:rPr>
              <a:t>(«Вспомнить всё»)</a:t>
            </a:r>
            <a:endParaRPr lang="ru-RU"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stretch>
            <a:fillRect/>
          </a:stretch>
        </p:blipFill>
        <p:spPr>
          <a:xfrm>
            <a:off x="1227980" y="1671368"/>
            <a:ext cx="6925608" cy="4367751"/>
          </a:xfrm>
          <a:prstGeom prst="rect">
            <a:avLst/>
          </a:prstGeom>
          <a:ln>
            <a:noFill/>
          </a:ln>
          <a:effectLst>
            <a:softEdge rad="112500"/>
          </a:effectLst>
        </p:spPr>
      </p:pic>
    </p:spTree>
    <p:extLst>
      <p:ext uri="{BB962C8B-B14F-4D97-AF65-F5344CB8AC3E}">
        <p14:creationId xmlns:p14="http://schemas.microsoft.com/office/powerpoint/2010/main" val="21102820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323F946-5769-4A45-B5B9-7975055561A5}"/>
              </a:ext>
            </a:extLst>
          </p:cNvPr>
          <p:cNvSpPr>
            <a:spLocks noGrp="1"/>
          </p:cNvSpPr>
          <p:nvPr>
            <p:ph type="title"/>
          </p:nvPr>
        </p:nvSpPr>
        <p:spPr>
          <a:xfrm>
            <a:off x="1140903" y="260060"/>
            <a:ext cx="9831897" cy="1375794"/>
          </a:xfrm>
        </p:spPr>
        <p:txBody>
          <a:bodyPr>
            <a:normAutofit/>
          </a:bodyPr>
          <a:lstStyle/>
          <a:p>
            <a:pPr algn="ctr"/>
            <a:r>
              <a:rPr lang="ru-RU" sz="3200" b="1" dirty="0">
                <a:effectLst>
                  <a:outerShdw blurRad="38100" dist="38100" dir="2700000" algn="tl">
                    <a:srgbClr val="000000">
                      <a:alpha val="43137"/>
                    </a:srgbClr>
                  </a:outerShdw>
                </a:effectLst>
              </a:rPr>
              <a:t>Сформированность личного профессионального плана у учащихся 5-10-х классов</a:t>
            </a:r>
          </a:p>
        </p:txBody>
      </p:sp>
      <p:pic>
        <p:nvPicPr>
          <p:cNvPr id="4" name="Объект 3">
            <a:extLst>
              <a:ext uri="{FF2B5EF4-FFF2-40B4-BE49-F238E27FC236}">
                <a16:creationId xmlns="" xmlns:a16="http://schemas.microsoft.com/office/drawing/2014/main" id="{DE92C04C-9D1E-4DB0-9081-029BC6D52E46}"/>
              </a:ext>
            </a:extLst>
          </p:cNvPr>
          <p:cNvPicPr>
            <a:picLocks noGrp="1" noChangeAspect="1"/>
          </p:cNvPicPr>
          <p:nvPr>
            <p:ph idx="1"/>
          </p:nvPr>
        </p:nvPicPr>
        <p:blipFill>
          <a:blip r:embed="rId2"/>
          <a:stretch>
            <a:fillRect/>
          </a:stretch>
        </p:blipFill>
        <p:spPr>
          <a:xfrm>
            <a:off x="1140903" y="1166606"/>
            <a:ext cx="4578493" cy="2755631"/>
          </a:xfrm>
          <a:prstGeom prst="rect">
            <a:avLst/>
          </a:prstGeom>
          <a:ln>
            <a:noFill/>
          </a:ln>
          <a:effectLst>
            <a:softEdge rad="112500"/>
          </a:effectLst>
        </p:spPr>
      </p:pic>
      <p:pic>
        <p:nvPicPr>
          <p:cNvPr id="5" name="Рисунок 4">
            <a:extLst>
              <a:ext uri="{FF2B5EF4-FFF2-40B4-BE49-F238E27FC236}">
                <a16:creationId xmlns="" xmlns:a16="http://schemas.microsoft.com/office/drawing/2014/main" id="{1F2CC718-E17D-4602-AD7A-E69F91CD8B46}"/>
              </a:ext>
            </a:extLst>
          </p:cNvPr>
          <p:cNvPicPr>
            <a:picLocks noChangeAspect="1"/>
          </p:cNvPicPr>
          <p:nvPr/>
        </p:nvPicPr>
        <p:blipFill>
          <a:blip r:embed="rId3"/>
          <a:stretch>
            <a:fillRect/>
          </a:stretch>
        </p:blipFill>
        <p:spPr>
          <a:xfrm>
            <a:off x="6818756" y="1166606"/>
            <a:ext cx="4803735" cy="2879894"/>
          </a:xfrm>
          <a:prstGeom prst="rect">
            <a:avLst/>
          </a:prstGeom>
          <a:ln>
            <a:noFill/>
          </a:ln>
          <a:effectLst>
            <a:softEdge rad="112500"/>
          </a:effectLst>
        </p:spPr>
      </p:pic>
      <p:pic>
        <p:nvPicPr>
          <p:cNvPr id="6" name="Рисунок 5">
            <a:extLst>
              <a:ext uri="{FF2B5EF4-FFF2-40B4-BE49-F238E27FC236}">
                <a16:creationId xmlns="" xmlns:a16="http://schemas.microsoft.com/office/drawing/2014/main" id="{982C09B3-DB1A-43C3-AF3C-838431380651}"/>
              </a:ext>
            </a:extLst>
          </p:cNvPr>
          <p:cNvPicPr>
            <a:picLocks noChangeAspect="1"/>
          </p:cNvPicPr>
          <p:nvPr/>
        </p:nvPicPr>
        <p:blipFill>
          <a:blip r:embed="rId4"/>
          <a:stretch>
            <a:fillRect/>
          </a:stretch>
        </p:blipFill>
        <p:spPr>
          <a:xfrm>
            <a:off x="1140903" y="3984369"/>
            <a:ext cx="4578493" cy="2755631"/>
          </a:xfrm>
          <a:prstGeom prst="rect">
            <a:avLst/>
          </a:prstGeom>
          <a:ln>
            <a:noFill/>
          </a:ln>
          <a:effectLst>
            <a:softEdge rad="112500"/>
          </a:effectLst>
        </p:spPr>
      </p:pic>
      <p:pic>
        <p:nvPicPr>
          <p:cNvPr id="7" name="Рисунок 6">
            <a:extLst>
              <a:ext uri="{FF2B5EF4-FFF2-40B4-BE49-F238E27FC236}">
                <a16:creationId xmlns="" xmlns:a16="http://schemas.microsoft.com/office/drawing/2014/main" id="{06A929B3-D6DA-4E3C-AFF9-B2094F5F4C76}"/>
              </a:ext>
            </a:extLst>
          </p:cNvPr>
          <p:cNvPicPr>
            <a:picLocks noChangeAspect="1"/>
          </p:cNvPicPr>
          <p:nvPr/>
        </p:nvPicPr>
        <p:blipFill>
          <a:blip r:embed="rId5"/>
          <a:stretch>
            <a:fillRect/>
          </a:stretch>
        </p:blipFill>
        <p:spPr>
          <a:xfrm>
            <a:off x="6818756" y="4102369"/>
            <a:ext cx="4584589" cy="2755631"/>
          </a:xfrm>
          <a:prstGeom prst="rect">
            <a:avLst/>
          </a:prstGeom>
          <a:ln>
            <a:noFill/>
          </a:ln>
          <a:effectLst>
            <a:softEdge rad="112500"/>
          </a:effectLst>
        </p:spPr>
      </p:pic>
    </p:spTree>
    <p:extLst>
      <p:ext uri="{BB962C8B-B14F-4D97-AF65-F5344CB8AC3E}">
        <p14:creationId xmlns:p14="http://schemas.microsoft.com/office/powerpoint/2010/main" val="3475432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EF154D1-D0B3-4D90-8513-39683747363F}"/>
              </a:ext>
            </a:extLst>
          </p:cNvPr>
          <p:cNvSpPr>
            <a:spLocks noGrp="1"/>
          </p:cNvSpPr>
          <p:nvPr>
            <p:ph type="title"/>
          </p:nvPr>
        </p:nvSpPr>
        <p:spPr>
          <a:xfrm>
            <a:off x="1350628" y="182460"/>
            <a:ext cx="9672506" cy="1663117"/>
          </a:xfrm>
        </p:spPr>
        <p:txBody>
          <a:bodyPr>
            <a:normAutofit fontScale="90000"/>
          </a:bodyPr>
          <a:lstStyle/>
          <a:p>
            <a:pPr algn="ctr"/>
            <a:r>
              <a:rPr lang="ru-RU" b="1" dirty="0">
                <a:effectLst>
                  <a:outerShdw blurRad="38100" dist="38100" dir="2700000" algn="tl">
                    <a:srgbClr val="000000">
                      <a:alpha val="43137"/>
                    </a:srgbClr>
                  </a:outerShdw>
                </a:effectLst>
              </a:rPr>
              <a:t>Общее распределение обучающихся в группе «Техника» по наличию личного профессионального плана</a:t>
            </a:r>
          </a:p>
        </p:txBody>
      </p:sp>
      <p:pic>
        <p:nvPicPr>
          <p:cNvPr id="7" name="Объект 6">
            <a:extLst>
              <a:ext uri="{FF2B5EF4-FFF2-40B4-BE49-F238E27FC236}">
                <a16:creationId xmlns="" xmlns:a16="http://schemas.microsoft.com/office/drawing/2014/main" id="{8E82285C-C9F0-4BA2-8F2D-2A050EDF44B6}"/>
              </a:ext>
            </a:extLst>
          </p:cNvPr>
          <p:cNvPicPr>
            <a:picLocks noGrp="1" noChangeAspect="1"/>
          </p:cNvPicPr>
          <p:nvPr>
            <p:ph idx="1"/>
          </p:nvPr>
        </p:nvPicPr>
        <p:blipFill>
          <a:blip r:embed="rId2"/>
          <a:stretch>
            <a:fillRect/>
          </a:stretch>
        </p:blipFill>
        <p:spPr>
          <a:xfrm>
            <a:off x="897623" y="2083007"/>
            <a:ext cx="5751893" cy="3457255"/>
          </a:xfrm>
          <a:prstGeom prst="rect">
            <a:avLst/>
          </a:prstGeom>
          <a:ln>
            <a:noFill/>
          </a:ln>
          <a:effectLst>
            <a:softEdge rad="112500"/>
          </a:effectLst>
        </p:spPr>
      </p:pic>
      <p:pic>
        <p:nvPicPr>
          <p:cNvPr id="9" name="Рисунок 8">
            <a:extLst>
              <a:ext uri="{FF2B5EF4-FFF2-40B4-BE49-F238E27FC236}">
                <a16:creationId xmlns="" xmlns:a16="http://schemas.microsoft.com/office/drawing/2014/main" id="{E885805E-3A35-4B85-92D6-3AF784C42987}"/>
              </a:ext>
            </a:extLst>
          </p:cNvPr>
          <p:cNvPicPr>
            <a:picLocks noChangeAspect="1"/>
          </p:cNvPicPr>
          <p:nvPr/>
        </p:nvPicPr>
        <p:blipFill>
          <a:blip r:embed="rId3"/>
          <a:stretch>
            <a:fillRect/>
          </a:stretch>
        </p:blipFill>
        <p:spPr>
          <a:xfrm>
            <a:off x="6459404" y="2083006"/>
            <a:ext cx="5732596" cy="3457255"/>
          </a:xfrm>
          <a:prstGeom prst="rect">
            <a:avLst/>
          </a:prstGeom>
        </p:spPr>
      </p:pic>
    </p:spTree>
    <p:extLst>
      <p:ext uri="{BB962C8B-B14F-4D97-AF65-F5344CB8AC3E}">
        <p14:creationId xmlns:p14="http://schemas.microsoft.com/office/powerpoint/2010/main" val="1979590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AC1EA47-FC73-4E5C-82FD-7D9D3778B464}"/>
              </a:ext>
            </a:extLst>
          </p:cNvPr>
          <p:cNvSpPr>
            <a:spLocks noGrp="1"/>
          </p:cNvSpPr>
          <p:nvPr>
            <p:ph type="title"/>
          </p:nvPr>
        </p:nvSpPr>
        <p:spPr>
          <a:xfrm>
            <a:off x="2021746" y="174072"/>
            <a:ext cx="8874853" cy="849385"/>
          </a:xfrm>
        </p:spPr>
        <p:txBody>
          <a:bodyPr/>
          <a:lstStyle/>
          <a:p>
            <a:pPr algn="ctr"/>
            <a:r>
              <a:rPr lang="ru-RU" b="1" dirty="0">
                <a:effectLst>
                  <a:outerShdw blurRad="38100" dist="38100" dir="2700000" algn="tl">
                    <a:srgbClr val="000000">
                      <a:alpha val="43137"/>
                    </a:srgbClr>
                  </a:outerShdw>
                </a:effectLst>
              </a:rPr>
              <a:t>Мотивы выбора профессии</a:t>
            </a:r>
          </a:p>
        </p:txBody>
      </p:sp>
      <p:pic>
        <p:nvPicPr>
          <p:cNvPr id="3074" name="Picture 2" descr="Диаграмма ответов в Формах. Вопрос: 15. Что привлекает Вас в избранной профессии:. Количество ответов: 179 ответов.">
            <a:extLst>
              <a:ext uri="{FF2B5EF4-FFF2-40B4-BE49-F238E27FC236}">
                <a16:creationId xmlns="" xmlns:a16="http://schemas.microsoft.com/office/drawing/2014/main" id="{B1060548-C9E7-442F-BAC9-4FEAABA4701D}"/>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5998128" y="2678101"/>
            <a:ext cx="6318332" cy="41274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Рисунок 3">
            <a:extLst>
              <a:ext uri="{FF2B5EF4-FFF2-40B4-BE49-F238E27FC236}">
                <a16:creationId xmlns="" xmlns:a16="http://schemas.microsoft.com/office/drawing/2014/main" id="{DB0488B5-E048-4CB1-B143-30C2248DF627}"/>
              </a:ext>
            </a:extLst>
          </p:cNvPr>
          <p:cNvPicPr>
            <a:picLocks noChangeAspect="1"/>
          </p:cNvPicPr>
          <p:nvPr/>
        </p:nvPicPr>
        <p:blipFill>
          <a:blip r:embed="rId3"/>
          <a:stretch>
            <a:fillRect/>
          </a:stretch>
        </p:blipFill>
        <p:spPr>
          <a:xfrm>
            <a:off x="657836" y="816355"/>
            <a:ext cx="5533239" cy="3283172"/>
          </a:xfrm>
          <a:prstGeom prst="rect">
            <a:avLst/>
          </a:prstGeom>
        </p:spPr>
      </p:pic>
    </p:spTree>
    <p:extLst>
      <p:ext uri="{BB962C8B-B14F-4D97-AF65-F5344CB8AC3E}">
        <p14:creationId xmlns:p14="http://schemas.microsoft.com/office/powerpoint/2010/main" val="1375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3F26F43-F8F2-4C23-BDC9-373030D0B866}"/>
              </a:ext>
            </a:extLst>
          </p:cNvPr>
          <p:cNvSpPr>
            <a:spLocks noGrp="1"/>
          </p:cNvSpPr>
          <p:nvPr>
            <p:ph type="title"/>
          </p:nvPr>
        </p:nvSpPr>
        <p:spPr>
          <a:xfrm>
            <a:off x="1702964" y="318782"/>
            <a:ext cx="9269835" cy="889233"/>
          </a:xfrm>
        </p:spPr>
        <p:txBody>
          <a:bodyPr/>
          <a:lstStyle/>
          <a:p>
            <a:pPr algn="ctr"/>
            <a:r>
              <a:rPr lang="ru-RU" b="1" dirty="0">
                <a:effectLst>
                  <a:outerShdw blurRad="38100" dist="38100" dir="2700000" algn="tl">
                    <a:srgbClr val="000000">
                      <a:alpha val="43137"/>
                    </a:srgbClr>
                  </a:outerShdw>
                </a:effectLst>
              </a:rPr>
              <a:t>Задачи самоопределения</a:t>
            </a:r>
          </a:p>
        </p:txBody>
      </p:sp>
      <p:sp>
        <p:nvSpPr>
          <p:cNvPr id="3" name="Объект 2">
            <a:extLst>
              <a:ext uri="{FF2B5EF4-FFF2-40B4-BE49-F238E27FC236}">
                <a16:creationId xmlns="" xmlns:a16="http://schemas.microsoft.com/office/drawing/2014/main" id="{65FCE1C6-9B0D-49BE-8AD6-6D82B93DC12A}"/>
              </a:ext>
            </a:extLst>
          </p:cNvPr>
          <p:cNvSpPr>
            <a:spLocks noGrp="1"/>
          </p:cNvSpPr>
          <p:nvPr>
            <p:ph idx="1"/>
          </p:nvPr>
        </p:nvSpPr>
        <p:spPr>
          <a:xfrm>
            <a:off x="1082180" y="1115736"/>
            <a:ext cx="10888910" cy="5629013"/>
          </a:xfrm>
        </p:spPr>
        <p:txBody>
          <a:bodyPr>
            <a:normAutofit fontScale="70000" lnSpcReduction="20000"/>
          </a:bodyPr>
          <a:lstStyle/>
          <a:p>
            <a:pPr algn="just"/>
            <a:r>
              <a:rPr lang="ru-RU" b="1" dirty="0"/>
              <a:t>В начальной школе мы решаем такие задачи, как:</a:t>
            </a:r>
          </a:p>
          <a:p>
            <a:pPr algn="just"/>
            <a:r>
              <a:rPr lang="ru-RU" dirty="0"/>
              <a:t>Расширение кругозора о новой профессии;</a:t>
            </a:r>
          </a:p>
          <a:p>
            <a:pPr algn="just"/>
            <a:r>
              <a:rPr lang="ru-RU" dirty="0"/>
              <a:t>Изучение её функционала, предметов и атрибутов труда;</a:t>
            </a:r>
          </a:p>
          <a:p>
            <a:pPr algn="just"/>
            <a:r>
              <a:rPr lang="ru-RU" dirty="0"/>
              <a:t>Изучение взаимосвязи профессии с другими профессиями и отраслями.</a:t>
            </a:r>
          </a:p>
          <a:p>
            <a:pPr algn="just"/>
            <a:endParaRPr lang="ru-RU" dirty="0"/>
          </a:p>
          <a:p>
            <a:pPr algn="just"/>
            <a:r>
              <a:rPr lang="ru-RU" b="1" dirty="0">
                <a:effectLst>
                  <a:outerShdw blurRad="38100" dist="38100" dir="2700000" algn="tl">
                    <a:srgbClr val="000000">
                      <a:alpha val="43137"/>
                    </a:srgbClr>
                  </a:outerShdw>
                </a:effectLst>
              </a:rPr>
              <a:t>В средних классах изучение профессий строится по следующей программе:</a:t>
            </a:r>
          </a:p>
          <a:p>
            <a:pPr algn="just"/>
            <a:r>
              <a:rPr lang="ru-RU" dirty="0"/>
              <a:t>Изучить профессионально важные качества и их соотношение с личными качествами ученика; окончательно закрепить тему устройства мира труда — отраслей и видов деятельности; </a:t>
            </a:r>
          </a:p>
          <a:p>
            <a:pPr algn="just"/>
            <a:r>
              <a:rPr lang="ru-RU" dirty="0"/>
              <a:t>Перевести из стадии любопытства в стадию вовлечения, когда искренний интерес ученика направлен на получение дополнительной информации о заинтересовавшей его профессии или виде деятельности;</a:t>
            </a:r>
          </a:p>
          <a:p>
            <a:pPr algn="just"/>
            <a:r>
              <a:rPr lang="ru-RU" dirty="0"/>
              <a:t>Помочь в прохождении основных этапов самоопределения: изучение самого себя, своих качеств, склонностей, способностей;</a:t>
            </a:r>
          </a:p>
          <a:p>
            <a:pPr algn="just"/>
            <a:r>
              <a:rPr lang="ru-RU" dirty="0"/>
              <a:t>Увеличить мотивацию к учебе через осмысление и осознание практической пользы от изучаемых предметов.</a:t>
            </a:r>
          </a:p>
          <a:p>
            <a:pPr algn="just"/>
            <a:endParaRPr lang="ru-RU" dirty="0"/>
          </a:p>
          <a:p>
            <a:pPr algn="just"/>
            <a:r>
              <a:rPr lang="ru-RU" b="1" dirty="0">
                <a:effectLst>
                  <a:outerShdw blurRad="38100" dist="38100" dir="2700000" algn="tl">
                    <a:srgbClr val="000000">
                      <a:alpha val="43137"/>
                    </a:srgbClr>
                  </a:outerShdw>
                </a:effectLst>
              </a:rPr>
              <a:t>В старших классах, изучая профессии, акценты ставятся на том, чтобы:</a:t>
            </a:r>
          </a:p>
          <a:p>
            <a:pPr algn="just"/>
            <a:r>
              <a:rPr lang="ru-RU" dirty="0"/>
              <a:t>Определить, какие предметы требуется хорошо знать для данной профессии, какие знания необходимо получить самостоятельно;</a:t>
            </a:r>
          </a:p>
          <a:p>
            <a:pPr algn="just"/>
            <a:r>
              <a:rPr lang="ru-RU" dirty="0"/>
              <a:t>Изучить, какие личные качества требуется «подтянуть», чтобы соответствовать выбранной профессии или деятельности;</a:t>
            </a:r>
          </a:p>
          <a:p>
            <a:pPr algn="just"/>
            <a:r>
              <a:rPr lang="ru-RU" dirty="0"/>
              <a:t>Изучить карьерную траекторию в данном виде деятельности (горизонтальную и вертикальную);</a:t>
            </a:r>
          </a:p>
          <a:p>
            <a:pPr algn="just"/>
            <a:r>
              <a:rPr lang="ru-RU" dirty="0"/>
              <a:t>Мониторинг: в каких учебных учреждениях города (региона) можно получить данную профессию;</a:t>
            </a:r>
          </a:p>
          <a:p>
            <a:pPr algn="just"/>
            <a:r>
              <a:rPr lang="ru-RU" dirty="0"/>
              <a:t>Направленность на практику: олимпиады, соревнования, конкурсы, кружки и т.п.</a:t>
            </a:r>
          </a:p>
        </p:txBody>
      </p:sp>
    </p:spTree>
    <p:extLst>
      <p:ext uri="{BB962C8B-B14F-4D97-AF65-F5344CB8AC3E}">
        <p14:creationId xmlns:p14="http://schemas.microsoft.com/office/powerpoint/2010/main" val="3603582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8CABE31-9B55-443F-B210-2FD39A151162}"/>
              </a:ext>
            </a:extLst>
          </p:cNvPr>
          <p:cNvSpPr>
            <a:spLocks noGrp="1"/>
          </p:cNvSpPr>
          <p:nvPr>
            <p:ph type="title"/>
          </p:nvPr>
        </p:nvSpPr>
        <p:spPr/>
        <p:txBody>
          <a:bodyPr/>
          <a:lstStyle/>
          <a:p>
            <a:pPr algn="ctr"/>
            <a:r>
              <a:rPr lang="ru-RU" b="1" dirty="0"/>
              <a:t>Литература</a:t>
            </a:r>
          </a:p>
        </p:txBody>
      </p:sp>
      <p:sp>
        <p:nvSpPr>
          <p:cNvPr id="11" name="Объект 10">
            <a:extLst>
              <a:ext uri="{FF2B5EF4-FFF2-40B4-BE49-F238E27FC236}">
                <a16:creationId xmlns="" xmlns:a16="http://schemas.microsoft.com/office/drawing/2014/main" id="{83B10874-0773-47A5-B401-F8EC4F51BDF7}"/>
              </a:ext>
            </a:extLst>
          </p:cNvPr>
          <p:cNvSpPr>
            <a:spLocks noGrp="1"/>
          </p:cNvSpPr>
          <p:nvPr>
            <p:ph idx="1"/>
          </p:nvPr>
        </p:nvSpPr>
        <p:spPr/>
        <p:txBody>
          <a:bodyPr/>
          <a:lstStyle/>
          <a:p>
            <a:r>
              <a:rPr lang="ru-RU" dirty="0"/>
              <a:t>Основы </a:t>
            </a:r>
            <a:r>
              <a:rPr lang="ru-RU" dirty="0" err="1"/>
              <a:t>профориентологии</a:t>
            </a:r>
            <a:r>
              <a:rPr lang="ru-RU" dirty="0"/>
              <a:t>: Сборник психодиагностических методик / Е.В. Фалунина, Московский психолого-социальный институт, 2004.- 200 с.</a:t>
            </a:r>
          </a:p>
          <a:p>
            <a:r>
              <a:rPr lang="ru-RU" dirty="0"/>
              <a:t>Г.В. </a:t>
            </a:r>
            <a:r>
              <a:rPr lang="ru-RU" dirty="0" err="1"/>
              <a:t>Резапкина</a:t>
            </a:r>
            <a:r>
              <a:rPr lang="ru-RU" dirty="0"/>
              <a:t> «Отбор в профильные классы».- М., Генезис, 2006</a:t>
            </a:r>
          </a:p>
        </p:txBody>
      </p:sp>
      <p:pic>
        <p:nvPicPr>
          <p:cNvPr id="5" name="Рисунок 4">
            <a:extLst>
              <a:ext uri="{FF2B5EF4-FFF2-40B4-BE49-F238E27FC236}">
                <a16:creationId xmlns="" xmlns:a16="http://schemas.microsoft.com/office/drawing/2014/main" id="{1E6EE2B7-B2CC-4E64-9D84-C6F09B65928A}"/>
              </a:ext>
            </a:extLst>
          </p:cNvPr>
          <p:cNvPicPr>
            <a:picLocks noChangeAspect="1"/>
          </p:cNvPicPr>
          <p:nvPr/>
        </p:nvPicPr>
        <p:blipFill>
          <a:blip r:embed="rId2"/>
          <a:stretch>
            <a:fillRect/>
          </a:stretch>
        </p:blipFill>
        <p:spPr>
          <a:xfrm>
            <a:off x="1733603" y="3648075"/>
            <a:ext cx="1409700" cy="1409700"/>
          </a:xfrm>
          <a:prstGeom prst="rect">
            <a:avLst/>
          </a:prstGeom>
        </p:spPr>
      </p:pic>
      <p:pic>
        <p:nvPicPr>
          <p:cNvPr id="6" name="Рисунок 5">
            <a:extLst>
              <a:ext uri="{FF2B5EF4-FFF2-40B4-BE49-F238E27FC236}">
                <a16:creationId xmlns="" xmlns:a16="http://schemas.microsoft.com/office/drawing/2014/main" id="{E4B6D35A-1DBE-4E36-8526-29E4B869920A}"/>
              </a:ext>
            </a:extLst>
          </p:cNvPr>
          <p:cNvPicPr>
            <a:picLocks noChangeAspect="1"/>
          </p:cNvPicPr>
          <p:nvPr/>
        </p:nvPicPr>
        <p:blipFill>
          <a:blip r:embed="rId3"/>
          <a:stretch>
            <a:fillRect/>
          </a:stretch>
        </p:blipFill>
        <p:spPr>
          <a:xfrm>
            <a:off x="3528939" y="3620902"/>
            <a:ext cx="1408298" cy="1408298"/>
          </a:xfrm>
          <a:prstGeom prst="rect">
            <a:avLst/>
          </a:prstGeom>
        </p:spPr>
      </p:pic>
      <p:pic>
        <p:nvPicPr>
          <p:cNvPr id="7" name="Рисунок 6">
            <a:extLst>
              <a:ext uri="{FF2B5EF4-FFF2-40B4-BE49-F238E27FC236}">
                <a16:creationId xmlns="" xmlns:a16="http://schemas.microsoft.com/office/drawing/2014/main" id="{57E09914-28A3-452C-A746-95F47C047133}"/>
              </a:ext>
            </a:extLst>
          </p:cNvPr>
          <p:cNvPicPr>
            <a:picLocks noChangeAspect="1"/>
          </p:cNvPicPr>
          <p:nvPr/>
        </p:nvPicPr>
        <p:blipFill>
          <a:blip r:embed="rId4"/>
          <a:stretch>
            <a:fillRect/>
          </a:stretch>
        </p:blipFill>
        <p:spPr>
          <a:xfrm>
            <a:off x="7328904" y="3582971"/>
            <a:ext cx="1414395" cy="1408298"/>
          </a:xfrm>
          <a:prstGeom prst="rect">
            <a:avLst/>
          </a:prstGeom>
        </p:spPr>
      </p:pic>
      <p:pic>
        <p:nvPicPr>
          <p:cNvPr id="8" name="Рисунок 7">
            <a:extLst>
              <a:ext uri="{FF2B5EF4-FFF2-40B4-BE49-F238E27FC236}">
                <a16:creationId xmlns="" xmlns:a16="http://schemas.microsoft.com/office/drawing/2014/main" id="{9826FE9E-ECD5-4521-A68B-A7A416AD66BB}"/>
              </a:ext>
            </a:extLst>
          </p:cNvPr>
          <p:cNvPicPr>
            <a:picLocks noChangeAspect="1"/>
          </p:cNvPicPr>
          <p:nvPr/>
        </p:nvPicPr>
        <p:blipFill>
          <a:blip r:embed="rId3"/>
          <a:stretch>
            <a:fillRect/>
          </a:stretch>
        </p:blipFill>
        <p:spPr>
          <a:xfrm>
            <a:off x="5322873" y="3582971"/>
            <a:ext cx="1408298" cy="1408298"/>
          </a:xfrm>
          <a:prstGeom prst="rect">
            <a:avLst/>
          </a:prstGeom>
        </p:spPr>
      </p:pic>
      <p:pic>
        <p:nvPicPr>
          <p:cNvPr id="4" name="Рисунок 3">
            <a:extLst>
              <a:ext uri="{FF2B5EF4-FFF2-40B4-BE49-F238E27FC236}">
                <a16:creationId xmlns="" xmlns:a16="http://schemas.microsoft.com/office/drawing/2014/main" id="{1EB481BE-4867-4056-BC53-1B378783F73B}"/>
              </a:ext>
            </a:extLst>
          </p:cNvPr>
          <p:cNvPicPr>
            <a:picLocks noChangeAspect="1"/>
          </p:cNvPicPr>
          <p:nvPr/>
        </p:nvPicPr>
        <p:blipFill>
          <a:blip r:embed="rId5"/>
          <a:stretch>
            <a:fillRect/>
          </a:stretch>
        </p:blipFill>
        <p:spPr>
          <a:xfrm>
            <a:off x="9243494" y="3350976"/>
            <a:ext cx="1845420" cy="2007816"/>
          </a:xfrm>
          <a:prstGeom prst="rect">
            <a:avLst/>
          </a:prstGeom>
        </p:spPr>
      </p:pic>
      <p:pic>
        <p:nvPicPr>
          <p:cNvPr id="9" name="Рисунок 8"/>
          <p:cNvPicPr>
            <a:picLocks noChangeAspect="1"/>
          </p:cNvPicPr>
          <p:nvPr/>
        </p:nvPicPr>
        <p:blipFill>
          <a:blip r:embed="rId6"/>
          <a:stretch>
            <a:fillRect/>
          </a:stretch>
        </p:blipFill>
        <p:spPr>
          <a:xfrm>
            <a:off x="2865826" y="5086350"/>
            <a:ext cx="6029325" cy="1771650"/>
          </a:xfrm>
          <a:prstGeom prst="rect">
            <a:avLst/>
          </a:prstGeom>
          <a:ln>
            <a:noFill/>
          </a:ln>
          <a:effectLst>
            <a:softEdge rad="112500"/>
          </a:effectLst>
        </p:spPr>
      </p:pic>
    </p:spTree>
    <p:extLst>
      <p:ext uri="{BB962C8B-B14F-4D97-AF65-F5344CB8AC3E}">
        <p14:creationId xmlns:p14="http://schemas.microsoft.com/office/powerpoint/2010/main" val="3266342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DB9E6DE-1569-4FB2-9695-BA6151C28BA3}"/>
              </a:ext>
            </a:extLst>
          </p:cNvPr>
          <p:cNvSpPr>
            <a:spLocks noGrp="1"/>
          </p:cNvSpPr>
          <p:nvPr>
            <p:ph type="title"/>
          </p:nvPr>
        </p:nvSpPr>
        <p:spPr/>
        <p:txBody>
          <a:bodyPr/>
          <a:lstStyle/>
          <a:p>
            <a:pPr algn="ctr"/>
            <a:r>
              <a:rPr lang="ru-RU" b="1" dirty="0">
                <a:effectLst>
                  <a:outerShdw blurRad="38100" dist="38100" dir="2700000" algn="tl">
                    <a:srgbClr val="000000">
                      <a:alpha val="43137"/>
                    </a:srgbClr>
                  </a:outerShdw>
                </a:effectLst>
              </a:rPr>
              <a:t>Благодарю за внимание</a:t>
            </a:r>
          </a:p>
        </p:txBody>
      </p:sp>
      <p:pic>
        <p:nvPicPr>
          <p:cNvPr id="8" name="Объект 7">
            <a:extLst>
              <a:ext uri="{FF2B5EF4-FFF2-40B4-BE49-F238E27FC236}">
                <a16:creationId xmlns="" xmlns:a16="http://schemas.microsoft.com/office/drawing/2014/main" id="{CAD34389-9423-4778-A402-6CF4098E4D7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0618" y="3021436"/>
            <a:ext cx="9363164" cy="3581400"/>
          </a:xfrm>
        </p:spPr>
      </p:pic>
      <p:pic>
        <p:nvPicPr>
          <p:cNvPr id="11" name="Рисунок 10">
            <a:extLst>
              <a:ext uri="{FF2B5EF4-FFF2-40B4-BE49-F238E27FC236}">
                <a16:creationId xmlns="" xmlns:a16="http://schemas.microsoft.com/office/drawing/2014/main" id="{2FA67158-F011-4959-BDEE-E760063B74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1846" y="163085"/>
            <a:ext cx="10696319" cy="3435792"/>
          </a:xfrm>
          <a:prstGeom prst="rect">
            <a:avLst/>
          </a:prstGeom>
        </p:spPr>
      </p:pic>
    </p:spTree>
    <p:extLst>
      <p:ext uri="{BB962C8B-B14F-4D97-AF65-F5344CB8AC3E}">
        <p14:creationId xmlns:p14="http://schemas.microsoft.com/office/powerpoint/2010/main" val="3294953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5926DF4-F29B-4155-8D9C-69BD6F631A04}"/>
              </a:ext>
            </a:extLst>
          </p:cNvPr>
          <p:cNvSpPr>
            <a:spLocks noGrp="1"/>
          </p:cNvSpPr>
          <p:nvPr>
            <p:ph type="title"/>
          </p:nvPr>
        </p:nvSpPr>
        <p:spPr>
          <a:xfrm>
            <a:off x="1371599" y="341852"/>
            <a:ext cx="9601200" cy="1485900"/>
          </a:xfrm>
        </p:spPr>
        <p:txBody>
          <a:bodyPr/>
          <a:lstStyle/>
          <a:p>
            <a:pPr algn="ctr"/>
            <a:r>
              <a:rPr lang="ru-RU" b="1" dirty="0">
                <a:effectLst>
                  <a:outerShdw blurRad="38100" dist="38100" dir="2700000" algn="tl">
                    <a:srgbClr val="000000">
                      <a:alpha val="43137"/>
                    </a:srgbClr>
                  </a:outerShdw>
                </a:effectLst>
              </a:rPr>
              <a:t>Мотивы выбора профессий</a:t>
            </a:r>
          </a:p>
        </p:txBody>
      </p:sp>
      <p:pic>
        <p:nvPicPr>
          <p:cNvPr id="2050" name="Picture 2" descr="Диаграмма ответов в Формах. Вопрос: 11. Что повлияло на Ваш выбор?. Количество ответов: 179 ответов.">
            <a:extLst>
              <a:ext uri="{FF2B5EF4-FFF2-40B4-BE49-F238E27FC236}">
                <a16:creationId xmlns="" xmlns:a16="http://schemas.microsoft.com/office/drawing/2014/main" id="{B65DD3B8-43D1-4F37-864E-49A4888CD0B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302693" y="1761688"/>
            <a:ext cx="9517708" cy="45248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8500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EF5EA9E7-0791-4C8C-9590-2A200FBFB5A0}"/>
              </a:ext>
            </a:extLst>
          </p:cNvPr>
          <p:cNvSpPr>
            <a:spLocks noGrp="1"/>
          </p:cNvSpPr>
          <p:nvPr>
            <p:ph type="title"/>
          </p:nvPr>
        </p:nvSpPr>
        <p:spPr/>
        <p:txBody>
          <a:bodyPr/>
          <a:lstStyle/>
          <a:p>
            <a:pPr algn="ctr"/>
            <a:r>
              <a:rPr lang="ru-RU" dirty="0"/>
              <a:t>Наиболее интересные области знаний для учащихся</a:t>
            </a:r>
          </a:p>
        </p:txBody>
      </p:sp>
      <p:pic>
        <p:nvPicPr>
          <p:cNvPr id="1026" name="Picture 2" descr="Диаграмма ответов в Формах. Вопрос: 9. Какая область деятельности или знаний из приведенного ниже Вас больше всего интересует:. Количество ответов: 179 ответов.">
            <a:extLst>
              <a:ext uri="{FF2B5EF4-FFF2-40B4-BE49-F238E27FC236}">
                <a16:creationId xmlns="" xmlns:a16="http://schemas.microsoft.com/office/drawing/2014/main" id="{450487A0-57DF-4C41-9CFC-04E6CE3C537F}"/>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499926" y="2171701"/>
            <a:ext cx="8816940" cy="448074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679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0226" y="245853"/>
            <a:ext cx="9601200" cy="1485900"/>
          </a:xfrm>
        </p:spPr>
        <p:txBody>
          <a:bodyPr/>
          <a:lstStyle/>
          <a:p>
            <a:pPr algn="ctr"/>
            <a:r>
              <a:rPr lang="ru-RU" b="1" dirty="0" smtClean="0">
                <a:effectLst>
                  <a:outerShdw blurRad="38100" dist="38100" dir="2700000" algn="tl">
                    <a:srgbClr val="000000">
                      <a:alpha val="43137"/>
                    </a:srgbClr>
                  </a:outerShdw>
                </a:effectLst>
              </a:rPr>
              <a:t>Как быть? Кем быть?</a:t>
            </a:r>
            <a:endParaRPr lang="ru-RU"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stretch>
            <a:fillRect/>
          </a:stretch>
        </p:blipFill>
        <p:spPr>
          <a:xfrm>
            <a:off x="1966823" y="1080457"/>
            <a:ext cx="7392837" cy="5544629"/>
          </a:xfrm>
          <a:prstGeom prst="rect">
            <a:avLst/>
          </a:prstGeom>
          <a:ln>
            <a:noFill/>
          </a:ln>
          <a:effectLst>
            <a:softEdge rad="112500"/>
          </a:effectLst>
        </p:spPr>
      </p:pic>
    </p:spTree>
    <p:extLst>
      <p:ext uri="{BB962C8B-B14F-4D97-AF65-F5344CB8AC3E}">
        <p14:creationId xmlns:p14="http://schemas.microsoft.com/office/powerpoint/2010/main" val="1237738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446" y="193431"/>
            <a:ext cx="9601200" cy="1485900"/>
          </a:xfrm>
        </p:spPr>
        <p:txBody>
          <a:bodyPr/>
          <a:lstStyle/>
          <a:p>
            <a:pPr algn="ctr"/>
            <a:r>
              <a:rPr lang="ru-RU" b="1" dirty="0" smtClean="0">
                <a:effectLst>
                  <a:outerShdw blurRad="38100" dist="38100" dir="2700000" algn="tl">
                    <a:srgbClr val="000000">
                      <a:alpha val="43137"/>
                    </a:srgbClr>
                  </a:outerShdw>
                </a:effectLst>
              </a:rPr>
              <a:t>Важность поддержки профессионального самоопределения</a:t>
            </a:r>
            <a:endParaRPr lang="ru-RU"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83772" y="2340585"/>
            <a:ext cx="3801088" cy="3638184"/>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4208" y="2558563"/>
            <a:ext cx="6336796" cy="3516922"/>
          </a:xfrm>
          <a:prstGeom prst="rect">
            <a:avLst/>
          </a:prstGeom>
        </p:spPr>
      </p:pic>
    </p:spTree>
    <p:extLst>
      <p:ext uri="{BB962C8B-B14F-4D97-AF65-F5344CB8AC3E}">
        <p14:creationId xmlns:p14="http://schemas.microsoft.com/office/powerpoint/2010/main" val="3079073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4015" y="215660"/>
            <a:ext cx="11197087" cy="1561382"/>
          </a:xfrm>
        </p:spPr>
        <p:txBody>
          <a:bodyPr>
            <a:normAutofit/>
          </a:bodyPr>
          <a:lstStyle/>
          <a:p>
            <a:pPr algn="just"/>
            <a:r>
              <a:rPr lang="ru-RU" sz="2800" dirty="0" smtClean="0"/>
              <a:t>Задача учителя не только помочь поддержать ребенка в </a:t>
            </a:r>
            <a:r>
              <a:rPr lang="ru-RU" sz="2800" dirty="0" err="1" smtClean="0"/>
              <a:t>достижени</a:t>
            </a:r>
            <a:r>
              <a:rPr lang="ru-RU" sz="2800" dirty="0" smtClean="0"/>
              <a:t> вершины, но вовремя помочь спуститься с нее, чтобы начать покорять новую</a:t>
            </a:r>
            <a:endParaRPr lang="ru-RU" sz="2800" dirty="0"/>
          </a:p>
        </p:txBody>
      </p:sp>
      <p:pic>
        <p:nvPicPr>
          <p:cNvPr id="4" name="Объект 3"/>
          <p:cNvPicPr>
            <a:picLocks noGrp="1" noChangeAspect="1"/>
          </p:cNvPicPr>
          <p:nvPr>
            <p:ph idx="1"/>
          </p:nvPr>
        </p:nvPicPr>
        <p:blipFill>
          <a:blip r:embed="rId2"/>
          <a:stretch>
            <a:fillRect/>
          </a:stretch>
        </p:blipFill>
        <p:spPr>
          <a:xfrm>
            <a:off x="1540590" y="1475116"/>
            <a:ext cx="7241101" cy="4847599"/>
          </a:xfrm>
          <a:prstGeom prst="rect">
            <a:avLst/>
          </a:prstGeom>
          <a:ln>
            <a:noFill/>
          </a:ln>
          <a:effectLst>
            <a:softEdge rad="112500"/>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2720" y="1277378"/>
            <a:ext cx="2897666" cy="4840235"/>
          </a:xfrm>
          <a:prstGeom prst="rect">
            <a:avLst/>
          </a:prstGeom>
        </p:spPr>
      </p:pic>
    </p:spTree>
    <p:extLst>
      <p:ext uri="{BB962C8B-B14F-4D97-AF65-F5344CB8AC3E}">
        <p14:creationId xmlns:p14="http://schemas.microsoft.com/office/powerpoint/2010/main" val="56497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10053" y="237392"/>
            <a:ext cx="9601200" cy="1485900"/>
          </a:xfrm>
        </p:spPr>
        <p:txBody>
          <a:bodyPr/>
          <a:lstStyle/>
          <a:p>
            <a:pPr algn="ctr"/>
            <a:r>
              <a:rPr lang="ru-RU" b="1" dirty="0" smtClean="0">
                <a:effectLst>
                  <a:outerShdw blurRad="38100" dist="38100" dir="2700000" algn="tl">
                    <a:srgbClr val="000000">
                      <a:alpha val="43137"/>
                    </a:srgbClr>
                  </a:outerShdw>
                </a:effectLst>
              </a:rPr>
              <a:t>Профессиональное самоопределение учащихся важно и для самого учителя</a:t>
            </a:r>
            <a:endParaRPr lang="ru-RU" b="1"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stretch>
            <a:fillRect/>
          </a:stretch>
        </p:blipFill>
        <p:spPr>
          <a:xfrm>
            <a:off x="7416800" y="2410974"/>
            <a:ext cx="4775200" cy="3581400"/>
          </a:xfrm>
          <a:prstGeom prst="rect">
            <a:avLst/>
          </a:prstGeom>
          <a:ln>
            <a:noFill/>
          </a:ln>
          <a:effectLst>
            <a:softEdge rad="112500"/>
          </a:effectLst>
        </p:spPr>
      </p:pic>
      <p:pic>
        <p:nvPicPr>
          <p:cNvPr id="5" name="Рисунок 4"/>
          <p:cNvPicPr>
            <a:picLocks noChangeAspect="1"/>
          </p:cNvPicPr>
          <p:nvPr/>
        </p:nvPicPr>
        <p:blipFill rotWithShape="1">
          <a:blip r:embed="rId3"/>
          <a:srcRect l="-415" r="415" b="11065"/>
          <a:stretch/>
        </p:blipFill>
        <p:spPr>
          <a:xfrm>
            <a:off x="874120" y="2532573"/>
            <a:ext cx="6235173" cy="3732362"/>
          </a:xfrm>
          <a:prstGeom prst="rect">
            <a:avLst/>
          </a:prstGeom>
          <a:ln>
            <a:noFill/>
          </a:ln>
          <a:effectLst>
            <a:softEdge rad="112500"/>
          </a:effectLst>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5005" y="4811274"/>
            <a:ext cx="4762500" cy="2362200"/>
          </a:xfrm>
          <a:prstGeom prst="rect">
            <a:avLst/>
          </a:prstGeom>
        </p:spPr>
      </p:pic>
    </p:spTree>
    <p:extLst>
      <p:ext uri="{BB962C8B-B14F-4D97-AF65-F5344CB8AC3E}">
        <p14:creationId xmlns:p14="http://schemas.microsoft.com/office/powerpoint/2010/main" val="12594443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EDE2C45F-9E85-4593-B34F-6790D9A7F2FF}"/>
              </a:ext>
            </a:extLst>
          </p:cNvPr>
          <p:cNvSpPr>
            <a:spLocks noGrp="1"/>
          </p:cNvSpPr>
          <p:nvPr>
            <p:ph type="title"/>
          </p:nvPr>
        </p:nvSpPr>
        <p:spPr>
          <a:xfrm>
            <a:off x="645952" y="298551"/>
            <a:ext cx="10355510" cy="970757"/>
          </a:xfrm>
        </p:spPr>
        <p:txBody>
          <a:bodyPr/>
          <a:lstStyle/>
          <a:p>
            <a:pPr algn="ctr"/>
            <a:r>
              <a:rPr lang="ru-RU" b="1" dirty="0">
                <a:effectLst>
                  <a:outerShdw blurRad="38100" dist="38100" dir="2700000" algn="tl">
                    <a:srgbClr val="000000">
                      <a:alpha val="43137"/>
                    </a:srgbClr>
                  </a:outerShdw>
                </a:effectLst>
              </a:rPr>
              <a:t>Используемые методики</a:t>
            </a:r>
          </a:p>
        </p:txBody>
      </p:sp>
      <p:sp>
        <p:nvSpPr>
          <p:cNvPr id="3" name="Объект 2">
            <a:extLst>
              <a:ext uri="{FF2B5EF4-FFF2-40B4-BE49-F238E27FC236}">
                <a16:creationId xmlns="" xmlns:a16="http://schemas.microsoft.com/office/drawing/2014/main" id="{2D6C0139-C249-4F1C-A826-3AAB01566DC8}"/>
              </a:ext>
            </a:extLst>
          </p:cNvPr>
          <p:cNvSpPr>
            <a:spLocks noGrp="1"/>
          </p:cNvSpPr>
          <p:nvPr>
            <p:ph idx="1"/>
          </p:nvPr>
        </p:nvSpPr>
        <p:spPr>
          <a:xfrm>
            <a:off x="645952" y="1499736"/>
            <a:ext cx="10707848" cy="4677227"/>
          </a:xfrm>
        </p:spPr>
        <p:txBody>
          <a:bodyPr/>
          <a:lstStyle/>
          <a:p>
            <a:r>
              <a:rPr lang="ru-RU" dirty="0" err="1"/>
              <a:t>Профиград</a:t>
            </a:r>
            <a:r>
              <a:rPr lang="ru-RU" dirty="0"/>
              <a:t> «Примерочная профессий»</a:t>
            </a:r>
          </a:p>
          <a:p>
            <a:r>
              <a:rPr lang="ru-RU" dirty="0"/>
              <a:t>Методика Г.В. </a:t>
            </a:r>
            <a:r>
              <a:rPr lang="ru-RU" dirty="0" err="1"/>
              <a:t>Резапкиной</a:t>
            </a:r>
            <a:endParaRPr lang="ru-RU" dirty="0"/>
          </a:p>
          <a:p>
            <a:r>
              <a:rPr lang="ru-RU" dirty="0"/>
              <a:t>Методика Л.А. </a:t>
            </a:r>
            <a:r>
              <a:rPr lang="ru-RU" dirty="0" err="1"/>
              <a:t>Ясюковой</a:t>
            </a:r>
            <a:r>
              <a:rPr lang="ru-RU" dirty="0"/>
              <a:t> (часть 3). Прогноз и профилактика проблем обучения, социализация и профессиональное самоопределение старшеклассников</a:t>
            </a:r>
          </a:p>
          <a:p>
            <a:r>
              <a:rPr lang="ru-RU" dirty="0"/>
              <a:t>Психологические тесты онлайн</a:t>
            </a:r>
          </a:p>
          <a:p>
            <a:pPr marL="0" indent="0">
              <a:buNone/>
            </a:pPr>
            <a:r>
              <a:rPr lang="ru-RU" dirty="0"/>
              <a:t>(Тесты Галины </a:t>
            </a:r>
            <a:r>
              <a:rPr lang="ru-RU" dirty="0" err="1"/>
              <a:t>Резапкиной</a:t>
            </a:r>
            <a:r>
              <a:rPr lang="ru-RU" dirty="0"/>
              <a:t>) </a:t>
            </a:r>
          </a:p>
          <a:p>
            <a:pPr marL="0" indent="0">
              <a:buNone/>
            </a:pPr>
            <a:r>
              <a:rPr lang="ru-RU" dirty="0"/>
              <a:t>Анкета оптанта</a:t>
            </a:r>
          </a:p>
          <a:p>
            <a:pPr marL="0" indent="0">
              <a:buNone/>
            </a:pPr>
            <a:r>
              <a:rPr lang="ru-RU" dirty="0"/>
              <a:t>МАК карты</a:t>
            </a:r>
          </a:p>
          <a:p>
            <a:pPr marL="0" indent="0">
              <a:buNone/>
            </a:pPr>
            <a:r>
              <a:rPr lang="ru-RU" dirty="0"/>
              <a:t>Рабочие тетради</a:t>
            </a:r>
          </a:p>
        </p:txBody>
      </p:sp>
      <p:pic>
        <p:nvPicPr>
          <p:cNvPr id="4" name="Рисунок 3">
            <a:extLst>
              <a:ext uri="{FF2B5EF4-FFF2-40B4-BE49-F238E27FC236}">
                <a16:creationId xmlns="" xmlns:a16="http://schemas.microsoft.com/office/drawing/2014/main" id="{9AA46511-D317-458B-88E8-F59425F01F0A}"/>
              </a:ext>
            </a:extLst>
          </p:cNvPr>
          <p:cNvPicPr>
            <a:picLocks noChangeAspect="1"/>
          </p:cNvPicPr>
          <p:nvPr/>
        </p:nvPicPr>
        <p:blipFill>
          <a:blip r:embed="rId2"/>
          <a:stretch>
            <a:fillRect/>
          </a:stretch>
        </p:blipFill>
        <p:spPr>
          <a:xfrm>
            <a:off x="7320468" y="3007074"/>
            <a:ext cx="4619862" cy="3158830"/>
          </a:xfrm>
          <a:prstGeom prst="rect">
            <a:avLst/>
          </a:prstGeom>
        </p:spPr>
      </p:pic>
      <p:pic>
        <p:nvPicPr>
          <p:cNvPr id="5" name="Рисунок 4">
            <a:extLst>
              <a:ext uri="{FF2B5EF4-FFF2-40B4-BE49-F238E27FC236}">
                <a16:creationId xmlns="" xmlns:a16="http://schemas.microsoft.com/office/drawing/2014/main" id="{BF7021A9-B55F-4291-BDD1-39343F79F7E4}"/>
              </a:ext>
            </a:extLst>
          </p:cNvPr>
          <p:cNvPicPr>
            <a:picLocks noChangeAspect="1"/>
          </p:cNvPicPr>
          <p:nvPr/>
        </p:nvPicPr>
        <p:blipFill>
          <a:blip r:embed="rId3"/>
          <a:stretch>
            <a:fillRect/>
          </a:stretch>
        </p:blipFill>
        <p:spPr>
          <a:xfrm>
            <a:off x="7320468" y="3011064"/>
            <a:ext cx="1409700" cy="1409700"/>
          </a:xfrm>
          <a:prstGeom prst="rect">
            <a:avLst/>
          </a:prstGeom>
        </p:spPr>
      </p:pic>
      <p:pic>
        <p:nvPicPr>
          <p:cNvPr id="8" name="Рисунок 7">
            <a:extLst>
              <a:ext uri="{FF2B5EF4-FFF2-40B4-BE49-F238E27FC236}">
                <a16:creationId xmlns="" xmlns:a16="http://schemas.microsoft.com/office/drawing/2014/main" id="{77613E95-CA6B-403D-8666-E5EABE978366}"/>
              </a:ext>
            </a:extLst>
          </p:cNvPr>
          <p:cNvPicPr>
            <a:picLocks noChangeAspect="1"/>
          </p:cNvPicPr>
          <p:nvPr/>
        </p:nvPicPr>
        <p:blipFill>
          <a:blip r:embed="rId4"/>
          <a:stretch>
            <a:fillRect/>
          </a:stretch>
        </p:blipFill>
        <p:spPr>
          <a:xfrm>
            <a:off x="860571" y="5192801"/>
            <a:ext cx="2097206" cy="1572904"/>
          </a:xfrm>
          <a:prstGeom prst="rect">
            <a:avLst/>
          </a:prstGeom>
        </p:spPr>
      </p:pic>
    </p:spTree>
    <p:extLst>
      <p:ext uri="{BB962C8B-B14F-4D97-AF65-F5344CB8AC3E}">
        <p14:creationId xmlns:p14="http://schemas.microsoft.com/office/powerpoint/2010/main" val="30690901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EEFF52C-A13E-4257-89E8-C415B712530D}"/>
              </a:ext>
            </a:extLst>
          </p:cNvPr>
          <p:cNvSpPr>
            <a:spLocks noGrp="1"/>
          </p:cNvSpPr>
          <p:nvPr>
            <p:ph type="title"/>
          </p:nvPr>
        </p:nvSpPr>
        <p:spPr>
          <a:xfrm>
            <a:off x="922788" y="365126"/>
            <a:ext cx="10431011" cy="1052614"/>
          </a:xfrm>
        </p:spPr>
        <p:txBody>
          <a:bodyPr>
            <a:normAutofit fontScale="90000"/>
          </a:bodyPr>
          <a:lstStyle/>
          <a:p>
            <a:pPr algn="ctr"/>
            <a:r>
              <a:rPr lang="ru-RU" sz="3600" b="1" dirty="0">
                <a:effectLst>
                  <a:outerShdw blurRad="38100" dist="38100" dir="2700000" algn="tl">
                    <a:srgbClr val="000000">
                      <a:alpha val="43137"/>
                    </a:srgbClr>
                  </a:outerShdw>
                </a:effectLst>
              </a:rPr>
              <a:t/>
            </a:r>
            <a:br>
              <a:rPr lang="ru-RU" sz="3600" b="1" dirty="0">
                <a:effectLst>
                  <a:outerShdw blurRad="38100" dist="38100" dir="2700000" algn="tl">
                    <a:srgbClr val="000000">
                      <a:alpha val="43137"/>
                    </a:srgbClr>
                  </a:outerShdw>
                </a:effectLst>
              </a:rPr>
            </a:br>
            <a:r>
              <a:rPr lang="ru-RU" sz="3600" b="1" dirty="0">
                <a:effectLst>
                  <a:outerShdw blurRad="38100" dist="38100" dir="2700000" algn="tl">
                    <a:srgbClr val="000000">
                      <a:alpha val="43137"/>
                    </a:srgbClr>
                  </a:outerShdw>
                </a:effectLst>
              </a:rPr>
              <a:t>Основной комплекс включает в себя следующие методики (входят в комплектацию):</a:t>
            </a:r>
            <a:r>
              <a:rPr lang="ru-RU" dirty="0"/>
              <a:t/>
            </a:r>
            <a:br>
              <a:rPr lang="ru-RU" dirty="0"/>
            </a:br>
            <a:endParaRPr lang="ru-RU" dirty="0"/>
          </a:p>
        </p:txBody>
      </p:sp>
      <p:sp>
        <p:nvSpPr>
          <p:cNvPr id="3" name="Объект 2">
            <a:extLst>
              <a:ext uri="{FF2B5EF4-FFF2-40B4-BE49-F238E27FC236}">
                <a16:creationId xmlns="" xmlns:a16="http://schemas.microsoft.com/office/drawing/2014/main" id="{CE18E21F-8596-423B-BE52-920F3C58D79C}"/>
              </a:ext>
            </a:extLst>
          </p:cNvPr>
          <p:cNvSpPr>
            <a:spLocks noGrp="1"/>
          </p:cNvSpPr>
          <p:nvPr>
            <p:ph idx="1"/>
          </p:nvPr>
        </p:nvSpPr>
        <p:spPr>
          <a:xfrm>
            <a:off x="436227" y="1501628"/>
            <a:ext cx="11274803" cy="4991245"/>
          </a:xfrm>
        </p:spPr>
        <p:txBody>
          <a:bodyPr>
            <a:normAutofit fontScale="85000" lnSpcReduction="10000"/>
          </a:bodyPr>
          <a:lstStyle/>
          <a:p>
            <a:endParaRPr lang="ru-RU" dirty="0"/>
          </a:p>
          <a:p>
            <a:r>
              <a:rPr lang="ru-RU" dirty="0"/>
              <a:t>Тест </a:t>
            </a:r>
            <a:r>
              <a:rPr lang="ru-RU" dirty="0" err="1"/>
              <a:t>Ясюковой</a:t>
            </a:r>
            <a:r>
              <a:rPr lang="ru-RU" dirty="0"/>
              <a:t> для оценки сформированности навыка чтения (русский язык).</a:t>
            </a:r>
          </a:p>
          <a:p>
            <a:r>
              <a:rPr lang="ru-RU" dirty="0"/>
              <a:t>Тест Белавиной для оценки сформированности навыка чтения (английский язык).</a:t>
            </a:r>
          </a:p>
          <a:p>
            <a:r>
              <a:rPr lang="ru-RU" dirty="0"/>
              <a:t>Тест </a:t>
            </a:r>
            <a:r>
              <a:rPr lang="ru-RU" dirty="0" err="1"/>
              <a:t>Кеттелла-Ясюковой</a:t>
            </a:r>
            <a:r>
              <a:rPr lang="ru-RU" dirty="0"/>
              <a:t> для оценки самостоятельности мышления.</a:t>
            </a:r>
          </a:p>
          <a:p>
            <a:r>
              <a:rPr lang="ru-RU" dirty="0"/>
              <a:t>Тест структуры интеллекта </a:t>
            </a:r>
            <a:r>
              <a:rPr lang="ru-RU" dirty="0" err="1"/>
              <a:t>Амтхауэра</a:t>
            </a:r>
            <a:r>
              <a:rPr lang="ru-RU" dirty="0"/>
              <a:t>.</a:t>
            </a:r>
          </a:p>
          <a:p>
            <a:r>
              <a:rPr lang="ru-RU" dirty="0"/>
              <a:t>Проективный тест «Рисунок дерева».</a:t>
            </a:r>
          </a:p>
          <a:p>
            <a:r>
              <a:rPr lang="ru-RU" dirty="0"/>
              <a:t>Тест Тулуз-</a:t>
            </a:r>
            <a:r>
              <a:rPr lang="ru-RU" dirty="0" err="1"/>
              <a:t>Пьерона</a:t>
            </a:r>
            <a:r>
              <a:rPr lang="ru-RU" dirty="0"/>
              <a:t> для диагностики внимания и скорости переработки информации.</a:t>
            </a:r>
          </a:p>
          <a:p>
            <a:r>
              <a:rPr lang="ru-RU" dirty="0"/>
              <a:t>Задания </a:t>
            </a:r>
            <a:r>
              <a:rPr lang="ru-RU" dirty="0" err="1"/>
              <a:t>Гилфорда</a:t>
            </a:r>
            <a:r>
              <a:rPr lang="ru-RU" dirty="0"/>
              <a:t> для оценки воображения.</a:t>
            </a:r>
          </a:p>
          <a:p>
            <a:r>
              <a:rPr lang="ru-RU" dirty="0"/>
              <a:t>Задачи </a:t>
            </a:r>
            <a:r>
              <a:rPr lang="ru-RU" dirty="0" err="1"/>
              <a:t>Гилфорда</a:t>
            </a:r>
            <a:r>
              <a:rPr lang="ru-RU" dirty="0"/>
              <a:t> для оценки дивергентного (творческого) мышления.</a:t>
            </a:r>
          </a:p>
          <a:p>
            <a:r>
              <a:rPr lang="ru-RU" dirty="0"/>
              <a:t>Личностный опросник </a:t>
            </a:r>
            <a:r>
              <a:rPr lang="ru-RU" dirty="0" err="1"/>
              <a:t>Кеттелла</a:t>
            </a:r>
            <a:r>
              <a:rPr lang="ru-RU" dirty="0"/>
              <a:t> (форма А, сокращенная и переработанная Л.А. </a:t>
            </a:r>
            <a:r>
              <a:rPr lang="ru-RU" dirty="0" err="1"/>
              <a:t>Ясюковой</a:t>
            </a:r>
            <a:r>
              <a:rPr lang="ru-RU" dirty="0"/>
              <a:t> для учащихся 7-11 классов).</a:t>
            </a:r>
          </a:p>
          <a:p>
            <a:r>
              <a:rPr lang="ru-RU" dirty="0"/>
              <a:t>Тест </a:t>
            </a:r>
            <a:r>
              <a:rPr lang="ru-RU" dirty="0" err="1"/>
              <a:t>Фидлера-Ясюковой</a:t>
            </a:r>
            <a:r>
              <a:rPr lang="ru-RU" dirty="0"/>
              <a:t> для диагностики коммуникативных установок. Понимания других людей и самооценки.</a:t>
            </a:r>
          </a:p>
          <a:p>
            <a:r>
              <a:rPr lang="ru-RU" dirty="0"/>
              <a:t>Прогрессивные матрицы </a:t>
            </a:r>
            <a:r>
              <a:rPr lang="ru-RU" dirty="0" err="1"/>
              <a:t>Равена</a:t>
            </a:r>
            <a:r>
              <a:rPr lang="ru-RU" dirty="0"/>
              <a:t> (серии В, С, D, E) для оценки визуального мышления.</a:t>
            </a:r>
          </a:p>
          <a:p>
            <a:r>
              <a:rPr lang="ru-RU" dirty="0"/>
              <a:t>Цветовой тест эмоциональных состояний (ЦТЭС) – модификация теста </a:t>
            </a:r>
            <a:r>
              <a:rPr lang="ru-RU" dirty="0" err="1"/>
              <a:t>Люшера</a:t>
            </a:r>
            <a:r>
              <a:rPr lang="ru-RU" dirty="0"/>
              <a:t> (</a:t>
            </a:r>
            <a:r>
              <a:rPr lang="ru-RU" dirty="0" err="1"/>
              <a:t>Ясюковой</a:t>
            </a:r>
            <a:r>
              <a:rPr lang="ru-RU" dirty="0"/>
              <a:t>).</a:t>
            </a:r>
          </a:p>
        </p:txBody>
      </p:sp>
    </p:spTree>
    <p:extLst>
      <p:ext uri="{BB962C8B-B14F-4D97-AF65-F5344CB8AC3E}">
        <p14:creationId xmlns:p14="http://schemas.microsoft.com/office/powerpoint/2010/main" val="1413584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EEFF52C-A13E-4257-89E8-C415B712530D}"/>
              </a:ext>
            </a:extLst>
          </p:cNvPr>
          <p:cNvSpPr>
            <a:spLocks noGrp="1"/>
          </p:cNvSpPr>
          <p:nvPr>
            <p:ph type="title"/>
          </p:nvPr>
        </p:nvSpPr>
        <p:spPr>
          <a:xfrm>
            <a:off x="1023456" y="365126"/>
            <a:ext cx="10330343" cy="792556"/>
          </a:xfrm>
        </p:spPr>
        <p:txBody>
          <a:bodyPr>
            <a:normAutofit fontScale="90000"/>
          </a:bodyPr>
          <a:lstStyle/>
          <a:p>
            <a:pPr algn="ctr"/>
            <a:r>
              <a:rPr lang="ru-RU" dirty="0"/>
              <a:t/>
            </a:r>
            <a:br>
              <a:rPr lang="ru-RU" dirty="0"/>
            </a:br>
            <a:r>
              <a:rPr lang="ru-RU" sz="3100" b="1" dirty="0">
                <a:effectLst>
                  <a:outerShdw blurRad="38100" dist="38100" dir="2700000" algn="tl">
                    <a:srgbClr val="000000">
                      <a:alpha val="43137"/>
                    </a:srgbClr>
                  </a:outerShdw>
                </a:effectLst>
              </a:rPr>
              <a:t>Дополнительные методики (в комплекте диагностических материалов имеются ответные бланки и материалы заданий):</a:t>
            </a:r>
            <a:r>
              <a:rPr lang="ru-RU" b="1" dirty="0">
                <a:effectLst>
                  <a:outerShdw blurRad="38100" dist="38100" dir="2700000" algn="tl">
                    <a:srgbClr val="000000">
                      <a:alpha val="43137"/>
                    </a:srgbClr>
                  </a:outerShdw>
                </a:effectLst>
              </a:rPr>
              <a:t/>
            </a:r>
            <a:br>
              <a:rPr lang="ru-RU"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3" name="Объект 2">
            <a:extLst>
              <a:ext uri="{FF2B5EF4-FFF2-40B4-BE49-F238E27FC236}">
                <a16:creationId xmlns="" xmlns:a16="http://schemas.microsoft.com/office/drawing/2014/main" id="{CE18E21F-8596-423B-BE52-920F3C58D79C}"/>
              </a:ext>
            </a:extLst>
          </p:cNvPr>
          <p:cNvSpPr>
            <a:spLocks noGrp="1"/>
          </p:cNvSpPr>
          <p:nvPr>
            <p:ph idx="1"/>
          </p:nvPr>
        </p:nvSpPr>
        <p:spPr>
          <a:xfrm>
            <a:off x="645952" y="1397787"/>
            <a:ext cx="10632347" cy="5179182"/>
          </a:xfrm>
        </p:spPr>
        <p:txBody>
          <a:bodyPr>
            <a:normAutofit/>
          </a:bodyPr>
          <a:lstStyle/>
          <a:p>
            <a:endParaRPr lang="ru-RU" dirty="0"/>
          </a:p>
          <a:p>
            <a:r>
              <a:rPr lang="ru-RU" dirty="0"/>
              <a:t>Тест </a:t>
            </a:r>
            <a:r>
              <a:rPr lang="ru-RU" dirty="0" err="1"/>
              <a:t>Ясюковой</a:t>
            </a:r>
            <a:r>
              <a:rPr lang="ru-RU" dirty="0"/>
              <a:t> для оценки гуманитарных способностей.</a:t>
            </a:r>
          </a:p>
          <a:p>
            <a:r>
              <a:rPr lang="ru-RU" dirty="0"/>
              <a:t>Тест Самойловой-</a:t>
            </a:r>
            <a:r>
              <a:rPr lang="ru-RU" dirty="0" err="1"/>
              <a:t>Ясюковой</a:t>
            </a:r>
            <a:r>
              <a:rPr lang="ru-RU" dirty="0"/>
              <a:t> для оценки физико-математических способностей.</a:t>
            </a:r>
          </a:p>
          <a:p>
            <a:r>
              <a:rPr lang="ru-RU" dirty="0"/>
              <a:t>Вербальный тест </a:t>
            </a:r>
            <a:r>
              <a:rPr lang="ru-RU" dirty="0" err="1"/>
              <a:t>Ясюковой</a:t>
            </a:r>
            <a:r>
              <a:rPr lang="ru-RU" dirty="0"/>
              <a:t> для оценки нестандартности мышления.</a:t>
            </a:r>
          </a:p>
          <a:p>
            <a:r>
              <a:rPr lang="ru-RU" dirty="0"/>
              <a:t>Графический тест </a:t>
            </a:r>
            <a:r>
              <a:rPr lang="ru-RU" dirty="0" err="1"/>
              <a:t>Ясюковой</a:t>
            </a:r>
            <a:r>
              <a:rPr lang="ru-RU" dirty="0"/>
              <a:t> для оценки нестандартности мышления.</a:t>
            </a:r>
          </a:p>
          <a:p>
            <a:r>
              <a:rPr lang="ru-RU" dirty="0"/>
              <a:t>Тест </a:t>
            </a:r>
            <a:r>
              <a:rPr lang="ru-RU" dirty="0" err="1"/>
              <a:t>Ясюковой</a:t>
            </a:r>
            <a:r>
              <a:rPr lang="ru-RU" dirty="0"/>
              <a:t> для оценки правового и гражданского сознания.</a:t>
            </a:r>
          </a:p>
          <a:p>
            <a:r>
              <a:rPr lang="ru-RU" dirty="0"/>
              <a:t>Тест </a:t>
            </a:r>
            <a:r>
              <a:rPr lang="ru-RU" dirty="0" err="1"/>
              <a:t>Ясюковой</a:t>
            </a:r>
            <a:r>
              <a:rPr lang="ru-RU" dirty="0"/>
              <a:t> для анализа мотивации выбора профессий.</a:t>
            </a:r>
          </a:p>
          <a:p>
            <a:r>
              <a:rPr lang="ru-RU" dirty="0"/>
              <a:t>Тест </a:t>
            </a:r>
            <a:r>
              <a:rPr lang="ru-RU" dirty="0" err="1"/>
              <a:t>Ясюковой</a:t>
            </a:r>
            <a:r>
              <a:rPr lang="ru-RU" dirty="0"/>
              <a:t> для выявления иерархии трудовых ценностей.</a:t>
            </a:r>
          </a:p>
          <a:p>
            <a:pPr algn="ctr"/>
            <a:r>
              <a:rPr lang="ru-RU" b="1" dirty="0"/>
              <a:t>Стандартный комплект требует для проведения 4 уроков, расширенный комплект — до 6 уроков.</a:t>
            </a:r>
          </a:p>
        </p:txBody>
      </p:sp>
    </p:spTree>
    <p:extLst>
      <p:ext uri="{BB962C8B-B14F-4D97-AF65-F5344CB8AC3E}">
        <p14:creationId xmlns:p14="http://schemas.microsoft.com/office/powerpoint/2010/main" val="957082917"/>
      </p:ext>
    </p:extLst>
  </p:cSld>
  <p:clrMapOvr>
    <a:masterClrMapping/>
  </p:clrMapOvr>
</p:sld>
</file>

<file path=ppt/theme/theme1.xml><?xml version="1.0" encoding="utf-8"?>
<a:theme xmlns:a="http://schemas.openxmlformats.org/drawingml/2006/main" name="Уголки">
  <a:themeElements>
    <a:clrScheme name="Уголки">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Уголки">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Уголки">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TM10001105[[fn=Уголки]]</Template>
  <TotalTime>521</TotalTime>
  <Words>1498</Words>
  <Application>Microsoft Office PowerPoint</Application>
  <PresentationFormat>Широкоэкранный</PresentationFormat>
  <Paragraphs>157</Paragraphs>
  <Slides>27</Slides>
  <Notes>0</Notes>
  <HiddenSlides>0</HiddenSlides>
  <MMClips>0</MMClips>
  <ScaleCrop>false</ScaleCrop>
  <HeadingPairs>
    <vt:vector size="6" baseType="variant">
      <vt:variant>
        <vt:lpstr>Использованные шрифты</vt:lpstr>
      </vt:variant>
      <vt:variant>
        <vt:i4>1</vt:i4>
      </vt:variant>
      <vt:variant>
        <vt:lpstr>Тема</vt:lpstr>
      </vt:variant>
      <vt:variant>
        <vt:i4>1</vt:i4>
      </vt:variant>
      <vt:variant>
        <vt:lpstr>Заголовки слайдов</vt:lpstr>
      </vt:variant>
      <vt:variant>
        <vt:i4>27</vt:i4>
      </vt:variant>
    </vt:vector>
  </HeadingPairs>
  <TitlesOfParts>
    <vt:vector size="29" baseType="lpstr">
      <vt:lpstr>Franklin Gothic Book</vt:lpstr>
      <vt:lpstr>Уголки</vt:lpstr>
      <vt:lpstr>Методики самоопределения</vt:lpstr>
      <vt:lpstr>Вступление («Вспомнить всё»)</vt:lpstr>
      <vt:lpstr>Как быть? Кем быть?</vt:lpstr>
      <vt:lpstr>Важность поддержки профессионального самоопределения</vt:lpstr>
      <vt:lpstr>Задача учителя не только помочь поддержать ребенка в достижени вершины, но вовремя помочь спуститься с нее, чтобы начать покорять новую</vt:lpstr>
      <vt:lpstr>Профессиональное самоопределение учащихся важно и для самого учителя</vt:lpstr>
      <vt:lpstr>Используемые методики</vt:lpstr>
      <vt:lpstr> Основной комплекс включает в себя следующие методики (входят в комплектацию): </vt:lpstr>
      <vt:lpstr> Дополнительные методики (в комплекте диагностических материалов имеются ответные бланки и материалы заданий): </vt:lpstr>
      <vt:lpstr>«Экспресс-диагностика профессиональных интересов и склонностей учащихся 6–7-х классов»</vt:lpstr>
      <vt:lpstr>«Экспресс-диагностика профессиональных интересов и склонностей учащихся 8–9-х классов»</vt:lpstr>
      <vt:lpstr>Рассмотрим, как результаты диагностики соотносятся с распределением учащихся по профилям обучения:</vt:lpstr>
      <vt:lpstr>Анкета оптанта  (Практикум по экспериментальной и прикладной психологии: Учеб. пособие /Под ред. А. А. Крылова. Л.: ЛГУ, 1990. С. 100 –102; Павлова Т. Л., Павлова Е. В.Психологиче-ское консультирование в системе профориентационной работы: Методические рекоменда-ции. Волгоград: ВИМПСР, 2003. С.34 –37.) </vt:lpstr>
      <vt:lpstr>Вопросы анкеты</vt:lpstr>
      <vt:lpstr>Вопросы анкеты</vt:lpstr>
      <vt:lpstr>Вопросы анкеты</vt:lpstr>
      <vt:lpstr>Вопросы анкеты</vt:lpstr>
      <vt:lpstr>Обработка результатов: </vt:lpstr>
      <vt:lpstr>Особенности распределения предпочитаемых профессий в 5-10 классах</vt:lpstr>
      <vt:lpstr>Сформированность личного профессионального плана у учащихся 5-10-х классов</vt:lpstr>
      <vt:lpstr>Общее распределение обучающихся в группе «Техника» по наличию личного профессионального плана</vt:lpstr>
      <vt:lpstr>Мотивы выбора профессии</vt:lpstr>
      <vt:lpstr>Задачи самоопределения</vt:lpstr>
      <vt:lpstr>Литература</vt:lpstr>
      <vt:lpstr>Благодарю за внимание</vt:lpstr>
      <vt:lpstr>Мотивы выбора профессий</vt:lpstr>
      <vt:lpstr>Наиболее интересные области знаний для учащихся</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Методики самоопределения</dc:title>
  <dc:creator>User</dc:creator>
  <cp:lastModifiedBy>СОШ № 9</cp:lastModifiedBy>
  <cp:revision>9</cp:revision>
  <dcterms:created xsi:type="dcterms:W3CDTF">2024-02-11T13:52:31Z</dcterms:created>
  <dcterms:modified xsi:type="dcterms:W3CDTF">2024-02-12T06:33:12Z</dcterms:modified>
</cp:coreProperties>
</file>