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71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298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6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950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45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81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91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277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81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256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12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55C44-32C5-42E5-BA7C-CDB3C9765C1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0F32B-8494-49C2-B77B-6D83834304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95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тупенчатый реостат – Статьи и новости торгово-технического альянса «АРС» в  Москв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1"/>
          <a:stretch/>
        </p:blipFill>
        <p:spPr bwMode="auto">
          <a:xfrm>
            <a:off x="5990318" y="2038866"/>
            <a:ext cx="4721224" cy="293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4766" y="1087514"/>
            <a:ext cx="110860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Удельное сопротивление проводников. Реостат</a:t>
            </a:r>
            <a:endParaRPr lang="ru-RU" sz="4800" b="1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098" y="4598125"/>
            <a:ext cx="2785496" cy="2124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0" y="2330089"/>
            <a:ext cx="3493090" cy="417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44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510" y="156755"/>
            <a:ext cx="11669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Провод изготовлен из </a:t>
            </a:r>
            <a:r>
              <a:rPr lang="ru-RU" sz="2000" i="1" dirty="0"/>
              <a:t>алюминия. </a:t>
            </a:r>
            <a:r>
              <a:rPr lang="ru-RU" sz="2000" dirty="0"/>
              <a:t>Он имеет длину </a:t>
            </a:r>
            <a:r>
              <a:rPr lang="ru-RU" sz="2000" b="1" dirty="0">
                <a:solidFill>
                  <a:srgbClr val="00B050"/>
                </a:solidFill>
              </a:rPr>
              <a:t>20 м </a:t>
            </a:r>
            <a:r>
              <a:rPr lang="ru-RU" sz="2000" dirty="0"/>
              <a:t>и площадь поперечного сечения </a:t>
            </a:r>
            <a:r>
              <a:rPr lang="ru-RU" sz="2000" b="1" dirty="0">
                <a:solidFill>
                  <a:srgbClr val="00B050"/>
                </a:solidFill>
              </a:rPr>
              <a:t>20 мм²</a:t>
            </a:r>
            <a:r>
              <a:rPr lang="ru-RU" sz="2000" dirty="0"/>
              <a:t>. </a:t>
            </a:r>
            <a:endParaRPr lang="ru-RU" sz="2000" dirty="0" smtClean="0"/>
          </a:p>
          <a:p>
            <a:pPr algn="ctr"/>
            <a:r>
              <a:rPr lang="ru-RU" sz="2000" dirty="0" smtClean="0"/>
              <a:t>Как </a:t>
            </a:r>
            <a:r>
              <a:rPr lang="ru-RU" sz="2000" dirty="0"/>
              <a:t>будет отличаться сопротивление такого же провода, если его изготовить из </a:t>
            </a:r>
            <a:r>
              <a:rPr lang="ru-RU" sz="2000" i="1" dirty="0"/>
              <a:t>никелина</a:t>
            </a:r>
            <a:r>
              <a:rPr lang="ru-RU" sz="2000" dirty="0"/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787" t="16263" r="56061" b="27441"/>
          <a:stretch/>
        </p:blipFill>
        <p:spPr>
          <a:xfrm>
            <a:off x="886689" y="864641"/>
            <a:ext cx="2770909" cy="5791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49634" y="1208315"/>
            <a:ext cx="33473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3200" b="1" dirty="0" smtClean="0">
                <a:solidFill>
                  <a:srgbClr val="00B050"/>
                </a:solidFill>
              </a:rPr>
              <a:t>Уменьшится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3200" b="1" dirty="0" smtClean="0">
                <a:solidFill>
                  <a:srgbClr val="00B050"/>
                </a:solidFill>
              </a:rPr>
              <a:t>Увеличится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3200" b="1" dirty="0" smtClean="0">
                <a:solidFill>
                  <a:srgbClr val="00B050"/>
                </a:solidFill>
              </a:rPr>
              <a:t>Не изменится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4996541" y="1821695"/>
            <a:ext cx="367395" cy="3429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1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5" y="262466"/>
            <a:ext cx="11768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наличии имеются два металлических стержня из </a:t>
            </a:r>
            <a:r>
              <a:rPr lang="ru-RU" sz="2400" i="1" dirty="0"/>
              <a:t>латуни</a:t>
            </a:r>
            <a:r>
              <a:rPr lang="ru-RU" sz="2400" dirty="0"/>
              <a:t> с одинаковой площадью поперечного сечения. Длина первого — </a:t>
            </a:r>
            <a:r>
              <a:rPr lang="ru-RU" sz="2400" b="1" dirty="0">
                <a:solidFill>
                  <a:srgbClr val="00B050"/>
                </a:solidFill>
              </a:rPr>
              <a:t>49 см</a:t>
            </a:r>
            <a:r>
              <a:rPr lang="ru-RU" sz="2400" dirty="0"/>
              <a:t>, а второго — </a:t>
            </a:r>
            <a:r>
              <a:rPr lang="ru-RU" sz="2400" b="1" dirty="0">
                <a:solidFill>
                  <a:srgbClr val="00B050"/>
                </a:solidFill>
              </a:rPr>
              <a:t>6 м</a:t>
            </a:r>
            <a:r>
              <a:rPr lang="ru-RU" sz="2400" dirty="0"/>
              <a:t>. Сопротивление какого стержня больше? Во сколько раз?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8257" t="33031" r="48562" b="17879"/>
          <a:stretch/>
        </p:blipFill>
        <p:spPr>
          <a:xfrm>
            <a:off x="338665" y="1462795"/>
            <a:ext cx="4348706" cy="51800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22371" y="1600200"/>
            <a:ext cx="7206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Сопротивление _____ </a:t>
            </a:r>
            <a:r>
              <a:rPr lang="ru-RU" sz="2400" i="1" dirty="0" smtClean="0"/>
              <a:t>(записать цифру 1 или 2) </a:t>
            </a:r>
            <a:r>
              <a:rPr lang="ru-RU" sz="2400" dirty="0" smtClean="0"/>
              <a:t>стержня больше</a:t>
            </a:r>
            <a:endParaRPr lang="ru-RU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841725" y="2645546"/>
            <a:ext cx="7186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Сопротивления отличаются в  _____ </a:t>
            </a:r>
            <a:r>
              <a:rPr lang="ru-RU" sz="2400" i="1" dirty="0" smtClean="0"/>
              <a:t>(округлить до целого числа) </a:t>
            </a:r>
            <a:r>
              <a:rPr lang="ru-RU" sz="2400" dirty="0" smtClean="0"/>
              <a:t>раз(-а)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086600" y="1462795"/>
            <a:ext cx="653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2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37172" y="2568602"/>
            <a:ext cx="544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12</a:t>
            </a:r>
            <a:endParaRPr lang="ru-RU" sz="2400" b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823944" y="3890458"/>
                <a:ext cx="376167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стержень:49 см=0,49 м</m:t>
                      </m:r>
                    </m:oMath>
                  </m:oMathPara>
                </a14:m>
                <a:endParaRPr lang="ru-RU" sz="2400" b="0" dirty="0" smtClean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3944" y="3890458"/>
                <a:ext cx="3761671" cy="369332"/>
              </a:xfrm>
              <a:prstGeom prst="rect">
                <a:avLst/>
              </a:prstGeom>
              <a:blipFill>
                <a:blip r:embed="rId3"/>
                <a:stretch>
                  <a:fillRect l="-1297" r="-81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7664558" y="4259790"/>
                <a:ext cx="208044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0,49 м 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&lt;6 м 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4558" y="4259790"/>
                <a:ext cx="2080441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046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057" y="472851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Рассмотри рисунки!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4914" y="1655497"/>
            <a:ext cx="381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Какие пары (или пару) проводников следует выбрать для проведения эксперимента с целью доказать, что сопротивление проводника зависит от его площади поперечного сечения? </a:t>
            </a:r>
          </a:p>
        </p:txBody>
      </p:sp>
      <p:sp>
        <p:nvSpPr>
          <p:cNvPr id="5" name="5-конечная звезда 4"/>
          <p:cNvSpPr/>
          <p:nvPr/>
        </p:nvSpPr>
        <p:spPr>
          <a:xfrm>
            <a:off x="8986345" y="4941226"/>
            <a:ext cx="671911" cy="71810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8219" t="26935" r="33506" b="42567"/>
          <a:stretch/>
        </p:blipFill>
        <p:spPr>
          <a:xfrm>
            <a:off x="4484914" y="1451841"/>
            <a:ext cx="7707086" cy="345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1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3750" y="114300"/>
            <a:ext cx="551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Задача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362" y="800100"/>
            <a:ext cx="11715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Спираль электрической плитки изготовлена из </a:t>
            </a:r>
            <a:r>
              <a:rPr lang="ru-RU" sz="2400" i="1" dirty="0" err="1" smtClean="0"/>
              <a:t>нихромовой</a:t>
            </a:r>
            <a:r>
              <a:rPr lang="ru-RU" sz="2400" dirty="0" smtClean="0"/>
              <a:t> проволоки, длина которой равна </a:t>
            </a:r>
            <a:r>
              <a:rPr lang="ru-RU" sz="2400" b="1" dirty="0" smtClean="0">
                <a:solidFill>
                  <a:srgbClr val="00B050"/>
                </a:solidFill>
              </a:rPr>
              <a:t>5,4 м</a:t>
            </a:r>
            <a:r>
              <a:rPr lang="ru-RU" sz="2400" dirty="0" smtClean="0"/>
              <a:t>, а площадь поперечного сечения – </a:t>
            </a:r>
            <a:r>
              <a:rPr lang="ru-RU" sz="2400" b="1" dirty="0" smtClean="0">
                <a:solidFill>
                  <a:srgbClr val="00B050"/>
                </a:solidFill>
              </a:rPr>
              <a:t>0,5</a:t>
            </a:r>
            <a:r>
              <a:rPr lang="ru-RU" sz="2400" b="1" dirty="0">
                <a:solidFill>
                  <a:srgbClr val="00B050"/>
                </a:solidFill>
              </a:rPr>
              <a:t> </a:t>
            </a:r>
            <a:r>
              <a:rPr lang="ru-RU" sz="2400" b="1" dirty="0" smtClean="0">
                <a:solidFill>
                  <a:srgbClr val="00B050"/>
                </a:solidFill>
              </a:rPr>
              <a:t>мм². </a:t>
            </a:r>
            <a:r>
              <a:rPr lang="ru-RU" sz="2400" dirty="0" smtClean="0"/>
              <a:t>Найди сопротивление спирали.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Таблица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269573"/>
                  </p:ext>
                </p:extLst>
              </p:nvPr>
            </p:nvGraphicFramePr>
            <p:xfrm>
              <a:off x="336546" y="1872189"/>
              <a:ext cx="11217278" cy="280913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608639">
                      <a:extLst>
                        <a:ext uri="{9D8B030D-6E8A-4147-A177-3AD203B41FA5}">
                          <a16:colId xmlns:a16="http://schemas.microsoft.com/office/drawing/2014/main" val="3764303433"/>
                        </a:ext>
                      </a:extLst>
                    </a:gridCol>
                    <a:gridCol w="5608639">
                      <a:extLst>
                        <a:ext uri="{9D8B030D-6E8A-4147-A177-3AD203B41FA5}">
                          <a16:colId xmlns:a16="http://schemas.microsoft.com/office/drawing/2014/main" val="2282795686"/>
                        </a:ext>
                      </a:extLst>
                    </a:gridCol>
                  </a:tblGrid>
                  <a:tr h="1254655">
                    <a:tc>
                      <a:txBody>
                        <a:bodyPr/>
                        <a:lstStyle/>
                        <a:p>
                          <a:r>
                            <a:rPr lang="ru-RU" sz="3200" i="1" dirty="0" smtClean="0">
                              <a:solidFill>
                                <a:schemeClr val="tx1"/>
                              </a:solidFill>
                            </a:rPr>
                            <a:t>Дано: 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3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</m:oMath>
                            </m:oMathPara>
                          </a14:m>
                          <a:endParaRPr lang="en-US" sz="3200" b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  <m:r>
                                  <a:rPr lang="en-US" sz="3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= </m:t>
                                </m:r>
                              </m:oMath>
                            </m:oMathPara>
                          </a14:m>
                          <a:endParaRPr lang="ru-RU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ru-RU" sz="3200" i="1" dirty="0" smtClean="0">
                              <a:solidFill>
                                <a:schemeClr val="tx1"/>
                              </a:solidFill>
                            </a:rPr>
                            <a:t>Решение</a:t>
                          </a:r>
                          <a:endParaRPr lang="ru-RU" sz="3200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23802698"/>
                      </a:ext>
                    </a:extLst>
                  </a:tr>
                  <a:tr h="1254655">
                    <a:tc>
                      <a:txBody>
                        <a:bodyPr/>
                        <a:lstStyle/>
                        <a:p>
                          <a:r>
                            <a:rPr lang="ru-RU" sz="3200" b="1" i="1" dirty="0" smtClean="0">
                              <a:solidFill>
                                <a:schemeClr val="tx1"/>
                              </a:solidFill>
                            </a:rPr>
                            <a:t>Найти: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3136785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Таблица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269573"/>
                  </p:ext>
                </p:extLst>
              </p:nvPr>
            </p:nvGraphicFramePr>
            <p:xfrm>
              <a:off x="336546" y="1872189"/>
              <a:ext cx="11217278" cy="280913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608639">
                      <a:extLst>
                        <a:ext uri="{9D8B030D-6E8A-4147-A177-3AD203B41FA5}">
                          <a16:colId xmlns:a16="http://schemas.microsoft.com/office/drawing/2014/main" val="3764303433"/>
                        </a:ext>
                      </a:extLst>
                    </a:gridCol>
                    <a:gridCol w="5608639">
                      <a:extLst>
                        <a:ext uri="{9D8B030D-6E8A-4147-A177-3AD203B41FA5}">
                          <a16:colId xmlns:a16="http://schemas.microsoft.com/office/drawing/2014/main" val="2282795686"/>
                        </a:ext>
                      </a:extLst>
                    </a:gridCol>
                  </a:tblGrid>
                  <a:tr h="15544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5098" r="-99891" b="-8117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ru-RU" sz="3200" i="1" dirty="0" smtClean="0">
                              <a:solidFill>
                                <a:schemeClr val="tx1"/>
                              </a:solidFill>
                            </a:rPr>
                            <a:t>Решение</a:t>
                          </a:r>
                          <a:endParaRPr lang="ru-RU" sz="3200" i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23802698"/>
                      </a:ext>
                    </a:extLst>
                  </a:tr>
                  <a:tr h="1254655">
                    <a:tc>
                      <a:txBody>
                        <a:bodyPr/>
                        <a:lstStyle/>
                        <a:p>
                          <a:r>
                            <a:rPr lang="ru-RU" sz="3200" b="1" i="1" dirty="0" smtClean="0">
                              <a:solidFill>
                                <a:schemeClr val="tx1"/>
                              </a:solidFill>
                            </a:rPr>
                            <a:t>Найти: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313678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/>
          <p:cNvSpPr txBox="1"/>
          <p:nvPr/>
        </p:nvSpPr>
        <p:spPr>
          <a:xfrm>
            <a:off x="1085850" y="2314575"/>
            <a:ext cx="1171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5,4 м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085849" y="2848054"/>
            <a:ext cx="1647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0,5 мм²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3374" y="3966308"/>
                <a:ext cx="15049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 −?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374" y="3966308"/>
                <a:ext cx="1504950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604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0883" y="4950372"/>
            <a:ext cx="3405351" cy="170267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ЗНАЮ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Для чего нужен реостат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56234" y="3247696"/>
            <a:ext cx="3405351" cy="1702676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ПОНИМАЮ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Зависимость сопротивления от длины и поперечного сечения проводника, и от вещества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61585" y="1545020"/>
            <a:ext cx="3405351" cy="1702676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УМЕЮ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Рассчитывать сопротивление проводника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971550" y="508730"/>
            <a:ext cx="9232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«ЛЕСТНИЦА УСПЕХА»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39.800+ Grafiken, lizenzfreie Vektorgrafiken und Clipart zu Hände Hoch -  iStock | Jubel, Überfall, Freud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0" t="34268" r="63971" b="33022"/>
          <a:stretch/>
        </p:blipFill>
        <p:spPr bwMode="auto">
          <a:xfrm>
            <a:off x="8053787" y="5060876"/>
            <a:ext cx="1023539" cy="159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Более 107 400 работ на тему «человечек»: стоковые фото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8" t="6984" r="61466" b="48324"/>
          <a:stretch/>
        </p:blipFill>
        <p:spPr bwMode="auto">
          <a:xfrm>
            <a:off x="8970600" y="5060876"/>
            <a:ext cx="935402" cy="159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олее 107 400 работ на тему «человечек»: стоковые фото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47" t="6765" b="46307"/>
          <a:stretch/>
        </p:blipFill>
        <p:spPr bwMode="auto">
          <a:xfrm>
            <a:off x="9707898" y="4217311"/>
            <a:ext cx="2229833" cy="264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34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5866" y="299508"/>
            <a:ext cx="78486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Домашнее задание:</a:t>
            </a:r>
            <a:endParaRPr lang="ru-RU" sz="44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2475" y="1524000"/>
            <a:ext cx="107156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1. Читать п. </a:t>
            </a:r>
            <a:r>
              <a:rPr lang="ru-RU" sz="3200" dirty="0" smtClean="0"/>
              <a:t>45-47 Упражнение 30 (№2 </a:t>
            </a:r>
            <a:r>
              <a:rPr lang="ru-RU" sz="3200" b="1" dirty="0" smtClean="0">
                <a:solidFill>
                  <a:srgbClr val="00B050"/>
                </a:solidFill>
              </a:rPr>
              <a:t>а</a:t>
            </a:r>
            <a:r>
              <a:rPr lang="ru-RU" sz="3200" dirty="0" smtClean="0"/>
              <a:t>) </a:t>
            </a:r>
            <a:r>
              <a:rPr lang="ru-RU" sz="3200" i="1" dirty="0" smtClean="0">
                <a:solidFill>
                  <a:srgbClr val="FF0000"/>
                </a:solidFill>
              </a:rPr>
              <a:t>Старый учебник</a:t>
            </a:r>
            <a:endParaRPr lang="ru-RU" sz="3200" i="1" dirty="0">
              <a:solidFill>
                <a:srgbClr val="FF0000"/>
              </a:solidFill>
            </a:endParaRPr>
          </a:p>
          <a:p>
            <a:r>
              <a:rPr lang="ru-RU" sz="3200" dirty="0"/>
              <a:t>2. Читать п. </a:t>
            </a:r>
            <a:r>
              <a:rPr lang="ru-RU" sz="3200" dirty="0" smtClean="0"/>
              <a:t>41-43 Упражнение 34 (№2) </a:t>
            </a:r>
            <a:r>
              <a:rPr lang="ru-RU" sz="3200" i="1" dirty="0" smtClean="0">
                <a:solidFill>
                  <a:srgbClr val="FF0000"/>
                </a:solidFill>
              </a:rPr>
              <a:t>Новый учебник</a:t>
            </a:r>
            <a:endParaRPr lang="ru-RU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26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746" t="24189" r="6908" b="21368"/>
          <a:stretch/>
        </p:blipFill>
        <p:spPr>
          <a:xfrm>
            <a:off x="235433" y="757267"/>
            <a:ext cx="7869121" cy="2790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6657" y="104274"/>
            <a:ext cx="9670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Зависимость сопротивления проводника от его длины</a:t>
            </a:r>
            <a:endParaRPr lang="ru-RU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558" t="25262" r="5783" b="18570"/>
          <a:stretch/>
        </p:blipFill>
        <p:spPr>
          <a:xfrm>
            <a:off x="235432" y="3814597"/>
            <a:ext cx="7869122" cy="28362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98610" y="644498"/>
            <a:ext cx="383013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Чем больше длина проводника, тем больше его сопротивление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037691" y="4388486"/>
                <a:ext cx="2426815" cy="1477328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6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9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r>
                        <a:rPr lang="en-US" sz="9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</m:t>
                      </m:r>
                    </m:oMath>
                  </m:oMathPara>
                </a14:m>
                <a:endParaRPr lang="ru-RU" sz="9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7691" y="4388486"/>
                <a:ext cx="2426815" cy="14773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571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504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5389" y="104274"/>
            <a:ext cx="6906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Зависимость сопротивления проводника от площади его поперечного сечения</a:t>
            </a:r>
            <a:endParaRPr lang="ru-RU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527" t="34737" r="11370" b="11523"/>
          <a:stretch/>
        </p:blipFill>
        <p:spPr>
          <a:xfrm>
            <a:off x="238538" y="1058381"/>
            <a:ext cx="7425750" cy="28377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9469" t="36234" r="12215" b="14123"/>
          <a:stretch/>
        </p:blipFill>
        <p:spPr>
          <a:xfrm>
            <a:off x="238538" y="4111799"/>
            <a:ext cx="7425750" cy="26477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63775" y="1058381"/>
            <a:ext cx="4534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Чем больше площадь поперечного сечения проводника, тем меньше его сопротивление</a:t>
            </a:r>
            <a:endParaRPr lang="ru-RU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9066363" y="4374603"/>
                <a:ext cx="1551450" cy="1272336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6363" y="4374603"/>
                <a:ext cx="1551450" cy="12723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571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586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793" t="33836" r="49548" b="28288"/>
          <a:stretch/>
        </p:blipFill>
        <p:spPr>
          <a:xfrm>
            <a:off x="476966" y="1213993"/>
            <a:ext cx="6045754" cy="28210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5389" y="104274"/>
            <a:ext cx="6906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Зависимость сопротивления проводника от материала, из которого он изготовлен</a:t>
            </a:r>
            <a:endParaRPr lang="ru-RU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0079" t="33836" r="3728" b="28288"/>
          <a:stretch/>
        </p:blipFill>
        <p:spPr>
          <a:xfrm>
            <a:off x="573849" y="4035031"/>
            <a:ext cx="5851988" cy="26990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19603" y="2331593"/>
            <a:ext cx="56824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Сопротивление зависит от материала, из которого изготовлен проводник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9983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567267"/>
            <a:ext cx="11810999" cy="175432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</a:rPr>
              <a:t>Сопротивление проводника </a:t>
            </a:r>
            <a:r>
              <a:rPr lang="ru-RU" sz="3600" u="sng" dirty="0"/>
              <a:t>прямо пропорционально </a:t>
            </a:r>
            <a:r>
              <a:rPr lang="ru-RU" sz="3600" dirty="0"/>
              <a:t>его </a:t>
            </a:r>
            <a:r>
              <a:rPr lang="ru-RU" sz="3600" i="1" dirty="0"/>
              <a:t>длине</a:t>
            </a:r>
            <a:r>
              <a:rPr lang="ru-RU" sz="3600" dirty="0"/>
              <a:t> и </a:t>
            </a:r>
            <a:r>
              <a:rPr lang="ru-RU" sz="3600" u="sng" dirty="0"/>
              <a:t>обратно пропорционально</a:t>
            </a:r>
            <a:r>
              <a:rPr lang="ru-RU" sz="3600" dirty="0"/>
              <a:t> </a:t>
            </a:r>
            <a:r>
              <a:rPr lang="ru-RU" sz="3600" i="1" dirty="0" smtClean="0"/>
              <a:t>площади</a:t>
            </a:r>
            <a:r>
              <a:rPr lang="ru-RU" sz="3600" dirty="0" smtClean="0"/>
              <a:t> его </a:t>
            </a:r>
            <a:r>
              <a:rPr lang="ru-RU" sz="3600" dirty="0"/>
              <a:t>сечению и </a:t>
            </a:r>
            <a:r>
              <a:rPr lang="ru-RU" sz="3600" u="sng" dirty="0"/>
              <a:t>зависит</a:t>
            </a:r>
            <a:r>
              <a:rPr lang="ru-RU" sz="3600" dirty="0"/>
              <a:t> от</a:t>
            </a:r>
            <a:r>
              <a:rPr lang="ru-RU" sz="3600" i="1" dirty="0"/>
              <a:t> материала</a:t>
            </a:r>
            <a:r>
              <a:rPr lang="ru-RU" sz="3600" dirty="0"/>
              <a:t>, из которого он изготовлен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39999" y="2934276"/>
                <a:ext cx="1788310" cy="1168974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f>
                        <m:fPr>
                          <m:ctrlP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𝑙</m:t>
                          </m:r>
                        </m:num>
                        <m:den>
                          <m:r>
                            <a:rPr lang="en-US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999" y="2934276"/>
                <a:ext cx="1788310" cy="116897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571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41399" y="4715934"/>
                <a:ext cx="906780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2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ро</m:t>
                          </m:r>
                        </m:e>
                      </m:d>
                      <m:r>
                        <a:rPr lang="en-US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удельное сопротивление проводника;</m:t>
                      </m:r>
                    </m:oMath>
                  </m:oMathPara>
                </a14:m>
                <a:endParaRPr lang="ru-RU" sz="2400" b="0" i="1" dirty="0" smtClean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−длина провод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ника;</m:t>
                      </m:r>
                    </m:oMath>
                  </m:oMathPara>
                </a14:m>
                <a:endParaRPr lang="ru-RU" sz="2400" b="0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−площадь попе</m:t>
                      </m:r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речного сечения проводника</m:t>
                      </m:r>
                    </m:oMath>
                  </m:oMathPara>
                </a14:m>
                <a:endParaRPr lang="ru-RU" sz="2400" i="1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399" y="4715934"/>
                <a:ext cx="9067801" cy="1200329"/>
              </a:xfrm>
              <a:prstGeom prst="rect">
                <a:avLst/>
              </a:prstGeom>
              <a:blipFill>
                <a:blip r:embed="rId3"/>
                <a:stretch>
                  <a:fillRect l="-202" b="-30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74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03201" y="821268"/>
                <a:ext cx="11836400" cy="2062103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FF0000"/>
                    </a:solidFill>
                  </a:rPr>
                  <a:t>Удельное сопротивление проводника </a:t>
                </a:r>
                <a:r>
                  <a:rPr lang="ru-RU" sz="3200" dirty="0" smtClean="0"/>
                  <a:t>– это физическая величина, которая показывает, каким сопротивлением обладает изготовленный из данного вещества проводник длиной 1 м и площадью поперечного сечения 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мм</m:t>
                        </m:r>
                      </m:e>
                      <m:sup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3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01" y="821268"/>
                <a:ext cx="11836400" cy="2062103"/>
              </a:xfrm>
              <a:prstGeom prst="rect">
                <a:avLst/>
              </a:prstGeom>
              <a:blipFill>
                <a:blip r:embed="rId2"/>
                <a:stretch>
                  <a:fillRect l="-1076" t="-2594" r="-1076" b="-7493"/>
                </a:stretch>
              </a:blipFill>
              <a:ln w="571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068638" y="3232686"/>
                <a:ext cx="1868460" cy="1040798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𝜌</m:t>
                      </m:r>
                      <m:r>
                        <a:rPr lang="ru-RU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8638" y="3232686"/>
                <a:ext cx="1868460" cy="10407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571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235201" y="4411133"/>
                <a:ext cx="7814732" cy="2109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600" dirty="0" smtClean="0"/>
                  <a:t>Единица измерения удельного сопротивления проводника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Ом</m:t>
                    </m:r>
                    <m:r>
                      <a:rPr lang="ru-RU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∙м </m:t>
                    </m:r>
                  </m:oMath>
                </a14:m>
                <a:r>
                  <a:rPr lang="ru-RU" sz="3600" dirty="0" smtClean="0"/>
                  <a:t> или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Ом ∙</m:t>
                        </m:r>
                        <m:sSup>
                          <m:sSupPr>
                            <m:ctrlPr>
                              <a:rPr lang="ru-RU" sz="36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36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ru-RU" sz="36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мм</m:t>
                            </m:r>
                          </m:e>
                          <m:sup>
                            <m:r>
                              <a:rPr lang="ru-RU" sz="36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м </m:t>
                        </m:r>
                      </m:den>
                    </m:f>
                  </m:oMath>
                </a14:m>
                <a:endParaRPr lang="ru-RU" sz="36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5201" y="4411133"/>
                <a:ext cx="7814732" cy="2109424"/>
              </a:xfrm>
              <a:prstGeom prst="rect">
                <a:avLst/>
              </a:prstGeom>
              <a:blipFill>
                <a:blip r:embed="rId4"/>
                <a:stretch>
                  <a:fillRect t="-4624" b="-34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089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31801" y="304798"/>
                <a:ext cx="11565466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600" dirty="0" smtClean="0"/>
                  <a:t>Удельное электрическое сопротивление некоторых веществ при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sz="2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e>
                      <m:sup>
                        <m:r>
                          <a:rPr lang="ru-RU" sz="2600" b="0" i="1" smtClean="0">
                            <a:latin typeface="Cambria Math" panose="02040503050406030204" pitchFamily="18" charset="0"/>
                          </a:rPr>
                          <m:t>о</m:t>
                        </m:r>
                      </m:sup>
                    </m:sSup>
                    <m:r>
                      <a:rPr lang="en-US" sz="26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ru-RU" sz="2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01" y="304798"/>
                <a:ext cx="11565466" cy="492443"/>
              </a:xfrm>
              <a:prstGeom prst="rect">
                <a:avLst/>
              </a:prstGeom>
              <a:blipFill>
                <a:blip r:embed="rId2"/>
                <a:stretch>
                  <a:fillRect t="-9877" b="-308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7879" t="13030" r="43788" b="32633"/>
          <a:stretch/>
        </p:blipFill>
        <p:spPr>
          <a:xfrm>
            <a:off x="431801" y="797241"/>
            <a:ext cx="5381080" cy="58048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7879" t="66633" r="43788" b="15725"/>
          <a:stretch/>
        </p:blipFill>
        <p:spPr>
          <a:xfrm>
            <a:off x="5812881" y="910324"/>
            <a:ext cx="5515994" cy="193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2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711" t="19791" r="4613" b="5103"/>
          <a:stretch/>
        </p:blipFill>
        <p:spPr>
          <a:xfrm>
            <a:off x="-1" y="856094"/>
            <a:ext cx="12309713" cy="57352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58214" y="148208"/>
            <a:ext cx="6906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Ползунковый реостат</a:t>
            </a:r>
            <a:endParaRPr lang="ru-RU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5792" t="32223" r="57583" b="13332"/>
          <a:stretch/>
        </p:blipFill>
        <p:spPr>
          <a:xfrm>
            <a:off x="3576687" y="856094"/>
            <a:ext cx="486918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44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6861" y="438150"/>
            <a:ext cx="9315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Принцип работы простейшего реостата</a:t>
            </a:r>
            <a:endParaRPr lang="ru-RU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25" y="1366838"/>
            <a:ext cx="10391775" cy="519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4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298</Words>
  <Application>Microsoft Office PowerPoint</Application>
  <PresentationFormat>Широкоэкранный</PresentationFormat>
  <Paragraphs>54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Courier New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 физики</dc:creator>
  <cp:lastModifiedBy>Кабинет физики</cp:lastModifiedBy>
  <cp:revision>20</cp:revision>
  <dcterms:created xsi:type="dcterms:W3CDTF">2024-02-09T10:18:02Z</dcterms:created>
  <dcterms:modified xsi:type="dcterms:W3CDTF">2024-02-12T11:43:10Z</dcterms:modified>
</cp:coreProperties>
</file>