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5" r:id="rId9"/>
    <p:sldId id="273" r:id="rId10"/>
    <p:sldId id="264" r:id="rId11"/>
    <p:sldId id="266" r:id="rId12"/>
    <p:sldId id="271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08B217E-CC30-48C1-89F4-B302EC8FDCBB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CC0B51A-6FFD-475F-A895-1B80ECA705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20830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«Детский сад № 8 «Сказка»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(МДОУ «Детский сад № 8 «Сказка»)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2371024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из опыта работы 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«Методическое сопровождение развития педагогов в условиях инновационной деятельности по разработке и апробации дополнительной общеобразовательной (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программы социально-педагогической направленности 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детей 5 – 7 лет 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«Богатства хохломского сундучка» 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429309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Подготовила: Н.А. Городецкая, Старший воспитатель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587727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Семенов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Документы Городецкая\ФОТО\16.04.2014\DSC083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005064"/>
            <a:ext cx="2880320" cy="1872208"/>
          </a:xfrm>
          <a:prstGeom prst="rect">
            <a:avLst/>
          </a:prstGeom>
          <a:noFill/>
          <a:ln w="190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521928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этап- контрольно-оценочный</a:t>
            </a:r>
            <a:r>
              <a:rPr lang="ru-RU" sz="36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980728"/>
            <a:ext cx="6768752" cy="576064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Были проведены следующие мероприятия по развитию компетентности педагогов ДОУ: 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-   Презентация опыта работы: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как современное средство вовлечения родителей в образовательную деятельность по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социокультурному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развитию детей на основе культуры и традиций родного края» - воспитатель Толокнова Н.П., ««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Digital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Storylling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(интерактивная история) как современное средство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развития детей на основе культуры и традиций родного края»  - воспитатель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Варлачева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Л.Ю, «Народные подвижные игры как средство физического развития детей дошкольного возраста» - инструктор по ФК Смирнова Е.А., «Дидактические игры с использованием материала по краеведению как приём активизации умственных способностей детей младшего дошкольного возраста» - инструктор по ФК Рыбалко И.В., «Создание условий для нравственно-патриотического воспитания и развития детей на основе ознакомления с историко-культурным наследием родного края» - воспитатель Толокнова Н.П., «Взаимодействие с родителями по повышению их активности, как участников образовательного процесса по приобщению  детей к народному художественному творчеству, в условиях реализации программы детско-родительского клуба» - педагог дополнительного образования Горохова В.А..</a:t>
            </a:r>
          </a:p>
          <a:p>
            <a:pPr algn="just">
              <a:buNone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- Презентация дополнительной общеобразовательной (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) программы социально-педагогической направленности для детей 5 – 7 лет «Богатства хохломского сундучка» и комплекта методического сопровождения к ней.</a:t>
            </a:r>
          </a:p>
          <a:p>
            <a:pPr algn="just">
              <a:buClrTx/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«Дискуссионный клуб «Сто для одного»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обсуждение успехов и неудач в инновационной  работе, определение перспектив.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Документы Городецкая\ФОТО\фото vfq 17\DSC045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2160240" cy="129614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D:\Документы Городецкая\ФОТО\DSC029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2165482" cy="1248519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D:\Документы Городецкая\ФОТО\DSC029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517232"/>
            <a:ext cx="2163597" cy="1192718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D:\Документы Городецкая\ФОТО\DSC029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21088"/>
            <a:ext cx="2160240" cy="122413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D:\Документы Городецкая\ФОТО\фото vfq 17\DSC0451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780928"/>
            <a:ext cx="2160240" cy="1368152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498080" cy="8640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профессиональной педагогической деятельности и достигнутые эффекты</a:t>
            </a:r>
            <a:endParaRPr lang="ru-RU" sz="2400" dirty="0">
              <a:ln>
                <a:solidFill>
                  <a:sysClr val="windowText" lastClr="00000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80728"/>
            <a:ext cx="8322128" cy="5877272"/>
          </a:xfrm>
        </p:spPr>
        <p:txBody>
          <a:bodyPr>
            <a:normAutofit fontScale="70000" lnSpcReduction="20000"/>
          </a:bodyPr>
          <a:lstStyle/>
          <a:p>
            <a:pPr marL="539496" indent="-457200" algn="just">
              <a:lnSpc>
                <a:spcPct val="60000"/>
              </a:lnSpc>
              <a:buClr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Разработаны и апробированы:</a:t>
            </a:r>
          </a:p>
          <a:p>
            <a:pPr marL="539496" indent="-457200" algn="just">
              <a:lnSpc>
                <a:spcPct val="60000"/>
              </a:lnSpc>
              <a:buClrTx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«Положение об инновационной деятельности» ;</a:t>
            </a: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«Положение об инновационной группе»;</a:t>
            </a: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Анкета для родителей «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Социокультурное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воспитание и развитие детей дошкольного возраста»;</a:t>
            </a: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Анкеты для педагогов «Самооценка педагогических компетенций реализации ООП по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социокультурному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воспитанию и развитию детей», «Эффективность работы по направлению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социокультурного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воспитания и развития детей дошкольного возраста»;</a:t>
            </a: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Положение конкурса для воспитанников, родителей и педагогов средних, старших, подготовительных групп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«Лучшее театральное представление»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основелегенд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преданий и сказок о родном крае, в рамках тематической недели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«В гостях у сказки»;</a:t>
            </a: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Положение конкурса для педагогов, детей и родителей: «Рукотворные книжки по приобщению детей дошкольного возраста к истории,  культуре  и традициям родного края»;</a:t>
            </a: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Положение фестиваля педагогических идей  «Развивающий многофункциональный  макет для центра патриотического воспитания и социального развития»;</a:t>
            </a: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Положение смотра-конкурса РППС по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социокультурному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воспитанию и развитию детей на основе культуры и традиций родного края;</a:t>
            </a: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Положение выставка-панорама практических, методических находок и идей по развитию ценностно-смыслового отношения детей к родному краю и его культурно-исторических традициях;</a:t>
            </a:r>
          </a:p>
          <a:p>
            <a:pPr marL="539496" indent="-457200" algn="just">
              <a:lnSpc>
                <a:spcPct val="110000"/>
              </a:lnSpc>
              <a:buClrTx/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Положение ярмарки-презентации авторских сценариев непосредственно-образовательной  деятельности по формированию художественных способностей дошкольников с использованием ИКТ;</a:t>
            </a:r>
          </a:p>
          <a:p>
            <a:pPr marL="539496" indent="-457200" algn="just">
              <a:lnSpc>
                <a:spcPct val="60000"/>
              </a:lnSpc>
              <a:buClrTx/>
              <a:buFont typeface="Wingdings" pitchFamily="2" charset="2"/>
              <a:buChar char="Ø"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538152" cy="8367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профессиональной педагогической деятельности и достигнутые эффекты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610160" cy="6093296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Разработаны и апробированы:</a:t>
            </a:r>
          </a:p>
          <a:p>
            <a:pPr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Tx/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дополнительной общеобразовательной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программы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социокультурной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направленности для детей 5 – 7 лет «Богатства хохломского сундучка»;</a:t>
            </a:r>
          </a:p>
          <a:p>
            <a:pPr lvl="0" algn="just">
              <a:buClrTx/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Методическое обеспечение  программы: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интерактивного познавательного занятия для воспитанников 5 – 6 лет   «Путешествие в прошлое»;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экскурсии для воспитанников 5 – 6 лет в мини-музей народного быта и хохломского промысла в ДОУ, просмотр видеофильма  Хохлома из Семенова – душа России;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спортивного досуга для воспитанников 5 – 6 лет «Два Мороза» - «Каков Платон да Роман – такова и зима нам!»;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фольклорного развлечения для воспитанников 5 – 6 лет «Святки»;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фольклорного праздника для воспитанников 5 – 6 лет «Госпожа широкая Масленица»;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спортивного досуга для воспитанников 5 – 6 лет «Вечер русских народных игр»;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промежуточной аттестации для воспитанников 5 – 6 лет «В гостях у Василисы Премудрой»;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литературной гостиной по ознакомлению воспитанников 5 – 6 лет с творчеством поэта – земляка Б.П.Корнилова;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фольклорного развлечения для воспитанников 6 – 7 лет «Семенов день»;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интерактивного занятия для воспитанников 6 – 7 лет «Сказ про Семена-ложкаря» - легенда возникновения и распространения Семеновской деревянной ложки основанная на произведении «Сказ про Семена-ложкаря» С. В.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Афоньшина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фольклорного развлечения для воспитанников 6 – 7 лет «Посиделки на  Покров – натопи избу без дров»;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праздника для воспитанников 6 – 7 лет «Пушкинский бал»;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фольклорного развлечения для воспитанников 6 – 7 лет «14 декабря – Наум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грамотник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спортивного досуга для воспитанников 6 – 7 лет «Богатырские состязания»;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Сценарий итоговой аттестация для воспитанников 6 – 7 лет - Театральная гостиная «На полатях» - конкурс на лучшее театральное представление на основе легенд, преданий и сказок о родном крае.</a:t>
            </a:r>
          </a:p>
          <a:p>
            <a:pPr lvl="0" algn="just">
              <a:buClrTx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Подготовлен программно-методический комплекс к экспертизе в НМЭС ГБОУ ДПО НИРО.</a:t>
            </a:r>
          </a:p>
          <a:p>
            <a:pPr algn="just">
              <a:buClrTx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Tx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6804248" cy="98072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профессиональной педагогической деятельности и достигнутые эффекты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332656"/>
            <a:ext cx="6912768" cy="5328592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 algn="just">
              <a:buFont typeface="Wingdings" pitchFamily="2" charset="2"/>
              <a:buChar char="Ø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Tx/>
              <a:buFont typeface="Wingdings" pitchFamily="2" charset="2"/>
              <a:buChar char="Ø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Tx/>
              <a:buFont typeface="Wingdings" pitchFamily="2" charset="2"/>
              <a:buChar char="Ø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 (РППС) ДОУ насыщена разнообразными   пособиями  и играми по направлению инновационной деятельности – оборудованы центры патриотического воспитания и социального развития, созданы различные мини-музеи «Мини-музей Матрешки», «Мини-музей народного быта», «Мини-музей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Федосеевской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игрушки», работает «Музей русского народного быта в ДОУ».</a:t>
            </a:r>
          </a:p>
          <a:p>
            <a:pPr lvl="0" algn="just">
              <a:buClrTx/>
              <a:buFont typeface="Wingdings" pitchFamily="2" charset="2"/>
              <a:buChar char="Ø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Обобщен опыт деятельности инновационной площадки по разработке и апробации дополнительной образовательной (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) программы социально-педагогической направленности «Богатства хохломского сундучка» и опубликованы результаты инновационной деятельности в  электронном сборнике информационно-диагностического центра управления образования городского округа Семеновский «Непрерывное образование: теория и практика реализации» - старший воспитатель Городецкая Н.А. и воспитатель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Замыслова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Т.Ф..</a:t>
            </a:r>
          </a:p>
          <a:p>
            <a:pPr algn="just">
              <a:buClrTx/>
              <a:buFont typeface="Wingdings" pitchFamily="2" charset="2"/>
              <a:buChar char="Ø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Опубликован  опыт работы по данному направлению в районной газете «Семеновский Вестник»:</a:t>
            </a:r>
          </a:p>
          <a:p>
            <a:pPr algn="just">
              <a:buClrTx/>
              <a:buFont typeface="Wingdings" pitchFamily="2" charset="2"/>
              <a:buChar char="§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«В гостях у Семеновны» - воспитатель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Замыслова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Т.Ф.</a:t>
            </a:r>
          </a:p>
          <a:p>
            <a:pPr algn="just">
              <a:buClrTx/>
              <a:buFont typeface="Wingdings" pitchFamily="2" charset="2"/>
              <a:buChar char="§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«Знакомство с символом России» - воспитатель Толокнова Н.П.;</a:t>
            </a:r>
          </a:p>
          <a:p>
            <a:pPr algn="just">
              <a:buClrTx/>
              <a:buFont typeface="Wingdings" pitchFamily="2" charset="2"/>
              <a:buChar char="§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«Имя матери звучит» - учитель-логопед Баринова Е.Г..</a:t>
            </a:r>
          </a:p>
          <a:p>
            <a:pPr algn="just">
              <a:buClrTx/>
              <a:buFont typeface="Wingdings" pitchFamily="2" charset="2"/>
              <a:buChar char="Ø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Коллектив МДОУ "Детский сад № 8 «Сказка» принимал активное участие в многочисленных конкурсах разного уровня окружных, региональных, Всероссийских и международных, где является участником и обладателем призовых мест.</a:t>
            </a:r>
          </a:p>
          <a:p>
            <a:pPr algn="just">
              <a:buClrTx/>
              <a:buFont typeface="Wingdings" pitchFamily="2" charset="2"/>
              <a:buChar char="Ø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Родители воспитанников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стали активными участниками всех наших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мероприятий, а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результатам итогового анкетирования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- высоко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оценили нашу работу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Документы Городецкая\ФОТО\Фото среда 2016\DSC07011.JPG"/>
          <p:cNvPicPr/>
          <p:nvPr/>
        </p:nvPicPr>
        <p:blipFill>
          <a:blip r:embed="rId2" cstate="print"/>
          <a:srcRect l="22769" b="8286"/>
          <a:stretch>
            <a:fillRect/>
          </a:stretch>
        </p:blipFill>
        <p:spPr bwMode="auto">
          <a:xfrm>
            <a:off x="107504" y="116632"/>
            <a:ext cx="2051720" cy="129614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D:\Документы Городецкая\ФОТО\Фото среда 2016\DSC07055.JPG"/>
          <p:cNvPicPr/>
          <p:nvPr/>
        </p:nvPicPr>
        <p:blipFill>
          <a:blip r:embed="rId3" cstate="print"/>
          <a:srcRect l="17157" t="1429" r="20938" b="6486"/>
          <a:stretch>
            <a:fillRect/>
          </a:stretch>
        </p:blipFill>
        <p:spPr bwMode="auto">
          <a:xfrm>
            <a:off x="107504" y="1484784"/>
            <a:ext cx="2088232" cy="129614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D:\Документы Городецкая\ФОТО\Фото среда 2016\DSC07042.JPG"/>
          <p:cNvPicPr/>
          <p:nvPr/>
        </p:nvPicPr>
        <p:blipFill>
          <a:blip r:embed="rId4" cstate="print"/>
          <a:srcRect l="4970" r="18886" b="19429"/>
          <a:stretch>
            <a:fillRect/>
          </a:stretch>
        </p:blipFill>
        <p:spPr bwMode="auto">
          <a:xfrm>
            <a:off x="107504" y="2852936"/>
            <a:ext cx="2088232" cy="129614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D:\Документы Городецкая\ФОТО\Фото среда 2016\DSC07012.JPG"/>
          <p:cNvPicPr/>
          <p:nvPr/>
        </p:nvPicPr>
        <p:blipFill>
          <a:blip r:embed="rId5" cstate="print"/>
          <a:srcRect l="11614" t="8853" r="31520" b="24371"/>
          <a:stretch>
            <a:fillRect/>
          </a:stretch>
        </p:blipFill>
        <p:spPr bwMode="auto">
          <a:xfrm rot="15682829">
            <a:off x="-56420" y="4648088"/>
            <a:ext cx="1660978" cy="1096581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D:\Документы Городецкая\ФОТО\Фото среда 2016\DSC07041.JPG"/>
          <p:cNvPicPr/>
          <p:nvPr/>
        </p:nvPicPr>
        <p:blipFill>
          <a:blip r:embed="rId6" cstate="print"/>
          <a:srcRect b="12004"/>
          <a:stretch>
            <a:fillRect/>
          </a:stretch>
        </p:blipFill>
        <p:spPr bwMode="auto">
          <a:xfrm rot="16629302">
            <a:off x="887919" y="5185208"/>
            <a:ext cx="1780139" cy="96653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 cstate="print"/>
          <a:srcRect l="3688" t="10822" r="1068" b="20240"/>
          <a:stretch>
            <a:fillRect/>
          </a:stretch>
        </p:blipFill>
        <p:spPr bwMode="auto">
          <a:xfrm>
            <a:off x="2483768" y="5445224"/>
            <a:ext cx="2060451" cy="1245615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8" cstate="print"/>
          <a:srcRect l="6414" t="12625" r="1390" b="21243"/>
          <a:stretch>
            <a:fillRect/>
          </a:stretch>
        </p:blipFill>
        <p:spPr bwMode="auto">
          <a:xfrm>
            <a:off x="4716016" y="5445224"/>
            <a:ext cx="2140960" cy="1228725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2" name="Рисунок 11" descr="C:\Users\Городецкая\Downloads\20210512_160946 (1).jpg"/>
          <p:cNvPicPr/>
          <p:nvPr/>
        </p:nvPicPr>
        <p:blipFill>
          <a:blip r:embed="rId9" cstate="print"/>
          <a:srcRect l="22234" r="16355" b="2491"/>
          <a:stretch>
            <a:fillRect/>
          </a:stretch>
        </p:blipFill>
        <p:spPr bwMode="auto">
          <a:xfrm rot="10800000">
            <a:off x="7020272" y="5445224"/>
            <a:ext cx="1892052" cy="126338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инновационной деятельности</a:t>
            </a:r>
            <a:endParaRPr lang="ru-RU" sz="280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24744"/>
            <a:ext cx="7890080" cy="48006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 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разработка и апробация дополнительной общеобразовательной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программы социально-педагогической направленности для детей 5 – 7 лет «Богатства хохломского сундучка» и комплекта методического сопровождения к ней.</a:t>
            </a:r>
          </a:p>
          <a:p>
            <a:pPr algn="just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Разработать пакет локальных актов, регламентирующих инновационную деятельность ДОУ;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Проанализировать психолого-педагогическую литературу, образовательные программы и методики по проблеме исследования;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Повысить уровень профессиональной компетентности педагогов в вопросах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образования детей старшего дошкольного возраста;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Разработать и апробировать дополнительную общеобразовательную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общеразвивающую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программу социально-педагогической направленности для детей 5 – 7 лет «Богатства хохломского сундучка» и комплекта методического сопровождения к ней;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Разработать диагностический инструментарий к дополнительной общеобразовательной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программе «Богатства хохломского сундучка»;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Разработать и актуализировать развивающую предметно-пространственную среду для реализации дополнительной общеобразовательной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программе «Богатства хохломского сундучка»;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Выработать механизмы взаимодействия с администрацией г. Семенов, социальными институтами образования, органами местного самоуправления, с родителями (законными представителями) воспитанников детского сада с использованием возможностей официального сайта ДОО.</a:t>
            </a: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5928" y="332656"/>
            <a:ext cx="7818072" cy="85010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деятельности по методическому сопровождению педагогов в условиях инновационной деятельности</a:t>
            </a:r>
            <a:endParaRPr lang="ru-RU" sz="2800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Цель: Обеспечение профессиональной готовности педагогов ДОУ к реализации деятельности региональной инновационной площадки, через создание условий для непрерывного профессионального развития, методической и информационной поддержки. 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425196" indent="-342900"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Обеспечить активное участие реализации деятельности региональной инновационной площадки  и совершенствования системы непрерывного образования и самообразования педагогов ДОУ, опыта практической деятельности через формы инновационной методической работы ориентированной на развитие каждого педагога: педагогические советы, семинары-практикумы, недели педагогического мастерства,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экспресс-маршруты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творческие группы, копилка методических идей и др..  </a:t>
            </a:r>
          </a:p>
          <a:p>
            <a:pPr marL="425196" indent="-342900"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Эффективно использовать потенциал воспитателей и специалистов ДОУ, в повышении качества информационно-методического и дидактического оснащения развивающей предметно-пространственной среды обеспечивающей максимальную реализацию образовательного потенциала ДОУ по направлению инновационной деятельности для всех участников образовательных отношений (детей, родителей, педагогов.)</a:t>
            </a:r>
          </a:p>
          <a:p>
            <a:pPr marL="425196" indent="-342900"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Сформировать банк методических, практических материалов, направленных на разработку дополнительной общеобразовательной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программы социально-педагогической направленности для детей 5 – 7 лет «Богатства хохломского сундучка» и ее апробацию в образовательной деятельности, в ходе режимных моментов. </a:t>
            </a:r>
          </a:p>
          <a:p>
            <a:pPr marL="425196" indent="-342900"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Выявить, обобщить и распространить передовой педагогический опыт, через приобщение воспитателей и педагогов ДОУ  к экспериментальной работе, привлечение их к участию в конкурсных проектах, публикациях.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8244408" cy="79695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ДОСТИЖЕНИЯ ПОСТАВЛЕННЫХ ЦЕЛИ И ЗАДАЧ 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980728"/>
            <a:ext cx="7962088" cy="568863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1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этап- подготовительный: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изучение теории вопроса, определение концептуальных идей предстоящей работы, выработка стратегии и тактики организации инновационной деятельности,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информации о возможностях, потребностях и интересах педагогов, качества их профессиональной деятельности, выявление проблем, совместное проектирование маршрута профессиональной деятельности, раскрывающего разрешение имеющихся проблем, создание творческой группы педагогов, повышение уровня профессиональной компетентности педагогов в вопросах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социокультурного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образования детей дошкольного возраста через курсовое обучение, обсуждение и утверждение плана инновационной деятельности.</a:t>
            </a:r>
          </a:p>
          <a:p>
            <a:pPr algn="just"/>
            <a:r>
              <a:rPr lang="en-US" sz="1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этап- организационно-исполнительский:</a:t>
            </a:r>
            <a:endParaRPr lang="ru-RU" sz="18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оказании систематической помощи педагогу при реализации маршрута профессиональной деятельности, путем использования наиболее адекватных профессиональным и личностным особенностям воспитателя активных методов и форм повышения квалификации, разработка внутренних локальных актов, разработка дополнительной общеобразовательной 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программы социально-педагогической направленности для детей 5 – 7 лет «Богатства хохломского сундучка» и УМК, апробация и внедрение в практику разработанных материалов, обобщение опыта.</a:t>
            </a:r>
          </a:p>
          <a:p>
            <a:pPr algn="just"/>
            <a:r>
              <a:rPr lang="en-US" sz="1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1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этап- контрольно-оценочный</a:t>
            </a:r>
            <a:endParaRPr lang="ru-RU" sz="1800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распространение опыта деятельности инновационной площадки на официальном сайте ДОО, в публикациях, СМИ, методических объединениях муниципального района сравнительный анализ, совместное обсуждение результатов решения проблем, создание банка методических идей.</a:t>
            </a:r>
          </a:p>
          <a:p>
            <a:endParaRPr lang="ru-RU" sz="1800" dirty="0" smtClean="0"/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260648"/>
            <a:ext cx="4824536" cy="1200329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Формы методической работы, направленные на методическое обеспечение и сопровождение педагогов в условиях инновационной деятельности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1772816"/>
            <a:ext cx="136815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Групповые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1772816"/>
            <a:ext cx="208823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Индивидуальные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2348880"/>
            <a:ext cx="3600400" cy="4524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педагогические советы,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семинары,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семинары- практикумы,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консультации,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методические выставки, 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взаимопосещения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педагогического процесса,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коллективные просмотры организованных мероприятий с детьми,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школы передового опыта.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деловые игры,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конкурсы педагогического мастерства,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мозговой штурм,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мастер-класс и т.д.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0152" y="2420888"/>
            <a:ext cx="2808312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самообразование,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индивидуальные консультации,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собеседования,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стажировка,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наставничество и т.д.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131840" y="1484784"/>
            <a:ext cx="648072" cy="288032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372200" y="1484784"/>
            <a:ext cx="720080" cy="288032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987824" y="2132856"/>
            <a:ext cx="108012" cy="206732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6" idx="0"/>
          </p:cNvCxnSpPr>
          <p:nvPr/>
        </p:nvCxnSpPr>
        <p:spPr>
          <a:xfrm>
            <a:off x="7200292" y="2132856"/>
            <a:ext cx="144016" cy="288032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C:\Users\Городецкая\Desktop\illustration-of-books-and-characters-or-questions-and-exclamation-mark_87521-1992.jpg"/>
          <p:cNvPicPr/>
          <p:nvPr/>
        </p:nvPicPr>
        <p:blipFill>
          <a:blip r:embed="rId2" cstate="print"/>
          <a:srcRect t="4811" b="15011"/>
          <a:stretch>
            <a:fillRect/>
          </a:stretch>
        </p:blipFill>
        <p:spPr bwMode="auto">
          <a:xfrm>
            <a:off x="6012160" y="4365104"/>
            <a:ext cx="2664296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Городецкая\Desktop\63387c6c69d60f2322596e521b3dbc3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0608" flipH="1">
            <a:off x="7239827" y="5919948"/>
            <a:ext cx="1344992" cy="9519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362176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4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этап- </a:t>
            </a:r>
            <a:r>
              <a:rPr lang="ru-RU" sz="3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подготовительный-</a:t>
            </a:r>
            <a:r>
              <a:rPr lang="en-US" sz="4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ru-RU" sz="4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г.:</a:t>
            </a:r>
            <a:r>
              <a:rPr lang="ru-RU" sz="4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9036496" cy="6192688"/>
          </a:xfrm>
        </p:spPr>
        <p:txBody>
          <a:bodyPr>
            <a:noAutofit/>
          </a:bodyPr>
          <a:lstStyle/>
          <a:p>
            <a:pPr marL="539496" indent="-457200" algn="just">
              <a:lnSpc>
                <a:spcPct val="60000"/>
              </a:lnSpc>
              <a:buClrTx/>
              <a:buAutoNum type="arabicPeriod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педагогическом совете проведено обсуждение темы инновационной площадки в ГБОУ ДПО НИРО; </a:t>
            </a:r>
          </a:p>
          <a:p>
            <a:pPr marL="539496" indent="-457200" algn="just">
              <a:lnSpc>
                <a:spcPct val="60000"/>
              </a:lnSpc>
              <a:buClrTx/>
              <a:buAutoNum type="arabicPeriod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Назначен руководитель площадки;</a:t>
            </a:r>
          </a:p>
          <a:p>
            <a:pPr marL="539496" indent="-457200" algn="just">
              <a:lnSpc>
                <a:spcPct val="60000"/>
              </a:lnSpc>
              <a:buClrTx/>
              <a:buAutoNum type="arabicPeriod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Проведен проблемно-ориентированный анализ ресурсного обеспечения инновационной деятельности ДОО – подготовлена аналитическая справка.</a:t>
            </a:r>
          </a:p>
          <a:p>
            <a:pPr marL="539496" indent="-457200" algn="just">
              <a:lnSpc>
                <a:spcPct val="60000"/>
              </a:lnSpc>
              <a:buClrTx/>
              <a:buAutoNum type="arabicPeriod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Проведен анализ психолого-педагогической литературы, образовательных программ и методик по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социокультурному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развитию детей – подготовлена аналитическая справка.</a:t>
            </a:r>
          </a:p>
          <a:p>
            <a:pPr marL="539496" indent="-457200" algn="just">
              <a:lnSpc>
                <a:spcPct val="60000"/>
              </a:lnSpc>
              <a:buClrTx/>
              <a:buAutoNum type="arabicPeriod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Разработан пакет локальных актов, регламентирующих инновационную деятельность ДОО:</a:t>
            </a:r>
          </a:p>
          <a:p>
            <a:pPr marL="539496" indent="-457200" algn="just">
              <a:lnSpc>
                <a:spcPct val="60000"/>
              </a:lnSpc>
              <a:buClrTx/>
              <a:buFont typeface="Wingdings" pitchFamily="2" charset="2"/>
              <a:buChar char="Ø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Получена лицензия на оказание дополнительных образовательных услуг ;</a:t>
            </a:r>
          </a:p>
          <a:p>
            <a:pPr marL="539496" indent="-457200" algn="just">
              <a:lnSpc>
                <a:spcPct val="60000"/>
              </a:lnSpc>
              <a:buClrTx/>
              <a:buFont typeface="Wingdings" pitchFamily="2" charset="2"/>
              <a:buChar char="Ø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Разработано программно-методическое обеспечение изучения социальных запросов и изучения образовательно-развивающего потенциала семей воспитанников;</a:t>
            </a:r>
          </a:p>
          <a:p>
            <a:pPr marL="539496" indent="-457200" algn="just">
              <a:lnSpc>
                <a:spcPct val="60000"/>
              </a:lnSpc>
              <a:buClrTx/>
              <a:buFont typeface="Wingdings" pitchFamily="2" charset="2"/>
              <a:buChar char="Ø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Бланк согласия родителей (законных представителей) на проведение инновационной деятельности.</a:t>
            </a:r>
          </a:p>
          <a:p>
            <a:pPr marL="539496" indent="-457200" algn="just">
              <a:lnSpc>
                <a:spcPct val="60000"/>
              </a:lnSpc>
              <a:buClrTx/>
              <a:buFont typeface="+mj-lt"/>
              <a:buAutoNum type="arabicPeriod" startAt="6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Подготовлены документы:</a:t>
            </a:r>
          </a:p>
          <a:p>
            <a:pPr algn="just">
              <a:lnSpc>
                <a:spcPct val="60000"/>
              </a:lnSpc>
              <a:buClrTx/>
              <a:buFont typeface="Wingdings" pitchFamily="2" charset="2"/>
              <a:buChar char="Ø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«Письмо – ходатайство»;</a:t>
            </a:r>
          </a:p>
          <a:p>
            <a:pPr algn="just">
              <a:lnSpc>
                <a:spcPct val="60000"/>
              </a:lnSpc>
              <a:buClrTx/>
              <a:buFont typeface="Wingdings" pitchFamily="2" charset="2"/>
              <a:buChar char="Ø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«Заявка на присвоение статуса инновационной площадки ГБОУ ДПО НИРО»;</a:t>
            </a:r>
          </a:p>
          <a:p>
            <a:pPr algn="just">
              <a:lnSpc>
                <a:spcPct val="60000"/>
              </a:lnSpc>
              <a:buClrTx/>
              <a:buFont typeface="Wingdings" pitchFamily="2" charset="2"/>
              <a:buChar char="Ø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«Календарный план - график работы инновационной площадки»;</a:t>
            </a:r>
          </a:p>
          <a:p>
            <a:pPr marL="539496" indent="-457200" algn="just">
              <a:lnSpc>
                <a:spcPct val="60000"/>
              </a:lnSpc>
              <a:buClrTx/>
              <a:buFont typeface="+mj-lt"/>
              <a:buAutoNum type="arabicPeriod" startAt="7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Создана творческая группа педагогов. </a:t>
            </a:r>
          </a:p>
          <a:p>
            <a:pPr marL="539496" indent="-457200" algn="just">
              <a:lnSpc>
                <a:spcPct val="60000"/>
              </a:lnSpc>
              <a:buClrTx/>
              <a:buFont typeface="+mj-lt"/>
              <a:buAutoNum type="arabicPeriod" startAt="8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Проанализирована информации о возможностях, потребностях и интересах педагогов, качества их  профессиональной деятельности, выявлены проблемы :</a:t>
            </a:r>
          </a:p>
          <a:p>
            <a:pPr lvl="0" algn="just">
              <a:lnSpc>
                <a:spcPct val="60000"/>
              </a:lnSpc>
              <a:buClrTx/>
              <a:buFont typeface="Wingdings" pitchFamily="2" charset="2"/>
              <a:buChar char="Ø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Разработано программно-методическое обеспечение диагностики педагогических компетенций по теме инновационной деятельности;</a:t>
            </a:r>
          </a:p>
          <a:p>
            <a:pPr algn="just">
              <a:lnSpc>
                <a:spcPct val="60000"/>
              </a:lnSpc>
              <a:buClrTx/>
              <a:buFont typeface="Wingdings" pitchFamily="2" charset="2"/>
              <a:buChar char="Ø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Проведено анкетирование и анализ.</a:t>
            </a:r>
          </a:p>
          <a:p>
            <a:pPr marL="539496" indent="-457200" algn="just">
              <a:lnSpc>
                <a:spcPct val="60000"/>
              </a:lnSpc>
              <a:buClrTx/>
              <a:buFont typeface="+mj-lt"/>
              <a:buAutoNum type="arabicPeriod" startAt="9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Организовано обучение педагогов на курсах повышения квалификации.</a:t>
            </a:r>
          </a:p>
          <a:p>
            <a:pPr marL="539496" indent="-457200" algn="just">
              <a:lnSpc>
                <a:spcPct val="60000"/>
              </a:lnSpc>
              <a:buClrTx/>
              <a:buFont typeface="+mj-lt"/>
              <a:buAutoNum type="arabicPeriod" startAt="10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Организовано и проведено родительское собрание по ознакомлению с программой инновационной площадки на базе МДОУ:</a:t>
            </a:r>
          </a:p>
          <a:p>
            <a:pPr marL="539496" indent="-457200" algn="just">
              <a:lnSpc>
                <a:spcPct val="60000"/>
              </a:lnSpc>
              <a:buClrTx/>
              <a:buFont typeface="+mj-lt"/>
              <a:buAutoNum type="arabicPeriod" startAt="11"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Выработан механизм взаимодействия с социальными партнерами  - заключены договора о взаимодействии и составлены планы.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1877" t="12043" r="40100" b="4301"/>
          <a:stretch>
            <a:fillRect/>
          </a:stretch>
        </p:blipFill>
        <p:spPr bwMode="auto">
          <a:xfrm>
            <a:off x="251520" y="5733256"/>
            <a:ext cx="791354" cy="1124744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9081" t="19238" r="19976" b="27856"/>
          <a:stretch>
            <a:fillRect/>
          </a:stretch>
        </p:blipFill>
        <p:spPr bwMode="auto">
          <a:xfrm>
            <a:off x="4427984" y="5733256"/>
            <a:ext cx="1523305" cy="1124744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26456" t="19038" r="26448" b="7615"/>
          <a:stretch>
            <a:fillRect/>
          </a:stretch>
        </p:blipFill>
        <p:spPr bwMode="auto">
          <a:xfrm>
            <a:off x="6516216" y="5733256"/>
            <a:ext cx="864096" cy="1124744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 l="51630" t="17836" r="6841" b="8417"/>
          <a:stretch>
            <a:fillRect/>
          </a:stretch>
        </p:blipFill>
        <p:spPr bwMode="auto">
          <a:xfrm>
            <a:off x="7956376" y="5733256"/>
            <a:ext cx="809876" cy="1124744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 l="12346" t="11824" r="39687" b="5812"/>
          <a:stretch>
            <a:fillRect/>
          </a:stretch>
        </p:blipFill>
        <p:spPr bwMode="auto">
          <a:xfrm>
            <a:off x="1619672" y="5733256"/>
            <a:ext cx="907033" cy="1124744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7" cstate="print"/>
          <a:srcRect l="11865" t="12425" r="39391" b="5010"/>
          <a:stretch>
            <a:fillRect/>
          </a:stretch>
        </p:blipFill>
        <p:spPr bwMode="auto">
          <a:xfrm>
            <a:off x="3131840" y="5733256"/>
            <a:ext cx="864096" cy="1124744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0" y="5733256"/>
            <a:ext cx="9144000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>
            <a:noAutofit/>
          </a:bodyPr>
          <a:lstStyle/>
          <a:p>
            <a:r>
              <a:rPr lang="en-US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этап-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организационно-исполнительский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620688"/>
            <a:ext cx="6017872" cy="5976664"/>
          </a:xfrm>
        </p:spPr>
        <p:txBody>
          <a:bodyPr>
            <a:noAutofit/>
          </a:bodyPr>
          <a:lstStyle/>
          <a:p>
            <a:pPr algn="just">
              <a:lnSpc>
                <a:spcPct val="70000"/>
              </a:lnSpc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Были проведены следующие мероприятия по развитию компетентности педагогов ДОУ: 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Педагогические советы: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«Создание целостного образовательно-воспитательного  пространства для гражданско-патриотического становления личности дошкольника» (2018г.),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воспитание и развитие детей  на основе культуры и традиций родного края, посредством совершенствования развивающей образовательной среды и организации комплексной образовательной деятельности в ДОУ» (2019г.), «Формирование нравственно-патриотического потенциала дошкольников через знакомство с героической  историей родного города и людьми, его прославляющими» (2020г.);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Неделя педагогического мастерства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«Все имеет свое прошлое, настоящее и будущее»;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Семинары-практикумы: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«Нет будущего без прошлого», «Использование технологий «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Storytelling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(рассказывание историй), «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Story booth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(сюжетный стенд), «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Story Cubes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(кубики историй) в ознакомлении детей дошкольного возраста с историей и традициями родного края и  развитии ценностно-смыслового отношения к родной культуре»; «Использование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отражении  познания природы родного края для вырабатывания понимания неразделимого единства человека и природы, ее общечеловеческой ценности»;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Консультации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воспитание и развитие детей  на основе культуры и традиций родного края, посредством совершенствования развивающей образовательной среды и организации комплексной образовательной деятельности в ДОУ», «Культура  и  современность,  её  роль  в  приобщении детей к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социокультурным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нормам, традициям семьи, общества и государства в  условиях  реализации  ФГОС  ДО», «Пути и средства формирования гражданственности и патриотизма у детей дошкольного возраста», «Народное искусство в формировании изобразительного творчества дошкольников», «Формы, методы и условия развивающей образовательной среды как средство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развития детей дошкольного возраста»;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Педагогический тренинг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воспитание - это…. Образовательная среда – это…. Образовательная деятельность – это…»;  </a:t>
            </a:r>
          </a:p>
        </p:txBody>
      </p:sp>
      <p:pic>
        <p:nvPicPr>
          <p:cNvPr id="4" name="Рисунок 3" descr="D:\Документы Городецкая\ФОТО\фото vfq 17\DSC0319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2563565" cy="134607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 descr="D:\Документы Городецкая\ФОТО\фото мастер-класс\DSC026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32856"/>
            <a:ext cx="2592288" cy="1368152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D:\Документы Городецкая\ФОТО\фото vfq 17\DSC017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73016"/>
            <a:ext cx="2592288" cy="1433452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D:\Документы Городецкая\ФОТО\фото vfq 17\DSC0175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085184"/>
            <a:ext cx="2592288" cy="1512168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692696"/>
            <a:ext cx="6552728" cy="576064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Были проведены следующие мероприятия по развитию компетентности педагогов ДОУ: 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Мини-викторина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«Хорошо ли я знаю историю и культуру своей Родины?»;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Выставка методической литературы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«Книжная лавка» по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социокультурному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воспитанию и развитию детей  на основе культуры и традиций родного края;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Музыкально-психологический салон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формированию благоприятного микроклимата в коллективе «Новогоднее царство русских традиции» - муз. руководитель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Избойнина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Д.В. и педагог-психолог Ступина А.А.;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«Смотр-конкурс ПРПС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социокультурному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воспитанию и развитию детей  на основе культуры и традиций родного края»;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Выставка-панорама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практических, методических находок и идей по развитию ценностно-смыслового отношения детей к родному краю и его культурно-исторических традициях;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Фестиваль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педагогических идей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«Развивающий многофункциональный  макет для центра патриотического воспитания и социального развития»;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Смотр-конкурс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для воспитанников, родителей и педагогов средних, старших, подготовительных групп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«Лучшее театральное представление»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основе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легенд, преданий и сказок о родном крае,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рамках тематической недели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«В гостях у сказки»;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Конкурс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для педагогов, детей и родителей: «Рукотворные книжки по приобщению детей дошкольного возраста к истории,  культуре  и традициям родного края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Ярмарка-презентация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авторских сценариев непосредственно-образовательной  деятельности по формированию художественных способностей дошкольников с использованием ИКТ;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70000"/>
              </a:lnSpc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Autofit/>
          </a:bodyPr>
          <a:lstStyle/>
          <a:p>
            <a:r>
              <a:rPr lang="en-US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этап- 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организационно-исполнительский</a:t>
            </a:r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2886" t="11022" b="18838"/>
          <a:stretch>
            <a:fillRect/>
          </a:stretch>
        </p:blipFill>
        <p:spPr bwMode="auto">
          <a:xfrm>
            <a:off x="179512" y="2276872"/>
            <a:ext cx="2380431" cy="1306835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D:\Документы Городецкая\ФОТО\DSC029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2376264" cy="1460217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D:\Документы Городецкая\ФОТО\DSC029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45024"/>
            <a:ext cx="2401001" cy="1283593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D:\Документы Городецкая\ФОТО\фото vfq 17\DSC0451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085184"/>
            <a:ext cx="2376264" cy="1440160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449920" cy="1143000"/>
          </a:xfrm>
        </p:spPr>
        <p:txBody>
          <a:bodyPr>
            <a:normAutofit/>
          </a:bodyPr>
          <a:lstStyle/>
          <a:p>
            <a:r>
              <a:rPr lang="en-US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этап- организационно-исполнительский:</a:t>
            </a:r>
            <a:r>
              <a:rPr lang="ru-RU" sz="36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9752" y="836712"/>
            <a:ext cx="6192688" cy="60212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Были проведены следующие мероприятия по развитию компетентности педагогов ДОУ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Открытые показы: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НОД по использованию произведений искусства о Родном крае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воспитании и развитии детей 6 – 7 лет - воспитатель Толокнова Н.П.; спортивного развлечения построенного на взаимодействии и сотрудничестве детей и взрослых по приобщению детей старшего дошкольного возраста к здоровому образу жизни на основе  народных традиций. - инструктор по ФК Рыбалко И.В.; развлечения по приобщению детей старшего дошкольного возраста к культуре родного края и семейным обычаям и традициям «Зимние посиделки»  - воспитатель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Замыслова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Т.Ф. и муз. руководитель Куренкова К. М., Игра как средство развития представлений  о  правилах и способах безопасного поведения в родном  городе - воспитатель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Замыслова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Т.Ф. , «Мастера – носители русской культуры», построенный на содействии и сотрудничестве детей и взрослых – педагог доп. обр. Горохова В.А.;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Фестиваль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образовательных проектов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где были отмечены «Проект по художественно-эстетическому развитию (продуктивная деятельность) «Город мастеров» для воспитанников 6 – 7 лет», «Проект по художественно-эстетическому развитию (музыкальная деятельность) «Краски России» для воспитанников 6 – 7 лет», «Проект по познавательному развитию «Маленькие исследователи родной природы» для воспитанников 6 – 7 лет», «Проект по социально-коммуникативному развитию «Нам на улице родного города не страшно» для воспитанников 5 – 6 лет», «Проект по художественно-эстетическому развитию (нетрадиционное рисование) «Маленькие волшебники» для воспитанников 5 – 6 лет», «Проект по художественно-эстетическому развитию «Мир природы родного края глазами художников»  для воспитанников 6 – 7 лет»;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Индивидуальные консультации: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«Организация образовательной деятельности в ДОУ на современном этапе», «Оформление сценария НОД», «Организация и оформление проектной деятельности»;</a:t>
            </a:r>
          </a:p>
          <a:p>
            <a:pPr algn="just">
              <a:lnSpc>
                <a:spcPct val="70000"/>
              </a:lnSpc>
              <a:buFontTx/>
              <a:buChar char="-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Встречи- заседания творческой группы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инновационной деятельности на которых были разработаны: дополнительная общеобразовательная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общеразвивающая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программа социально-педагогической направленности для детей 5 – 7 лет «Богатства хохломского сундучка» и комплект методического сопровождения к ней. 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D:\Документы Городецкая\ФОТО\в управление\DSC0442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2232248" cy="122413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3207" t="13026" b="20441"/>
          <a:stretch>
            <a:fillRect/>
          </a:stretch>
        </p:blipFill>
        <p:spPr bwMode="auto">
          <a:xfrm>
            <a:off x="179512" y="1412776"/>
            <a:ext cx="2232249" cy="1296145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3688" t="12425" r="748" b="19639"/>
          <a:stretch>
            <a:fillRect/>
          </a:stretch>
        </p:blipFill>
        <p:spPr bwMode="auto">
          <a:xfrm>
            <a:off x="179512" y="2780928"/>
            <a:ext cx="2232248" cy="1224136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D:\Документы Городецкая\ФОТО\фото vfq 17\DSC0451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77072"/>
            <a:ext cx="2232248" cy="129614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D:\Документы Городецкая\ФОТО\16.04.2014\DSC0833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5445224"/>
            <a:ext cx="2232248" cy="129614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993</TotalTime>
  <Words>2696</Words>
  <Application>Microsoft Office PowerPoint</Application>
  <PresentationFormat>Экран (4:3)</PresentationFormat>
  <Paragraphs>149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Муниципальное дошкольное образовательное учреждение «Детский сад № 8 «Сказка» (МДОУ «Детский сад № 8 «Сказка») </vt:lpstr>
      <vt:lpstr>Цель и задачи инновационной деятельности</vt:lpstr>
      <vt:lpstr>Цель и задачи деятельности по методическому сопровождению педагогов в условиях инновационной деятельности</vt:lpstr>
      <vt:lpstr>СТРАТЕГИЯ ДОСТИЖЕНИЯ ПОСТАВЛЕННЫХ ЦЕЛИ И ЗАДАЧ :</vt:lpstr>
      <vt:lpstr>Слайд 5</vt:lpstr>
      <vt:lpstr>I этап- подготовительный-2018г.: </vt:lpstr>
      <vt:lpstr>II этап- организационно-исполнительский: </vt:lpstr>
      <vt:lpstr>II этап- организационно-исполнительский: </vt:lpstr>
      <vt:lpstr>II этап- организационно-исполнительский: </vt:lpstr>
      <vt:lpstr>III этап- контрольно-оценочный </vt:lpstr>
      <vt:lpstr>Результативность профессиональной педагогической деятельности и достигнутые эффекты</vt:lpstr>
      <vt:lpstr>Результативность профессиональной педагогической деятельности и достигнутые эффекты</vt:lpstr>
      <vt:lpstr>Результативность профессиональной педагогической деятельности и достигнутые эффекты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«Детский сад № 8 «Сказка» (МДОУ «Детский сад № 8 «Сказка»)</dc:title>
  <dc:creator>Пользователь Windows</dc:creator>
  <cp:lastModifiedBy>Пользователь Windows</cp:lastModifiedBy>
  <cp:revision>100</cp:revision>
  <dcterms:created xsi:type="dcterms:W3CDTF">2021-05-18T08:15:37Z</dcterms:created>
  <dcterms:modified xsi:type="dcterms:W3CDTF">2021-05-20T12:10:21Z</dcterms:modified>
</cp:coreProperties>
</file>