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1" r:id="rId3"/>
    <p:sldId id="263" r:id="rId4"/>
    <p:sldId id="274" r:id="rId5"/>
    <p:sldId id="275" r:id="rId6"/>
    <p:sldId id="276" r:id="rId7"/>
    <p:sldId id="264" r:id="rId8"/>
    <p:sldId id="265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188640"/>
            <a:ext cx="8278688" cy="18002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Курлович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Галина Владимировна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Залипьевская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ООШ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971800"/>
            <a:ext cx="8134672" cy="190500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Стаж работы: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Образование: высшее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85800"/>
            <a:ext cx="8305800" cy="5410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поиск ответов на заданные вопросы в читаемом тексте;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анализ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анализ анализа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критика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критика критики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постановка вопросов, направленных на понимание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постановка вопросов, направленных на обсуждение прочитанного текста;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формулировка собственных выводов на основе прочитанного;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формулировка собственного отношения к прочитанному.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5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8580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Умение излагать свои мысли (письменно и устно) включает в себя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81200"/>
            <a:ext cx="8077200" cy="41148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выбирать объём высказывания в зависимости от ситуации и цели общения;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определять границы содержания темы;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сформулировать название (тему) своего текста чётко, компактно;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выбирать объём текста в зависимости от ситуации и цели общения;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составлять разные виды плана (простой, сложный, тезисный);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при изложении мыслей придерживаться темы; </a:t>
            </a:r>
          </a:p>
          <a:p>
            <a:pPr marL="533400" indent="-533400">
              <a:lnSpc>
                <a:spcPct val="80000"/>
              </a:lnSpc>
              <a:buClr>
                <a:schemeClr val="tx1"/>
              </a:buClr>
            </a:pPr>
            <a:r>
              <a:rPr lang="ru-RU" sz="2400"/>
              <a:t>при изложении мысли придерживаться определённого плана;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Умение излагать свои мысли (письменно и устно) включает в себя: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981200"/>
            <a:ext cx="70866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грамматически правильно связывать слова в предложении, предложения в текст;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подбирать к тезисам соответствующие примеры, факты, аргументы;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пользоваться первоисточниками (делать ссылки, цитировать);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подбирать соответствующие выразительные средства для изложения мысли…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оформлять мысли тезисно; 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400"/>
              <a:t>формулировать выводы из собственного текста…</a:t>
            </a:r>
          </a:p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924800" cy="1447800"/>
          </a:xfrm>
        </p:spPr>
        <p:txBody>
          <a:bodyPr/>
          <a:lstStyle/>
          <a:p>
            <a:r>
              <a:rPr lang="ru-RU" sz="4000"/>
              <a:t>Виды работ по развитию умения излагать свои мысли устно: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600200" y="2209800"/>
            <a:ext cx="7315200" cy="3886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200"/>
              <a:t>выступление с докладом от малой группы; анализ и коррекция доклада;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200"/>
              <a:t>выступление заданного объёма на определённую тему, анализ и коррекция выступления; 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200"/>
              <a:t>устный пересказ текста, краткий или подробный; анализ и коррекция пересказа;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200"/>
              <a:t>устный анализ текста (ответа, сочинения товарища, художественного, научно-популярного текста и т. п.); </a:t>
            </a: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ru-RU" sz="2200"/>
              <a:t>высказывание собственного отношения к прочитанному или прослушанному тексту, факту, событию и т.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609600"/>
            <a:ext cx="79248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Виды работ по развитию умения излагать свои мысли письменно: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2209800"/>
            <a:ext cx="7467600" cy="41148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000"/>
              <a:t>составление предложений, текстов по опорным словам и (или) по вопросам;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000"/>
              <a:t>письменный пересказ (изложение) текста, краткий или подробный; последующий анализ и коррекция написанного (в парах сменного состава, с учителем);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000"/>
              <a:t>письменное изложение доклада малой группы; последующий анализ и коррекция доклада; 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000"/>
              <a:t>письменное изложение определённого вопроса заданного объёма; последующий анализ и коррекция написанного (в парах сменного состава, с учителем);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2000"/>
              <a:t>письменный анализ текста (ответа, сочинения товарища, художественного, научно-популярного текста и т. п.); последующий анализ и коррекция написанного (в парах сменного состава, с учителем).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1772816"/>
            <a:ext cx="749808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Понятие общих умений коммуникации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76400" y="2819400"/>
            <a:ext cx="5870575" cy="2438400"/>
            <a:chOff x="2911" y="3525"/>
            <a:chExt cx="5417" cy="1516"/>
          </a:xfrm>
        </p:grpSpPr>
        <p:sp>
          <p:nvSpPr>
            <p:cNvPr id="76805" name="Rectangle 5"/>
            <p:cNvSpPr>
              <a:spLocks noChangeArrowheads="1"/>
            </p:cNvSpPr>
            <p:nvPr/>
          </p:nvSpPr>
          <p:spPr bwMode="auto">
            <a:xfrm>
              <a:off x="7284" y="3566"/>
              <a:ext cx="1044" cy="4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6" name="Rectangle 6"/>
            <p:cNvSpPr>
              <a:spLocks noChangeArrowheads="1"/>
            </p:cNvSpPr>
            <p:nvPr/>
          </p:nvSpPr>
          <p:spPr bwMode="auto">
            <a:xfrm>
              <a:off x="2911" y="3525"/>
              <a:ext cx="1077" cy="4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7" name="Oval 7"/>
            <p:cNvSpPr>
              <a:spLocks noChangeArrowheads="1"/>
            </p:cNvSpPr>
            <p:nvPr/>
          </p:nvSpPr>
          <p:spPr bwMode="auto">
            <a:xfrm>
              <a:off x="3228" y="3696"/>
              <a:ext cx="329" cy="224"/>
            </a:xfrm>
            <a:prstGeom prst="ellipse">
              <a:avLst/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8" name="Rectangle 8"/>
            <p:cNvSpPr>
              <a:spLocks noChangeArrowheads="1"/>
            </p:cNvSpPr>
            <p:nvPr/>
          </p:nvSpPr>
          <p:spPr bwMode="auto">
            <a:xfrm>
              <a:off x="4875" y="4369"/>
              <a:ext cx="988" cy="3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09" name="Arc 9"/>
            <p:cNvSpPr>
              <a:spLocks/>
            </p:cNvSpPr>
            <p:nvPr/>
          </p:nvSpPr>
          <p:spPr bwMode="auto">
            <a:xfrm>
              <a:off x="3602" y="3810"/>
              <a:ext cx="1493" cy="719"/>
            </a:xfrm>
            <a:custGeom>
              <a:avLst/>
              <a:gdLst>
                <a:gd name="G0" fmla="+- 1099 0 0"/>
                <a:gd name="G1" fmla="+- 21600 0 0"/>
                <a:gd name="G2" fmla="+- 21600 0 0"/>
                <a:gd name="T0" fmla="*/ 0 w 22699"/>
                <a:gd name="T1" fmla="*/ 28 h 27729"/>
                <a:gd name="T2" fmla="*/ 21811 w 22699"/>
                <a:gd name="T3" fmla="*/ 27729 h 27729"/>
                <a:gd name="T4" fmla="*/ 1099 w 22699"/>
                <a:gd name="T5" fmla="*/ 21600 h 27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99" h="27729" fill="none" extrusionOk="0">
                  <a:moveTo>
                    <a:pt x="-1" y="27"/>
                  </a:moveTo>
                  <a:cubicBezTo>
                    <a:pt x="366" y="9"/>
                    <a:pt x="732" y="-1"/>
                    <a:pt x="1099" y="0"/>
                  </a:cubicBezTo>
                  <a:cubicBezTo>
                    <a:pt x="13028" y="0"/>
                    <a:pt x="22699" y="9670"/>
                    <a:pt x="22699" y="21600"/>
                  </a:cubicBezTo>
                  <a:cubicBezTo>
                    <a:pt x="22699" y="23675"/>
                    <a:pt x="22399" y="25739"/>
                    <a:pt x="21811" y="27729"/>
                  </a:cubicBezTo>
                </a:path>
                <a:path w="22699" h="27729" stroke="0" extrusionOk="0">
                  <a:moveTo>
                    <a:pt x="-1" y="27"/>
                  </a:moveTo>
                  <a:cubicBezTo>
                    <a:pt x="366" y="9"/>
                    <a:pt x="732" y="-1"/>
                    <a:pt x="1099" y="0"/>
                  </a:cubicBezTo>
                  <a:cubicBezTo>
                    <a:pt x="13028" y="0"/>
                    <a:pt x="22699" y="9670"/>
                    <a:pt x="22699" y="21600"/>
                  </a:cubicBezTo>
                  <a:cubicBezTo>
                    <a:pt x="22699" y="23675"/>
                    <a:pt x="22399" y="25739"/>
                    <a:pt x="21811" y="27729"/>
                  </a:cubicBezTo>
                  <a:lnTo>
                    <a:pt x="1099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0" name="AutoShape 10"/>
            <p:cNvSpPr>
              <a:spLocks noChangeArrowheads="1"/>
            </p:cNvSpPr>
            <p:nvPr/>
          </p:nvSpPr>
          <p:spPr bwMode="auto">
            <a:xfrm>
              <a:off x="4216" y="4480"/>
              <a:ext cx="330" cy="224"/>
            </a:xfrm>
            <a:prstGeom prst="notchedRightArrow">
              <a:avLst>
                <a:gd name="adj1" fmla="val 50000"/>
                <a:gd name="adj2" fmla="val 3683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1" name="AutoShape 11"/>
            <p:cNvSpPr>
              <a:spLocks noChangeArrowheads="1"/>
            </p:cNvSpPr>
            <p:nvPr/>
          </p:nvSpPr>
          <p:spPr bwMode="auto">
            <a:xfrm>
              <a:off x="6303" y="4480"/>
              <a:ext cx="329" cy="224"/>
            </a:xfrm>
            <a:prstGeom prst="notchedRightArrow">
              <a:avLst>
                <a:gd name="adj1" fmla="val 50000"/>
                <a:gd name="adj2" fmla="val 36719"/>
              </a:avLst>
            </a:prstGeom>
            <a:solidFill>
              <a:schemeClr val="tx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2" name="Arc 12"/>
            <p:cNvSpPr>
              <a:spLocks/>
            </p:cNvSpPr>
            <p:nvPr/>
          </p:nvSpPr>
          <p:spPr bwMode="auto">
            <a:xfrm rot="11123256" flipV="1">
              <a:off x="5638" y="3702"/>
              <a:ext cx="1810" cy="890"/>
            </a:xfrm>
            <a:custGeom>
              <a:avLst/>
              <a:gdLst>
                <a:gd name="G0" fmla="+- 2134 0 0"/>
                <a:gd name="G1" fmla="+- 21600 0 0"/>
                <a:gd name="G2" fmla="+- 21600 0 0"/>
                <a:gd name="T0" fmla="*/ 0 w 23734"/>
                <a:gd name="T1" fmla="*/ 106 h 24522"/>
                <a:gd name="T2" fmla="*/ 23535 w 23734"/>
                <a:gd name="T3" fmla="*/ 24522 h 24522"/>
                <a:gd name="T4" fmla="*/ 2134 w 23734"/>
                <a:gd name="T5" fmla="*/ 21600 h 24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34" h="24522" fill="none" extrusionOk="0">
                  <a:moveTo>
                    <a:pt x="-1" y="105"/>
                  </a:moveTo>
                  <a:cubicBezTo>
                    <a:pt x="709" y="35"/>
                    <a:pt x="1421" y="-1"/>
                    <a:pt x="2134" y="0"/>
                  </a:cubicBezTo>
                  <a:cubicBezTo>
                    <a:pt x="14063" y="0"/>
                    <a:pt x="23734" y="9670"/>
                    <a:pt x="23734" y="21600"/>
                  </a:cubicBezTo>
                  <a:cubicBezTo>
                    <a:pt x="23734" y="22577"/>
                    <a:pt x="23667" y="23553"/>
                    <a:pt x="23535" y="24522"/>
                  </a:cubicBezTo>
                </a:path>
                <a:path w="23734" h="24522" stroke="0" extrusionOk="0">
                  <a:moveTo>
                    <a:pt x="-1" y="105"/>
                  </a:moveTo>
                  <a:cubicBezTo>
                    <a:pt x="709" y="35"/>
                    <a:pt x="1421" y="-1"/>
                    <a:pt x="2134" y="0"/>
                  </a:cubicBezTo>
                  <a:cubicBezTo>
                    <a:pt x="14063" y="0"/>
                    <a:pt x="23734" y="9670"/>
                    <a:pt x="23734" y="21600"/>
                  </a:cubicBezTo>
                  <a:cubicBezTo>
                    <a:pt x="23734" y="22577"/>
                    <a:pt x="23667" y="23553"/>
                    <a:pt x="23535" y="24522"/>
                  </a:cubicBezTo>
                  <a:lnTo>
                    <a:pt x="213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kumimoji="1" lang="ru-RU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76813" name="Oval 13"/>
            <p:cNvSpPr>
              <a:spLocks noChangeArrowheads="1"/>
            </p:cNvSpPr>
            <p:nvPr/>
          </p:nvSpPr>
          <p:spPr bwMode="auto">
            <a:xfrm>
              <a:off x="7402" y="3808"/>
              <a:ext cx="329" cy="224"/>
            </a:xfrm>
            <a:prstGeom prst="ellipse">
              <a:avLst/>
            </a:prstGeom>
            <a:solidFill>
              <a:srgbClr val="FFFFFF"/>
            </a:solidFill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4" name="AutoShape 14"/>
            <p:cNvSpPr>
              <a:spLocks noChangeArrowheads="1"/>
            </p:cNvSpPr>
            <p:nvPr/>
          </p:nvSpPr>
          <p:spPr bwMode="auto">
            <a:xfrm>
              <a:off x="6855" y="4039"/>
              <a:ext cx="330" cy="429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5" name="AutoShape 15"/>
            <p:cNvSpPr>
              <a:spLocks noChangeArrowheads="1"/>
            </p:cNvSpPr>
            <p:nvPr/>
          </p:nvSpPr>
          <p:spPr bwMode="auto">
            <a:xfrm>
              <a:off x="6855" y="4468"/>
              <a:ext cx="330" cy="57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6" name="AutoShape 16"/>
            <p:cNvSpPr>
              <a:spLocks noChangeArrowheads="1"/>
            </p:cNvSpPr>
            <p:nvPr/>
          </p:nvSpPr>
          <p:spPr bwMode="auto">
            <a:xfrm>
              <a:off x="3776" y="4033"/>
              <a:ext cx="330" cy="432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7" name="AutoShape 17"/>
            <p:cNvSpPr>
              <a:spLocks noChangeArrowheads="1"/>
            </p:cNvSpPr>
            <p:nvPr/>
          </p:nvSpPr>
          <p:spPr bwMode="auto">
            <a:xfrm>
              <a:off x="3776" y="4465"/>
              <a:ext cx="330" cy="57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18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5239" y="4436"/>
              <a:ext cx="316" cy="135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800" b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Times New Roman"/>
                  <a:cs typeface="Times New Roman"/>
                </a:rPr>
                <a:t>Т</a:t>
              </a:r>
            </a:p>
          </p:txBody>
        </p:sp>
        <p:sp>
          <p:nvSpPr>
            <p:cNvPr id="76819" name="Line 19"/>
            <p:cNvSpPr>
              <a:spLocks noChangeShapeType="1"/>
            </p:cNvSpPr>
            <p:nvPr/>
          </p:nvSpPr>
          <p:spPr bwMode="auto">
            <a:xfrm>
              <a:off x="2961" y="3654"/>
              <a:ext cx="1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20" name="Line 20"/>
            <p:cNvSpPr>
              <a:spLocks noChangeShapeType="1"/>
            </p:cNvSpPr>
            <p:nvPr/>
          </p:nvSpPr>
          <p:spPr bwMode="auto">
            <a:xfrm>
              <a:off x="2961" y="3789"/>
              <a:ext cx="1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21" name="Line 21"/>
            <p:cNvSpPr>
              <a:spLocks noChangeShapeType="1"/>
            </p:cNvSpPr>
            <p:nvPr/>
          </p:nvSpPr>
          <p:spPr bwMode="auto">
            <a:xfrm>
              <a:off x="2961" y="3923"/>
              <a:ext cx="1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22" name="Line 22"/>
            <p:cNvSpPr>
              <a:spLocks noChangeShapeType="1"/>
            </p:cNvSpPr>
            <p:nvPr/>
          </p:nvSpPr>
          <p:spPr bwMode="auto">
            <a:xfrm>
              <a:off x="7941" y="3718"/>
              <a:ext cx="1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23" name="Line 23"/>
            <p:cNvSpPr>
              <a:spLocks noChangeShapeType="1"/>
            </p:cNvSpPr>
            <p:nvPr/>
          </p:nvSpPr>
          <p:spPr bwMode="auto">
            <a:xfrm>
              <a:off x="7941" y="3853"/>
              <a:ext cx="1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824" name="Line 24"/>
            <p:cNvSpPr>
              <a:spLocks noChangeShapeType="1"/>
            </p:cNvSpPr>
            <p:nvPr/>
          </p:nvSpPr>
          <p:spPr bwMode="auto">
            <a:xfrm>
              <a:off x="7941" y="3987"/>
              <a:ext cx="14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59631" y="692696"/>
            <a:ext cx="7632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ОБЩИХ УМЕНИЙ КОММУНИКАЦИИ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 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С ТЕКСТОМ»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0"/>
            <a:ext cx="7498080" cy="71435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Понятие общих умений коммуникации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714356"/>
            <a:ext cx="8305800" cy="5686444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Умение оформить свои мысли в устный текст точно, компактно, без искажения.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Умение оформить свои мысли в письменный текст. 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Умение слушать, вникать в суть услышанного и поставить вопрос к услышанному.</a:t>
            </a: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Умение самостоятельно изучать литературу (умение читать с пониманием).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09600"/>
            <a:ext cx="8153400" cy="58674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Дефициты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 с текстами: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Развёрнутый ответ в виде текста.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Невнимание к деталям.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Неумение обрабатывать информацию, данную в различных по жанру текстах.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Неумение читать разными способами: просмотровым (ознакомительным); поисковым, с ориентацией на отбор нужной информации.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Неумение извлекать информацию из текстов бытового, публицистического и научно-популярного жанров. </a:t>
            </a:r>
          </a:p>
          <a:p>
            <a:pPr lvl="1">
              <a:buClr>
                <a:schemeClr val="tx1"/>
              </a:buClr>
              <a:buSzPct val="60000"/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Неумение найти информацию, заданную в неявном виде (например, переформулировать вопрос).</a:t>
            </a:r>
          </a:p>
          <a:p>
            <a:pPr>
              <a:buFont typeface="Wingdings" pitchFamily="2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54" name="AutoShape 26"/>
          <p:cNvSpPr>
            <a:spLocks noChangeArrowheads="1"/>
          </p:cNvSpPr>
          <p:nvPr/>
        </p:nvSpPr>
        <p:spPr bwMode="auto">
          <a:xfrm>
            <a:off x="6894513" y="3271838"/>
            <a:ext cx="381000" cy="100012"/>
          </a:xfrm>
          <a:prstGeom prst="rightArrow">
            <a:avLst>
              <a:gd name="adj1" fmla="val 50000"/>
              <a:gd name="adj2" fmla="val 95239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5" name="AutoShape 27"/>
          <p:cNvSpPr>
            <a:spLocks noChangeArrowheads="1"/>
          </p:cNvSpPr>
          <p:nvPr/>
        </p:nvSpPr>
        <p:spPr bwMode="auto">
          <a:xfrm>
            <a:off x="5029200" y="3886200"/>
            <a:ext cx="76200" cy="152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6" name="AutoShape 28"/>
          <p:cNvSpPr>
            <a:spLocks noChangeArrowheads="1"/>
          </p:cNvSpPr>
          <p:nvPr/>
        </p:nvSpPr>
        <p:spPr bwMode="auto">
          <a:xfrm>
            <a:off x="4618038" y="4284663"/>
            <a:ext cx="74612" cy="320675"/>
          </a:xfrm>
          <a:prstGeom prst="downArrow">
            <a:avLst>
              <a:gd name="adj1" fmla="val 50000"/>
              <a:gd name="adj2" fmla="val 107448"/>
            </a:avLst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0"/>
            <a:ext cx="7498080" cy="71435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Умение читать с пониманием включает в себя: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642918"/>
            <a:ext cx="8153400" cy="5834082"/>
          </a:xfrm>
          <a:noFill/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читать: по слогам, словами, бегло вслух, бегло про себя; 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читать осознанно;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читать с разной скоростью и разными способами в зависимости от речевой ситуации;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поставить цель чтения;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выделять в тексте ключевые слова;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выделять непонятные слова;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толковать непонятные слова (с помощью словаря, в контексте);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выделять в тексте понятное и непонятное;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отвечать на наводящие вопросы по содержанию текста;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отвечать на вопросы, направленные на обсуждение текста;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сформулировать вопрос к тому, что непонятно в тексте (вопрос на понимание текста);</a:t>
            </a:r>
          </a:p>
          <a:p>
            <a:pPr marL="533400" indent="-533400"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сформулировать вопрос, направленный на обсуждение текста;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533400"/>
            <a:ext cx="7772400" cy="556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находить в тексте подтверждение предложенного суждения; 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подтверждать свое суждение примерами из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выделить главную мысль (мысли)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выделить смысловые части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озаглавить абзацы (смысловые части) текста, составить план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извлекать из текста информацию, данную в явном виде;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извлекать из текста информацию, данную в неявном виде;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формулировать выводы на основе прочитанного;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выполнить краткий пересказ прочитанного;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выполнить подробный пересказ прочитанного…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Умение слушать включает в себя: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8382000" cy="49530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Поставить цель слушания, самоопределиться к слушанию;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концентрировать внимание при слушании;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выделять в слушаемом тексте понятное и непонятное;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сформулировать вопрос к тому, что непонятно в тексте (вопрос на понимание слушаемого текста);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выделять смысловые части текста;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выделять главную мысль (мысли) текста;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понимать ситуацию общения (цели, мотивы, поступки участников общения) и адекватно реагировать,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извлекать из текста информацию, данную в явном и неявном виде;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сформулировать вопрос, направленный на обсуждение слушаемого текста;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высказать своё мнение относительно слушаемого текста…</a:t>
            </a:r>
          </a:p>
          <a:p>
            <a:pPr marL="533400" indent="-533400" algn="r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т. д.</a:t>
            </a:r>
          </a:p>
          <a:p>
            <a:pPr marL="533400" indent="-533400">
              <a:lnSpc>
                <a:spcPct val="90000"/>
              </a:lnSpc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8429652" cy="141763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работ по формированию умения слушать с пониманием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000108"/>
            <a:ext cx="7772400" cy="547689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интерпретация услышанного (в форме плана текста, конспекта, собственного текста (подобрать пословицу или поговорку, иллюстрирующую содержание текста; выполнить краткий или подробный пересказ и т. п.) схемы, таблицы, рисунка и т. п.); 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поиск верных и неверных утверждений по содержанию прослушанного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поиск ответов на заданные вопросы в слушаемом тексте;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устного ответа товарища;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анализа устного ответа товарища;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критика устного ответа товарища;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постановка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вопросов, направленных на понимание слушаемого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постановка вопросов, направленных на обсуждение слушаемого текста;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формулировка собственных выводов на основе услышанного;</a:t>
            </a:r>
          </a:p>
          <a:p>
            <a:pPr>
              <a:lnSpc>
                <a:spcPct val="80000"/>
              </a:lnSpc>
              <a:buClr>
                <a:schemeClr val="tx2"/>
              </a:buClr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формулировка собственного отношения к услышанному.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/>
              <a:t>Виды работ по формированию умения читать с пониманием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7848600" cy="44958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поабзацное чтение и изучение текстов с составлением плана в постоянных парах и парах сменного состава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</a:pPr>
            <a:r>
              <a:rPr lang="ru-RU" sz="2500"/>
              <a:t>Самостоятельное чтение и изучение текстов и: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интерпретация прочитанного (в форме плана текста, конспекта, собственного текста (подобрать пословицу или поговорку, иллюстрирующую содержание текста; выполнить краткий или подробный пересказ и т. п.) схемы, таблицы, рисунка и т. п.); </a:t>
            </a:r>
          </a:p>
          <a:p>
            <a:pPr marL="533400" indent="-533400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2500"/>
              <a:t>поиск верных и неверных утверждений по содержанию прочитанного текста;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113</TotalTime>
  <Words>1006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Курлович  Галина Владимировна Учитель начальных классов МКОУ Залипьевская ООШ</vt:lpstr>
      <vt:lpstr>Понятие общих умений коммуникации</vt:lpstr>
      <vt:lpstr>Понятие общих умений коммуникации</vt:lpstr>
      <vt:lpstr>Презентация PowerPoint</vt:lpstr>
      <vt:lpstr>Умение читать с пониманием включает в себя:</vt:lpstr>
      <vt:lpstr>Презентация PowerPoint</vt:lpstr>
      <vt:lpstr>Умение слушать включает в себя:</vt:lpstr>
      <vt:lpstr>Виды работ по формированию умения слушать с пониманием</vt:lpstr>
      <vt:lpstr>Виды работ по формированию умения читать с пониманием</vt:lpstr>
      <vt:lpstr>Презентация PowerPoint</vt:lpstr>
      <vt:lpstr>Умение излагать свои мысли (письменно и устно) включает в себя</vt:lpstr>
      <vt:lpstr>Умение излагать свои мысли (письменно и устно) включает в себя:</vt:lpstr>
      <vt:lpstr>Виды работ по развитию умения излагать свои мысли устно:</vt:lpstr>
      <vt:lpstr>Виды работ по развитию умения излагать свои мысли письменно: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15</cp:revision>
  <dcterms:modified xsi:type="dcterms:W3CDTF">2024-02-11T13:04:42Z</dcterms:modified>
</cp:coreProperties>
</file>