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051"/>
    <a:srgbClr val="009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75" autoAdjust="0"/>
    <p:restoredTop sz="94674"/>
  </p:normalViewPr>
  <p:slideViewPr>
    <p:cSldViewPr snapToGrid="0" snapToObjects="1" showGuides="1">
      <p:cViewPr varScale="1">
        <p:scale>
          <a:sx n="65" d="100"/>
          <a:sy n="65" d="100"/>
        </p:scale>
        <p:origin x="1404" y="40"/>
      </p:cViewPr>
      <p:guideLst>
        <p:guide orient="horz" pos="2183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0AE48A-D144-244F-BFAC-C378ABC2A2A4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BA4CCC-EB02-8C49-9213-EDC7BD89CCA3}">
      <dgm:prSet phldrT="[Текст]"/>
      <dgm:spPr/>
      <dgm:t>
        <a:bodyPr/>
        <a:lstStyle/>
        <a:p>
          <a:r>
            <a:rPr lang="ru-RU" dirty="0"/>
            <a:t>молочные</a:t>
          </a:r>
        </a:p>
      </dgm:t>
    </dgm:pt>
    <dgm:pt modelId="{A0F2E816-7A6B-B244-92F7-349F7040E19F}" type="parTrans" cxnId="{58A34CEA-8B89-1146-9ACD-EE3AB996AFA3}">
      <dgm:prSet/>
      <dgm:spPr/>
      <dgm:t>
        <a:bodyPr/>
        <a:lstStyle/>
        <a:p>
          <a:endParaRPr lang="ru-RU"/>
        </a:p>
      </dgm:t>
    </dgm:pt>
    <dgm:pt modelId="{28CD5467-222F-5740-A452-B3AFE3FB3AB5}" type="sibTrans" cxnId="{58A34CEA-8B89-1146-9ACD-EE3AB996AFA3}">
      <dgm:prSet/>
      <dgm:spPr/>
      <dgm:t>
        <a:bodyPr/>
        <a:lstStyle/>
        <a:p>
          <a:endParaRPr lang="ru-RU"/>
        </a:p>
      </dgm:t>
    </dgm:pt>
    <dgm:pt modelId="{D498931E-5571-1A4D-8C3E-B7BCB141B30E}">
      <dgm:prSet phldrT="[Текст]"/>
      <dgm:spPr/>
      <dgm:t>
        <a:bodyPr/>
        <a:lstStyle/>
        <a:p>
          <a:r>
            <a:rPr lang="ru-RU" dirty="0"/>
            <a:t>мясные</a:t>
          </a:r>
        </a:p>
      </dgm:t>
    </dgm:pt>
    <dgm:pt modelId="{E12F46F8-6E9D-B049-9D92-2933935B3A5A}" type="parTrans" cxnId="{0DAE12EE-2D06-4248-AB2F-46EF18CC9451}">
      <dgm:prSet/>
      <dgm:spPr/>
      <dgm:t>
        <a:bodyPr/>
        <a:lstStyle/>
        <a:p>
          <a:endParaRPr lang="ru-RU"/>
        </a:p>
      </dgm:t>
    </dgm:pt>
    <dgm:pt modelId="{A52BFFF2-0484-3F48-B88F-3BB137E4B046}" type="sibTrans" cxnId="{0DAE12EE-2D06-4248-AB2F-46EF18CC9451}">
      <dgm:prSet/>
      <dgm:spPr/>
      <dgm:t>
        <a:bodyPr/>
        <a:lstStyle/>
        <a:p>
          <a:endParaRPr lang="ru-RU"/>
        </a:p>
      </dgm:t>
    </dgm:pt>
    <dgm:pt modelId="{2714A77A-067E-434C-B472-19FE39D93819}">
      <dgm:prSet phldrT="[Текст]"/>
      <dgm:spPr/>
      <dgm:t>
        <a:bodyPr/>
        <a:lstStyle/>
        <a:p>
          <a:r>
            <a:rPr lang="ru-RU" dirty="0"/>
            <a:t>мясо-молочные</a:t>
          </a:r>
        </a:p>
      </dgm:t>
    </dgm:pt>
    <dgm:pt modelId="{EFF82006-37B1-9F49-9BD6-A6748BF6C08E}" type="parTrans" cxnId="{9BB99F31-E880-6D4A-AFDC-A50A4BFEA41C}">
      <dgm:prSet/>
      <dgm:spPr/>
      <dgm:t>
        <a:bodyPr/>
        <a:lstStyle/>
        <a:p>
          <a:endParaRPr lang="ru-RU"/>
        </a:p>
      </dgm:t>
    </dgm:pt>
    <dgm:pt modelId="{3EAC0FEE-9B70-1F4F-8962-8FF7179807B9}" type="sibTrans" cxnId="{9BB99F31-E880-6D4A-AFDC-A50A4BFEA41C}">
      <dgm:prSet/>
      <dgm:spPr/>
      <dgm:t>
        <a:bodyPr/>
        <a:lstStyle/>
        <a:p>
          <a:endParaRPr lang="ru-RU"/>
        </a:p>
      </dgm:t>
    </dgm:pt>
    <dgm:pt modelId="{ACBF81B7-DD3F-6D4E-B0A3-C0696AB21E61}" type="pres">
      <dgm:prSet presAssocID="{EE0AE48A-D144-244F-BFAC-C378ABC2A2A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0BCA07-7B2F-4845-AF3A-DD818E0F102E}" type="pres">
      <dgm:prSet presAssocID="{1DBA4CCC-EB02-8C49-9213-EDC7BD89CCA3}" presName="parentLin" presStyleCnt="0"/>
      <dgm:spPr/>
    </dgm:pt>
    <dgm:pt modelId="{4D412E86-B245-DF46-B2E6-80C123BE4FF0}" type="pres">
      <dgm:prSet presAssocID="{1DBA4CCC-EB02-8C49-9213-EDC7BD89CCA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CBEDF7F-5CAA-6A46-91BF-A09C532CD911}" type="pres">
      <dgm:prSet presAssocID="{1DBA4CCC-EB02-8C49-9213-EDC7BD89CCA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35066E-FCF2-EE45-8976-21889755DB97}" type="pres">
      <dgm:prSet presAssocID="{1DBA4CCC-EB02-8C49-9213-EDC7BD89CCA3}" presName="negativeSpace" presStyleCnt="0"/>
      <dgm:spPr/>
    </dgm:pt>
    <dgm:pt modelId="{03493E79-9275-3543-97D4-64F0B8B5C02A}" type="pres">
      <dgm:prSet presAssocID="{1DBA4CCC-EB02-8C49-9213-EDC7BD89CCA3}" presName="childText" presStyleLbl="conFgAcc1" presStyleIdx="0" presStyleCnt="3">
        <dgm:presLayoutVars>
          <dgm:bulletEnabled val="1"/>
        </dgm:presLayoutVars>
      </dgm:prSet>
      <dgm:spPr/>
    </dgm:pt>
    <dgm:pt modelId="{B78B2417-58B6-8344-9E12-B915B9A53D16}" type="pres">
      <dgm:prSet presAssocID="{28CD5467-222F-5740-A452-B3AFE3FB3AB5}" presName="spaceBetweenRectangles" presStyleCnt="0"/>
      <dgm:spPr/>
    </dgm:pt>
    <dgm:pt modelId="{7212226B-0BE9-9346-8D66-63186447E6DA}" type="pres">
      <dgm:prSet presAssocID="{D498931E-5571-1A4D-8C3E-B7BCB141B30E}" presName="parentLin" presStyleCnt="0"/>
      <dgm:spPr/>
    </dgm:pt>
    <dgm:pt modelId="{350E083B-AF95-AB4F-9DA4-B4DA69F7B4FD}" type="pres">
      <dgm:prSet presAssocID="{D498931E-5571-1A4D-8C3E-B7BCB141B30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D85C40A-B4F1-E841-AAF1-206EB78706A6}" type="pres">
      <dgm:prSet presAssocID="{D498931E-5571-1A4D-8C3E-B7BCB141B30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91815-774D-6A49-B02C-7B610781EE6C}" type="pres">
      <dgm:prSet presAssocID="{D498931E-5571-1A4D-8C3E-B7BCB141B30E}" presName="negativeSpace" presStyleCnt="0"/>
      <dgm:spPr/>
    </dgm:pt>
    <dgm:pt modelId="{8BFB8C7D-7613-BD4D-907B-1F3744858A93}" type="pres">
      <dgm:prSet presAssocID="{D498931E-5571-1A4D-8C3E-B7BCB141B30E}" presName="childText" presStyleLbl="conFgAcc1" presStyleIdx="1" presStyleCnt="3">
        <dgm:presLayoutVars>
          <dgm:bulletEnabled val="1"/>
        </dgm:presLayoutVars>
      </dgm:prSet>
      <dgm:spPr/>
    </dgm:pt>
    <dgm:pt modelId="{5D50D57E-F46F-D64D-A693-B45086DB930D}" type="pres">
      <dgm:prSet presAssocID="{A52BFFF2-0484-3F48-B88F-3BB137E4B046}" presName="spaceBetweenRectangles" presStyleCnt="0"/>
      <dgm:spPr/>
    </dgm:pt>
    <dgm:pt modelId="{61610B83-97C6-FE42-A688-57CEE2D07BEE}" type="pres">
      <dgm:prSet presAssocID="{2714A77A-067E-434C-B472-19FE39D93819}" presName="parentLin" presStyleCnt="0"/>
      <dgm:spPr/>
    </dgm:pt>
    <dgm:pt modelId="{DABEA747-F1F6-A34E-92CF-ACD7175CA117}" type="pres">
      <dgm:prSet presAssocID="{2714A77A-067E-434C-B472-19FE39D9381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ACB1BCF-B1DE-EA46-B66A-EA2D61456887}" type="pres">
      <dgm:prSet presAssocID="{2714A77A-067E-434C-B472-19FE39D9381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6B5BB8-BB8A-0741-8B20-BD36DFDA56D4}" type="pres">
      <dgm:prSet presAssocID="{2714A77A-067E-434C-B472-19FE39D93819}" presName="negativeSpace" presStyleCnt="0"/>
      <dgm:spPr/>
    </dgm:pt>
    <dgm:pt modelId="{0AB52F89-A17E-314D-8176-E22907424CC8}" type="pres">
      <dgm:prSet presAssocID="{2714A77A-067E-434C-B472-19FE39D9381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A71805E-BA18-E240-B5E0-51D1D8819EBD}" type="presOf" srcId="{1DBA4CCC-EB02-8C49-9213-EDC7BD89CCA3}" destId="{4D412E86-B245-DF46-B2E6-80C123BE4FF0}" srcOrd="0" destOrd="0" presId="urn:microsoft.com/office/officeart/2005/8/layout/list1"/>
    <dgm:cxn modelId="{9BB99F31-E880-6D4A-AFDC-A50A4BFEA41C}" srcId="{EE0AE48A-D144-244F-BFAC-C378ABC2A2A4}" destId="{2714A77A-067E-434C-B472-19FE39D93819}" srcOrd="2" destOrd="0" parTransId="{EFF82006-37B1-9F49-9BD6-A6748BF6C08E}" sibTransId="{3EAC0FEE-9B70-1F4F-8962-8FF7179807B9}"/>
    <dgm:cxn modelId="{D446825B-ACF4-B144-8C38-ECC884E54D1E}" type="presOf" srcId="{D498931E-5571-1A4D-8C3E-B7BCB141B30E}" destId="{350E083B-AF95-AB4F-9DA4-B4DA69F7B4FD}" srcOrd="0" destOrd="0" presId="urn:microsoft.com/office/officeart/2005/8/layout/list1"/>
    <dgm:cxn modelId="{B2E34B52-B2C3-3542-8A8C-4891FAD3F3E4}" type="presOf" srcId="{D498931E-5571-1A4D-8C3E-B7BCB141B30E}" destId="{AD85C40A-B4F1-E841-AAF1-206EB78706A6}" srcOrd="1" destOrd="0" presId="urn:microsoft.com/office/officeart/2005/8/layout/list1"/>
    <dgm:cxn modelId="{F971F572-9981-BD41-9828-3C3848ADFFBD}" type="presOf" srcId="{EE0AE48A-D144-244F-BFAC-C378ABC2A2A4}" destId="{ACBF81B7-DD3F-6D4E-B0A3-C0696AB21E61}" srcOrd="0" destOrd="0" presId="urn:microsoft.com/office/officeart/2005/8/layout/list1"/>
    <dgm:cxn modelId="{0DAE12EE-2D06-4248-AB2F-46EF18CC9451}" srcId="{EE0AE48A-D144-244F-BFAC-C378ABC2A2A4}" destId="{D498931E-5571-1A4D-8C3E-B7BCB141B30E}" srcOrd="1" destOrd="0" parTransId="{E12F46F8-6E9D-B049-9D92-2933935B3A5A}" sibTransId="{A52BFFF2-0484-3F48-B88F-3BB137E4B046}"/>
    <dgm:cxn modelId="{FE369219-DCFD-024E-8374-5BA9B91429C4}" type="presOf" srcId="{2714A77A-067E-434C-B472-19FE39D93819}" destId="{EACB1BCF-B1DE-EA46-B66A-EA2D61456887}" srcOrd="1" destOrd="0" presId="urn:microsoft.com/office/officeart/2005/8/layout/list1"/>
    <dgm:cxn modelId="{3A516090-7A18-3E49-96B2-87E2DDC4850D}" type="presOf" srcId="{1DBA4CCC-EB02-8C49-9213-EDC7BD89CCA3}" destId="{8CBEDF7F-5CAA-6A46-91BF-A09C532CD911}" srcOrd="1" destOrd="0" presId="urn:microsoft.com/office/officeart/2005/8/layout/list1"/>
    <dgm:cxn modelId="{58A34CEA-8B89-1146-9ACD-EE3AB996AFA3}" srcId="{EE0AE48A-D144-244F-BFAC-C378ABC2A2A4}" destId="{1DBA4CCC-EB02-8C49-9213-EDC7BD89CCA3}" srcOrd="0" destOrd="0" parTransId="{A0F2E816-7A6B-B244-92F7-349F7040E19F}" sibTransId="{28CD5467-222F-5740-A452-B3AFE3FB3AB5}"/>
    <dgm:cxn modelId="{842726C1-F197-D54D-8E13-2176E7FBD318}" type="presOf" srcId="{2714A77A-067E-434C-B472-19FE39D93819}" destId="{DABEA747-F1F6-A34E-92CF-ACD7175CA117}" srcOrd="0" destOrd="0" presId="urn:microsoft.com/office/officeart/2005/8/layout/list1"/>
    <dgm:cxn modelId="{1203C6A8-1187-644E-9232-7459E05B8B49}" type="presParOf" srcId="{ACBF81B7-DD3F-6D4E-B0A3-C0696AB21E61}" destId="{630BCA07-7B2F-4845-AF3A-DD818E0F102E}" srcOrd="0" destOrd="0" presId="urn:microsoft.com/office/officeart/2005/8/layout/list1"/>
    <dgm:cxn modelId="{532B6B3C-5DE3-BE45-B5F4-4A0988787127}" type="presParOf" srcId="{630BCA07-7B2F-4845-AF3A-DD818E0F102E}" destId="{4D412E86-B245-DF46-B2E6-80C123BE4FF0}" srcOrd="0" destOrd="0" presId="urn:microsoft.com/office/officeart/2005/8/layout/list1"/>
    <dgm:cxn modelId="{DCA7FB60-EA51-D547-8277-EABD98EB9586}" type="presParOf" srcId="{630BCA07-7B2F-4845-AF3A-DD818E0F102E}" destId="{8CBEDF7F-5CAA-6A46-91BF-A09C532CD911}" srcOrd="1" destOrd="0" presId="urn:microsoft.com/office/officeart/2005/8/layout/list1"/>
    <dgm:cxn modelId="{2DAC3034-12EE-4442-91B7-7A3959D11FBD}" type="presParOf" srcId="{ACBF81B7-DD3F-6D4E-B0A3-C0696AB21E61}" destId="{F135066E-FCF2-EE45-8976-21889755DB97}" srcOrd="1" destOrd="0" presId="urn:microsoft.com/office/officeart/2005/8/layout/list1"/>
    <dgm:cxn modelId="{06B76729-E710-1C47-9254-49A3D71CD7F0}" type="presParOf" srcId="{ACBF81B7-DD3F-6D4E-B0A3-C0696AB21E61}" destId="{03493E79-9275-3543-97D4-64F0B8B5C02A}" srcOrd="2" destOrd="0" presId="urn:microsoft.com/office/officeart/2005/8/layout/list1"/>
    <dgm:cxn modelId="{EA38DF41-F256-4742-9C8F-6540AAAE6AA7}" type="presParOf" srcId="{ACBF81B7-DD3F-6D4E-B0A3-C0696AB21E61}" destId="{B78B2417-58B6-8344-9E12-B915B9A53D16}" srcOrd="3" destOrd="0" presId="urn:microsoft.com/office/officeart/2005/8/layout/list1"/>
    <dgm:cxn modelId="{8CB3D84A-1CC6-9E4F-A0ED-82F50A4D9DFD}" type="presParOf" srcId="{ACBF81B7-DD3F-6D4E-B0A3-C0696AB21E61}" destId="{7212226B-0BE9-9346-8D66-63186447E6DA}" srcOrd="4" destOrd="0" presId="urn:microsoft.com/office/officeart/2005/8/layout/list1"/>
    <dgm:cxn modelId="{90962103-B73B-C644-A11C-D6FF69397033}" type="presParOf" srcId="{7212226B-0BE9-9346-8D66-63186447E6DA}" destId="{350E083B-AF95-AB4F-9DA4-B4DA69F7B4FD}" srcOrd="0" destOrd="0" presId="urn:microsoft.com/office/officeart/2005/8/layout/list1"/>
    <dgm:cxn modelId="{1FD4E0F2-F3F8-5E4A-B3DE-A0CDB9A86BB1}" type="presParOf" srcId="{7212226B-0BE9-9346-8D66-63186447E6DA}" destId="{AD85C40A-B4F1-E841-AAF1-206EB78706A6}" srcOrd="1" destOrd="0" presId="urn:microsoft.com/office/officeart/2005/8/layout/list1"/>
    <dgm:cxn modelId="{BB902B64-01D1-2645-A692-15D364B9C736}" type="presParOf" srcId="{ACBF81B7-DD3F-6D4E-B0A3-C0696AB21E61}" destId="{10A91815-774D-6A49-B02C-7B610781EE6C}" srcOrd="5" destOrd="0" presId="urn:microsoft.com/office/officeart/2005/8/layout/list1"/>
    <dgm:cxn modelId="{8650947E-4ADE-CF45-8769-B77950B20AA3}" type="presParOf" srcId="{ACBF81B7-DD3F-6D4E-B0A3-C0696AB21E61}" destId="{8BFB8C7D-7613-BD4D-907B-1F3744858A93}" srcOrd="6" destOrd="0" presId="urn:microsoft.com/office/officeart/2005/8/layout/list1"/>
    <dgm:cxn modelId="{0A37111B-40B4-9B4A-9297-5193D67BF153}" type="presParOf" srcId="{ACBF81B7-DD3F-6D4E-B0A3-C0696AB21E61}" destId="{5D50D57E-F46F-D64D-A693-B45086DB930D}" srcOrd="7" destOrd="0" presId="urn:microsoft.com/office/officeart/2005/8/layout/list1"/>
    <dgm:cxn modelId="{AAFE6DF8-5357-6840-89AA-9A55E6FE0D74}" type="presParOf" srcId="{ACBF81B7-DD3F-6D4E-B0A3-C0696AB21E61}" destId="{61610B83-97C6-FE42-A688-57CEE2D07BEE}" srcOrd="8" destOrd="0" presId="urn:microsoft.com/office/officeart/2005/8/layout/list1"/>
    <dgm:cxn modelId="{CECB1D9C-735A-404A-935F-143BB62B2DE5}" type="presParOf" srcId="{61610B83-97C6-FE42-A688-57CEE2D07BEE}" destId="{DABEA747-F1F6-A34E-92CF-ACD7175CA117}" srcOrd="0" destOrd="0" presId="urn:microsoft.com/office/officeart/2005/8/layout/list1"/>
    <dgm:cxn modelId="{817FB786-27B9-094C-936F-897C97BDEA03}" type="presParOf" srcId="{61610B83-97C6-FE42-A688-57CEE2D07BEE}" destId="{EACB1BCF-B1DE-EA46-B66A-EA2D61456887}" srcOrd="1" destOrd="0" presId="urn:microsoft.com/office/officeart/2005/8/layout/list1"/>
    <dgm:cxn modelId="{8A2B0A55-5333-DC4E-B7CD-831313768637}" type="presParOf" srcId="{ACBF81B7-DD3F-6D4E-B0A3-C0696AB21E61}" destId="{A16B5BB8-BB8A-0741-8B20-BD36DFDA56D4}" srcOrd="9" destOrd="0" presId="urn:microsoft.com/office/officeart/2005/8/layout/list1"/>
    <dgm:cxn modelId="{DE1F9481-BA8B-794A-938F-DE92A30FFA35}" type="presParOf" srcId="{ACBF81B7-DD3F-6D4E-B0A3-C0696AB21E61}" destId="{0AB52F89-A17E-314D-8176-E22907424CC8}" srcOrd="10" destOrd="0" presId="urn:microsoft.com/office/officeart/2005/8/layout/list1"/>
  </dgm:cxnLst>
  <dgm:bg>
    <a:solidFill>
      <a:srgbClr val="FFC000"/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639796-CF55-6A40-879C-FD847214F2AD}" type="doc">
      <dgm:prSet loTypeId="urn:microsoft.com/office/officeart/2005/8/layout/pyramid2" loCatId="" qsTypeId="urn:microsoft.com/office/officeart/2005/8/quickstyle/simple1" qsCatId="simple" csTypeId="urn:microsoft.com/office/officeart/2005/8/colors/accent1_2" csCatId="accent1" phldr="1"/>
      <dgm:spPr/>
    </dgm:pt>
    <dgm:pt modelId="{5C28881D-F8A2-EC43-8142-3D2CBFB6AE23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Помогала крестьянину в поле, когда не было тракторов</a:t>
          </a:r>
        </a:p>
      </dgm:t>
    </dgm:pt>
    <dgm:pt modelId="{CE54C91F-AF05-644A-9284-AFE0E436BC6F}" type="parTrans" cxnId="{6018D11C-F0C3-FB46-98EB-202B1EAAA55A}">
      <dgm:prSet/>
      <dgm:spPr/>
      <dgm:t>
        <a:bodyPr/>
        <a:lstStyle/>
        <a:p>
          <a:endParaRPr lang="ru-RU"/>
        </a:p>
      </dgm:t>
    </dgm:pt>
    <dgm:pt modelId="{20D6E73B-ADA1-004D-8EEF-3A62304B4065}" type="sibTrans" cxnId="{6018D11C-F0C3-FB46-98EB-202B1EAAA55A}">
      <dgm:prSet/>
      <dgm:spPr/>
      <dgm:t>
        <a:bodyPr/>
        <a:lstStyle/>
        <a:p>
          <a:endParaRPr lang="ru-RU"/>
        </a:p>
      </dgm:t>
    </dgm:pt>
    <dgm:pt modelId="{C883CB7B-0DD6-E941-A2BC-61E27E1E5697}">
      <dgm:prSet phldrT="[Текст]"/>
      <dgm:spPr/>
      <dgm:t>
        <a:bodyPr/>
        <a:lstStyle/>
        <a:p>
          <a:r>
            <a:rPr lang="ru-RU" b="1" dirty="0">
              <a:solidFill>
                <a:srgbClr val="0070C0"/>
              </a:solidFill>
            </a:rPr>
            <a:t>Перевозила людей и грузы, когда не было автомобилей</a:t>
          </a:r>
        </a:p>
      </dgm:t>
    </dgm:pt>
    <dgm:pt modelId="{902CB5E5-4D96-BA40-A37B-CC068B1A7414}" type="parTrans" cxnId="{1FE5A444-E04F-C541-931A-E7181498CE5C}">
      <dgm:prSet/>
      <dgm:spPr/>
      <dgm:t>
        <a:bodyPr/>
        <a:lstStyle/>
        <a:p>
          <a:endParaRPr lang="ru-RU"/>
        </a:p>
      </dgm:t>
    </dgm:pt>
    <dgm:pt modelId="{4C0A06BB-8A91-7D47-95D2-505B87249C0A}" type="sibTrans" cxnId="{1FE5A444-E04F-C541-931A-E7181498CE5C}">
      <dgm:prSet/>
      <dgm:spPr/>
      <dgm:t>
        <a:bodyPr/>
        <a:lstStyle/>
        <a:p>
          <a:endParaRPr lang="ru-RU"/>
        </a:p>
      </dgm:t>
    </dgm:pt>
    <dgm:pt modelId="{4A65DC75-26BD-4C41-868D-A8A23990757B}">
      <dgm:prSet phldrT="[Текст]"/>
      <dgm:spPr/>
      <dgm:t>
        <a:bodyPr/>
        <a:lstStyle/>
        <a:p>
          <a:r>
            <a:rPr lang="ru-RU" b="1" dirty="0">
              <a:solidFill>
                <a:srgbClr val="009051"/>
              </a:solidFill>
            </a:rPr>
            <a:t>Участвовала в военных действиях</a:t>
          </a:r>
        </a:p>
      </dgm:t>
    </dgm:pt>
    <dgm:pt modelId="{B7CB398A-9791-A840-B394-C8FC644CCCAD}" type="parTrans" cxnId="{8E52DBFA-B0A1-C847-B3CA-20B6AA57B297}">
      <dgm:prSet/>
      <dgm:spPr/>
      <dgm:t>
        <a:bodyPr/>
        <a:lstStyle/>
        <a:p>
          <a:endParaRPr lang="ru-RU"/>
        </a:p>
      </dgm:t>
    </dgm:pt>
    <dgm:pt modelId="{367BEDA4-F1E4-D34A-8A49-28A4875CDC4A}" type="sibTrans" cxnId="{8E52DBFA-B0A1-C847-B3CA-20B6AA57B297}">
      <dgm:prSet/>
      <dgm:spPr/>
      <dgm:t>
        <a:bodyPr/>
        <a:lstStyle/>
        <a:p>
          <a:endParaRPr lang="ru-RU"/>
        </a:p>
      </dgm:t>
    </dgm:pt>
    <dgm:pt modelId="{5FCA3EA3-D92D-B04C-A83B-A9FBCB7D87FC}" type="pres">
      <dgm:prSet presAssocID="{D5639796-CF55-6A40-879C-FD847214F2AD}" presName="compositeShape" presStyleCnt="0">
        <dgm:presLayoutVars>
          <dgm:dir/>
          <dgm:resizeHandles/>
        </dgm:presLayoutVars>
      </dgm:prSet>
      <dgm:spPr/>
    </dgm:pt>
    <dgm:pt modelId="{CB478356-B25D-7A46-B20F-9683E8B90D01}" type="pres">
      <dgm:prSet presAssocID="{D5639796-CF55-6A40-879C-FD847214F2AD}" presName="pyramid" presStyleLbl="node1" presStyleIdx="0" presStyleCnt="1"/>
      <dgm:spPr/>
    </dgm:pt>
    <dgm:pt modelId="{B533173D-AF69-3F4E-80ED-04ADA799ACDE}" type="pres">
      <dgm:prSet presAssocID="{D5639796-CF55-6A40-879C-FD847214F2AD}" presName="theList" presStyleCnt="0"/>
      <dgm:spPr/>
    </dgm:pt>
    <dgm:pt modelId="{B2D0D01C-1455-7D41-BF58-A457ECFCD12D}" type="pres">
      <dgm:prSet presAssocID="{5C28881D-F8A2-EC43-8142-3D2CBFB6AE23}" presName="aNode" presStyleLbl="fgAcc1" presStyleIdx="0" presStyleCnt="3" custScaleX="1782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2BF63A-3918-9F47-B42F-98748A8A94D6}" type="pres">
      <dgm:prSet presAssocID="{5C28881D-F8A2-EC43-8142-3D2CBFB6AE23}" presName="aSpace" presStyleCnt="0"/>
      <dgm:spPr/>
    </dgm:pt>
    <dgm:pt modelId="{A2EE8ABF-BBE9-B84F-A950-B558E375B7C0}" type="pres">
      <dgm:prSet presAssocID="{C883CB7B-0DD6-E941-A2BC-61E27E1E5697}" presName="aNode" presStyleLbl="fgAcc1" presStyleIdx="1" presStyleCnt="3" custScaleX="177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5F860D-F43F-C14F-A6A0-C4F86AA4530F}" type="pres">
      <dgm:prSet presAssocID="{C883CB7B-0DD6-E941-A2BC-61E27E1E5697}" presName="aSpace" presStyleCnt="0"/>
      <dgm:spPr/>
    </dgm:pt>
    <dgm:pt modelId="{0720BB23-8053-3048-90B6-7D67088575B5}" type="pres">
      <dgm:prSet presAssocID="{4A65DC75-26BD-4C41-868D-A8A23990757B}" presName="aNode" presStyleLbl="fgAcc1" presStyleIdx="2" presStyleCnt="3" custScaleX="1763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1EF507-DDB8-4946-9337-10B590254C6F}" type="pres">
      <dgm:prSet presAssocID="{4A65DC75-26BD-4C41-868D-A8A23990757B}" presName="aSpace" presStyleCnt="0"/>
      <dgm:spPr/>
    </dgm:pt>
  </dgm:ptLst>
  <dgm:cxnLst>
    <dgm:cxn modelId="{3FBA4196-CDC8-024C-9BC8-000BF76F5ACD}" type="presOf" srcId="{5C28881D-F8A2-EC43-8142-3D2CBFB6AE23}" destId="{B2D0D01C-1455-7D41-BF58-A457ECFCD12D}" srcOrd="0" destOrd="0" presId="urn:microsoft.com/office/officeart/2005/8/layout/pyramid2"/>
    <dgm:cxn modelId="{725B9C86-1C6A-E045-97E8-6AC20D847748}" type="presOf" srcId="{C883CB7B-0DD6-E941-A2BC-61E27E1E5697}" destId="{A2EE8ABF-BBE9-B84F-A950-B558E375B7C0}" srcOrd="0" destOrd="0" presId="urn:microsoft.com/office/officeart/2005/8/layout/pyramid2"/>
    <dgm:cxn modelId="{6018D11C-F0C3-FB46-98EB-202B1EAAA55A}" srcId="{D5639796-CF55-6A40-879C-FD847214F2AD}" destId="{5C28881D-F8A2-EC43-8142-3D2CBFB6AE23}" srcOrd="0" destOrd="0" parTransId="{CE54C91F-AF05-644A-9284-AFE0E436BC6F}" sibTransId="{20D6E73B-ADA1-004D-8EEF-3A62304B4065}"/>
    <dgm:cxn modelId="{A5C472B1-82ED-F245-8623-C41217587376}" type="presOf" srcId="{D5639796-CF55-6A40-879C-FD847214F2AD}" destId="{5FCA3EA3-D92D-B04C-A83B-A9FBCB7D87FC}" srcOrd="0" destOrd="0" presId="urn:microsoft.com/office/officeart/2005/8/layout/pyramid2"/>
    <dgm:cxn modelId="{9323ABBD-09BC-CB4C-9DF3-9402A4FB145B}" type="presOf" srcId="{4A65DC75-26BD-4C41-868D-A8A23990757B}" destId="{0720BB23-8053-3048-90B6-7D67088575B5}" srcOrd="0" destOrd="0" presId="urn:microsoft.com/office/officeart/2005/8/layout/pyramid2"/>
    <dgm:cxn modelId="{1FE5A444-E04F-C541-931A-E7181498CE5C}" srcId="{D5639796-CF55-6A40-879C-FD847214F2AD}" destId="{C883CB7B-0DD6-E941-A2BC-61E27E1E5697}" srcOrd="1" destOrd="0" parTransId="{902CB5E5-4D96-BA40-A37B-CC068B1A7414}" sibTransId="{4C0A06BB-8A91-7D47-95D2-505B87249C0A}"/>
    <dgm:cxn modelId="{8E52DBFA-B0A1-C847-B3CA-20B6AA57B297}" srcId="{D5639796-CF55-6A40-879C-FD847214F2AD}" destId="{4A65DC75-26BD-4C41-868D-A8A23990757B}" srcOrd="2" destOrd="0" parTransId="{B7CB398A-9791-A840-B394-C8FC644CCCAD}" sibTransId="{367BEDA4-F1E4-D34A-8A49-28A4875CDC4A}"/>
    <dgm:cxn modelId="{E01FB661-7EBB-F94B-B80A-77009F704547}" type="presParOf" srcId="{5FCA3EA3-D92D-B04C-A83B-A9FBCB7D87FC}" destId="{CB478356-B25D-7A46-B20F-9683E8B90D01}" srcOrd="0" destOrd="0" presId="urn:microsoft.com/office/officeart/2005/8/layout/pyramid2"/>
    <dgm:cxn modelId="{B13E69C0-2432-3C44-B481-72917AA32047}" type="presParOf" srcId="{5FCA3EA3-D92D-B04C-A83B-A9FBCB7D87FC}" destId="{B533173D-AF69-3F4E-80ED-04ADA799ACDE}" srcOrd="1" destOrd="0" presId="urn:microsoft.com/office/officeart/2005/8/layout/pyramid2"/>
    <dgm:cxn modelId="{58637753-E75C-F74D-9B6D-7604ECE3B3BF}" type="presParOf" srcId="{B533173D-AF69-3F4E-80ED-04ADA799ACDE}" destId="{B2D0D01C-1455-7D41-BF58-A457ECFCD12D}" srcOrd="0" destOrd="0" presId="urn:microsoft.com/office/officeart/2005/8/layout/pyramid2"/>
    <dgm:cxn modelId="{F34B96B1-C623-7B43-A930-6BB2F8CCB401}" type="presParOf" srcId="{B533173D-AF69-3F4E-80ED-04ADA799ACDE}" destId="{672BF63A-3918-9F47-B42F-98748A8A94D6}" srcOrd="1" destOrd="0" presId="urn:microsoft.com/office/officeart/2005/8/layout/pyramid2"/>
    <dgm:cxn modelId="{37DB953A-2D37-AE4C-A6E2-0FF7E5B91F2F}" type="presParOf" srcId="{B533173D-AF69-3F4E-80ED-04ADA799ACDE}" destId="{A2EE8ABF-BBE9-B84F-A950-B558E375B7C0}" srcOrd="2" destOrd="0" presId="urn:microsoft.com/office/officeart/2005/8/layout/pyramid2"/>
    <dgm:cxn modelId="{34FE4A78-9A8A-1A49-970B-579860301795}" type="presParOf" srcId="{B533173D-AF69-3F4E-80ED-04ADA799ACDE}" destId="{9A5F860D-F43F-C14F-A6A0-C4F86AA4530F}" srcOrd="3" destOrd="0" presId="urn:microsoft.com/office/officeart/2005/8/layout/pyramid2"/>
    <dgm:cxn modelId="{D8F0725F-210B-3C46-9D83-5F525CE1ACE5}" type="presParOf" srcId="{B533173D-AF69-3F4E-80ED-04ADA799ACDE}" destId="{0720BB23-8053-3048-90B6-7D67088575B5}" srcOrd="4" destOrd="0" presId="urn:microsoft.com/office/officeart/2005/8/layout/pyramid2"/>
    <dgm:cxn modelId="{E4A8E48C-F6C6-0945-93E5-5F16EA123276}" type="presParOf" srcId="{B533173D-AF69-3F4E-80ED-04ADA799ACDE}" destId="{1C1EF507-DDB8-4946-9337-10B590254C6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639796-CF55-6A40-879C-FD847214F2AD}" type="doc">
      <dgm:prSet loTypeId="urn:microsoft.com/office/officeart/2005/8/layout/pyramid2" loCatId="" qsTypeId="urn:microsoft.com/office/officeart/2005/8/quickstyle/simple1" qsCatId="simple" csTypeId="urn:microsoft.com/office/officeart/2005/8/colors/accent1_2" csCatId="accent1" phldr="1"/>
      <dgm:spPr/>
    </dgm:pt>
    <dgm:pt modelId="{5C28881D-F8A2-EC43-8142-3D2CBFB6AE23}">
      <dgm:prSet phldrT="[Текст]"/>
      <dgm:spPr/>
      <dgm:t>
        <a:bodyPr/>
        <a:lstStyle/>
        <a:p>
          <a:pPr algn="l"/>
          <a:r>
            <a:rPr lang="ru-RU" b="1" dirty="0">
              <a:solidFill>
                <a:srgbClr val="FF0000"/>
              </a:solidFill>
            </a:rPr>
            <a:t>Необходима лесникам, пастухам, пограничникам</a:t>
          </a:r>
        </a:p>
      </dgm:t>
    </dgm:pt>
    <dgm:pt modelId="{CE54C91F-AF05-644A-9284-AFE0E436BC6F}" type="parTrans" cxnId="{6018D11C-F0C3-FB46-98EB-202B1EAAA55A}">
      <dgm:prSet/>
      <dgm:spPr/>
      <dgm:t>
        <a:bodyPr/>
        <a:lstStyle/>
        <a:p>
          <a:endParaRPr lang="ru-RU"/>
        </a:p>
      </dgm:t>
    </dgm:pt>
    <dgm:pt modelId="{20D6E73B-ADA1-004D-8EEF-3A62304B4065}" type="sibTrans" cxnId="{6018D11C-F0C3-FB46-98EB-202B1EAAA55A}">
      <dgm:prSet/>
      <dgm:spPr/>
      <dgm:t>
        <a:bodyPr/>
        <a:lstStyle/>
        <a:p>
          <a:endParaRPr lang="ru-RU"/>
        </a:p>
      </dgm:t>
    </dgm:pt>
    <dgm:pt modelId="{C883CB7B-0DD6-E941-A2BC-61E27E1E5697}">
      <dgm:prSet phldrT="[Текст]"/>
      <dgm:spPr/>
      <dgm:t>
        <a:bodyPr/>
        <a:lstStyle/>
        <a:p>
          <a:r>
            <a:rPr lang="ru-RU" b="1" dirty="0">
              <a:solidFill>
                <a:srgbClr val="0070C0"/>
              </a:solidFill>
            </a:rPr>
            <a:t>Перевозка грузов на небольшие расстояния</a:t>
          </a:r>
        </a:p>
      </dgm:t>
    </dgm:pt>
    <dgm:pt modelId="{902CB5E5-4D96-BA40-A37B-CC068B1A7414}" type="parTrans" cxnId="{1FE5A444-E04F-C541-931A-E7181498CE5C}">
      <dgm:prSet/>
      <dgm:spPr/>
      <dgm:t>
        <a:bodyPr/>
        <a:lstStyle/>
        <a:p>
          <a:endParaRPr lang="ru-RU"/>
        </a:p>
      </dgm:t>
    </dgm:pt>
    <dgm:pt modelId="{4C0A06BB-8A91-7D47-95D2-505B87249C0A}" type="sibTrans" cxnId="{1FE5A444-E04F-C541-931A-E7181498CE5C}">
      <dgm:prSet/>
      <dgm:spPr/>
      <dgm:t>
        <a:bodyPr/>
        <a:lstStyle/>
        <a:p>
          <a:endParaRPr lang="ru-RU"/>
        </a:p>
      </dgm:t>
    </dgm:pt>
    <dgm:pt modelId="{4A65DC75-26BD-4C41-868D-A8A23990757B}">
      <dgm:prSet phldrT="[Текст]"/>
      <dgm:spPr/>
      <dgm:t>
        <a:bodyPr/>
        <a:lstStyle/>
        <a:p>
          <a:pPr algn="l"/>
          <a:r>
            <a:rPr lang="ru-RU" b="1" dirty="0">
              <a:solidFill>
                <a:srgbClr val="009051"/>
              </a:solidFill>
            </a:rPr>
            <a:t>Конная полиция</a:t>
          </a:r>
        </a:p>
      </dgm:t>
    </dgm:pt>
    <dgm:pt modelId="{B7CB398A-9791-A840-B394-C8FC644CCCAD}" type="parTrans" cxnId="{8E52DBFA-B0A1-C847-B3CA-20B6AA57B297}">
      <dgm:prSet/>
      <dgm:spPr/>
      <dgm:t>
        <a:bodyPr/>
        <a:lstStyle/>
        <a:p>
          <a:endParaRPr lang="ru-RU"/>
        </a:p>
      </dgm:t>
    </dgm:pt>
    <dgm:pt modelId="{367BEDA4-F1E4-D34A-8A49-28A4875CDC4A}" type="sibTrans" cxnId="{8E52DBFA-B0A1-C847-B3CA-20B6AA57B297}">
      <dgm:prSet/>
      <dgm:spPr/>
      <dgm:t>
        <a:bodyPr/>
        <a:lstStyle/>
        <a:p>
          <a:endParaRPr lang="ru-RU"/>
        </a:p>
      </dgm:t>
    </dgm:pt>
    <dgm:pt modelId="{C9DC0FDB-A783-044D-8328-AA55700A1C38}">
      <dgm:prSet phldrT="[Текст]"/>
      <dgm:spPr/>
      <dgm:t>
        <a:bodyPr/>
        <a:lstStyle/>
        <a:p>
          <a:pPr algn="l"/>
          <a:r>
            <a:rPr lang="ru-RU" b="1" dirty="0">
              <a:solidFill>
                <a:srgbClr val="009051"/>
              </a:solidFill>
            </a:rPr>
            <a:t>Конный туризм и конный спорт</a:t>
          </a:r>
        </a:p>
      </dgm:t>
    </dgm:pt>
    <dgm:pt modelId="{6234B360-AE19-D947-93C0-22EFEE351037}" type="parTrans" cxnId="{D6E6D14C-A039-9D4C-85A2-E694476BBCB4}">
      <dgm:prSet/>
      <dgm:spPr/>
      <dgm:t>
        <a:bodyPr/>
        <a:lstStyle/>
        <a:p>
          <a:endParaRPr lang="ru-RU"/>
        </a:p>
      </dgm:t>
    </dgm:pt>
    <dgm:pt modelId="{364C7ACB-48D4-0C4A-9E2F-D3E118EF9089}" type="sibTrans" cxnId="{D6E6D14C-A039-9D4C-85A2-E694476BBCB4}">
      <dgm:prSet/>
      <dgm:spPr/>
      <dgm:t>
        <a:bodyPr/>
        <a:lstStyle/>
        <a:p>
          <a:endParaRPr lang="ru-RU"/>
        </a:p>
      </dgm:t>
    </dgm:pt>
    <dgm:pt modelId="{5FCA3EA3-D92D-B04C-A83B-A9FBCB7D87FC}" type="pres">
      <dgm:prSet presAssocID="{D5639796-CF55-6A40-879C-FD847214F2AD}" presName="compositeShape" presStyleCnt="0">
        <dgm:presLayoutVars>
          <dgm:dir/>
          <dgm:resizeHandles/>
        </dgm:presLayoutVars>
      </dgm:prSet>
      <dgm:spPr/>
    </dgm:pt>
    <dgm:pt modelId="{CB478356-B25D-7A46-B20F-9683E8B90D01}" type="pres">
      <dgm:prSet presAssocID="{D5639796-CF55-6A40-879C-FD847214F2AD}" presName="pyramid" presStyleLbl="node1" presStyleIdx="0" presStyleCnt="1"/>
      <dgm:spPr/>
    </dgm:pt>
    <dgm:pt modelId="{B533173D-AF69-3F4E-80ED-04ADA799ACDE}" type="pres">
      <dgm:prSet presAssocID="{D5639796-CF55-6A40-879C-FD847214F2AD}" presName="theList" presStyleCnt="0"/>
      <dgm:spPr/>
    </dgm:pt>
    <dgm:pt modelId="{B2D0D01C-1455-7D41-BF58-A457ECFCD12D}" type="pres">
      <dgm:prSet presAssocID="{5C28881D-F8A2-EC43-8142-3D2CBFB6AE23}" presName="aNode" presStyleLbl="fgAcc1" presStyleIdx="0" presStyleCnt="4" custScaleX="1782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2BF63A-3918-9F47-B42F-98748A8A94D6}" type="pres">
      <dgm:prSet presAssocID="{5C28881D-F8A2-EC43-8142-3D2CBFB6AE23}" presName="aSpace" presStyleCnt="0"/>
      <dgm:spPr/>
    </dgm:pt>
    <dgm:pt modelId="{A2EE8ABF-BBE9-B84F-A950-B558E375B7C0}" type="pres">
      <dgm:prSet presAssocID="{C883CB7B-0DD6-E941-A2BC-61E27E1E5697}" presName="aNode" presStyleLbl="fgAcc1" presStyleIdx="1" presStyleCnt="4" custScaleX="177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5F860D-F43F-C14F-A6A0-C4F86AA4530F}" type="pres">
      <dgm:prSet presAssocID="{C883CB7B-0DD6-E941-A2BC-61E27E1E5697}" presName="aSpace" presStyleCnt="0"/>
      <dgm:spPr/>
    </dgm:pt>
    <dgm:pt modelId="{0720BB23-8053-3048-90B6-7D67088575B5}" type="pres">
      <dgm:prSet presAssocID="{4A65DC75-26BD-4C41-868D-A8A23990757B}" presName="aNode" presStyleLbl="fgAcc1" presStyleIdx="2" presStyleCnt="4" custScaleX="1763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1EF507-DDB8-4946-9337-10B590254C6F}" type="pres">
      <dgm:prSet presAssocID="{4A65DC75-26BD-4C41-868D-A8A23990757B}" presName="aSpace" presStyleCnt="0"/>
      <dgm:spPr/>
    </dgm:pt>
    <dgm:pt modelId="{16081F3D-49DB-CA4F-8198-B8DCB98B8D0A}" type="pres">
      <dgm:prSet presAssocID="{C9DC0FDB-A783-044D-8328-AA55700A1C38}" presName="aNode" presStyleLbl="fgAcc1" presStyleIdx="3" presStyleCnt="4" custScaleX="174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68599-1652-9F45-9722-FFBF8385921E}" type="pres">
      <dgm:prSet presAssocID="{C9DC0FDB-A783-044D-8328-AA55700A1C38}" presName="aSpace" presStyleCnt="0"/>
      <dgm:spPr/>
    </dgm:pt>
  </dgm:ptLst>
  <dgm:cxnLst>
    <dgm:cxn modelId="{3FBA4196-CDC8-024C-9BC8-000BF76F5ACD}" type="presOf" srcId="{5C28881D-F8A2-EC43-8142-3D2CBFB6AE23}" destId="{B2D0D01C-1455-7D41-BF58-A457ECFCD12D}" srcOrd="0" destOrd="0" presId="urn:microsoft.com/office/officeart/2005/8/layout/pyramid2"/>
    <dgm:cxn modelId="{725B9C86-1C6A-E045-97E8-6AC20D847748}" type="presOf" srcId="{C883CB7B-0DD6-E941-A2BC-61E27E1E5697}" destId="{A2EE8ABF-BBE9-B84F-A950-B558E375B7C0}" srcOrd="0" destOrd="0" presId="urn:microsoft.com/office/officeart/2005/8/layout/pyramid2"/>
    <dgm:cxn modelId="{6018D11C-F0C3-FB46-98EB-202B1EAAA55A}" srcId="{D5639796-CF55-6A40-879C-FD847214F2AD}" destId="{5C28881D-F8A2-EC43-8142-3D2CBFB6AE23}" srcOrd="0" destOrd="0" parTransId="{CE54C91F-AF05-644A-9284-AFE0E436BC6F}" sibTransId="{20D6E73B-ADA1-004D-8EEF-3A62304B4065}"/>
    <dgm:cxn modelId="{A5C472B1-82ED-F245-8623-C41217587376}" type="presOf" srcId="{D5639796-CF55-6A40-879C-FD847214F2AD}" destId="{5FCA3EA3-D92D-B04C-A83B-A9FBCB7D87FC}" srcOrd="0" destOrd="0" presId="urn:microsoft.com/office/officeart/2005/8/layout/pyramid2"/>
    <dgm:cxn modelId="{9323ABBD-09BC-CB4C-9DF3-9402A4FB145B}" type="presOf" srcId="{4A65DC75-26BD-4C41-868D-A8A23990757B}" destId="{0720BB23-8053-3048-90B6-7D67088575B5}" srcOrd="0" destOrd="0" presId="urn:microsoft.com/office/officeart/2005/8/layout/pyramid2"/>
    <dgm:cxn modelId="{1FE5A444-E04F-C541-931A-E7181498CE5C}" srcId="{D5639796-CF55-6A40-879C-FD847214F2AD}" destId="{C883CB7B-0DD6-E941-A2BC-61E27E1E5697}" srcOrd="1" destOrd="0" parTransId="{902CB5E5-4D96-BA40-A37B-CC068B1A7414}" sibTransId="{4C0A06BB-8A91-7D47-95D2-505B87249C0A}"/>
    <dgm:cxn modelId="{D6E6D14C-A039-9D4C-85A2-E694476BBCB4}" srcId="{D5639796-CF55-6A40-879C-FD847214F2AD}" destId="{C9DC0FDB-A783-044D-8328-AA55700A1C38}" srcOrd="3" destOrd="0" parTransId="{6234B360-AE19-D947-93C0-22EFEE351037}" sibTransId="{364C7ACB-48D4-0C4A-9E2F-D3E118EF9089}"/>
    <dgm:cxn modelId="{FF2953B2-C1B7-124F-87DA-1FE988CEB5E1}" type="presOf" srcId="{C9DC0FDB-A783-044D-8328-AA55700A1C38}" destId="{16081F3D-49DB-CA4F-8198-B8DCB98B8D0A}" srcOrd="0" destOrd="0" presId="urn:microsoft.com/office/officeart/2005/8/layout/pyramid2"/>
    <dgm:cxn modelId="{8E52DBFA-B0A1-C847-B3CA-20B6AA57B297}" srcId="{D5639796-CF55-6A40-879C-FD847214F2AD}" destId="{4A65DC75-26BD-4C41-868D-A8A23990757B}" srcOrd="2" destOrd="0" parTransId="{B7CB398A-9791-A840-B394-C8FC644CCCAD}" sibTransId="{367BEDA4-F1E4-D34A-8A49-28A4875CDC4A}"/>
    <dgm:cxn modelId="{E01FB661-7EBB-F94B-B80A-77009F704547}" type="presParOf" srcId="{5FCA3EA3-D92D-B04C-A83B-A9FBCB7D87FC}" destId="{CB478356-B25D-7A46-B20F-9683E8B90D01}" srcOrd="0" destOrd="0" presId="urn:microsoft.com/office/officeart/2005/8/layout/pyramid2"/>
    <dgm:cxn modelId="{B13E69C0-2432-3C44-B481-72917AA32047}" type="presParOf" srcId="{5FCA3EA3-D92D-B04C-A83B-A9FBCB7D87FC}" destId="{B533173D-AF69-3F4E-80ED-04ADA799ACDE}" srcOrd="1" destOrd="0" presId="urn:microsoft.com/office/officeart/2005/8/layout/pyramid2"/>
    <dgm:cxn modelId="{58637753-E75C-F74D-9B6D-7604ECE3B3BF}" type="presParOf" srcId="{B533173D-AF69-3F4E-80ED-04ADA799ACDE}" destId="{B2D0D01C-1455-7D41-BF58-A457ECFCD12D}" srcOrd="0" destOrd="0" presId="urn:microsoft.com/office/officeart/2005/8/layout/pyramid2"/>
    <dgm:cxn modelId="{F34B96B1-C623-7B43-A930-6BB2F8CCB401}" type="presParOf" srcId="{B533173D-AF69-3F4E-80ED-04ADA799ACDE}" destId="{672BF63A-3918-9F47-B42F-98748A8A94D6}" srcOrd="1" destOrd="0" presId="urn:microsoft.com/office/officeart/2005/8/layout/pyramid2"/>
    <dgm:cxn modelId="{37DB953A-2D37-AE4C-A6E2-0FF7E5B91F2F}" type="presParOf" srcId="{B533173D-AF69-3F4E-80ED-04ADA799ACDE}" destId="{A2EE8ABF-BBE9-B84F-A950-B558E375B7C0}" srcOrd="2" destOrd="0" presId="urn:microsoft.com/office/officeart/2005/8/layout/pyramid2"/>
    <dgm:cxn modelId="{34FE4A78-9A8A-1A49-970B-579860301795}" type="presParOf" srcId="{B533173D-AF69-3F4E-80ED-04ADA799ACDE}" destId="{9A5F860D-F43F-C14F-A6A0-C4F86AA4530F}" srcOrd="3" destOrd="0" presId="urn:microsoft.com/office/officeart/2005/8/layout/pyramid2"/>
    <dgm:cxn modelId="{D8F0725F-210B-3C46-9D83-5F525CE1ACE5}" type="presParOf" srcId="{B533173D-AF69-3F4E-80ED-04ADA799ACDE}" destId="{0720BB23-8053-3048-90B6-7D67088575B5}" srcOrd="4" destOrd="0" presId="urn:microsoft.com/office/officeart/2005/8/layout/pyramid2"/>
    <dgm:cxn modelId="{E4A8E48C-F6C6-0945-93E5-5F16EA123276}" type="presParOf" srcId="{B533173D-AF69-3F4E-80ED-04ADA799ACDE}" destId="{1C1EF507-DDB8-4946-9337-10B590254C6F}" srcOrd="5" destOrd="0" presId="urn:microsoft.com/office/officeart/2005/8/layout/pyramid2"/>
    <dgm:cxn modelId="{D34024D0-C736-3146-9B9A-C4ED221B8CF0}" type="presParOf" srcId="{B533173D-AF69-3F4E-80ED-04ADA799ACDE}" destId="{16081F3D-49DB-CA4F-8198-B8DCB98B8D0A}" srcOrd="6" destOrd="0" presId="urn:microsoft.com/office/officeart/2005/8/layout/pyramid2"/>
    <dgm:cxn modelId="{A630E29A-62FE-8043-9401-1F8F617FDBC9}" type="presParOf" srcId="{B533173D-AF69-3F4E-80ED-04ADA799ACDE}" destId="{8F368599-1652-9F45-9722-FFBF8385921E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493E79-9275-3543-97D4-64F0B8B5C02A}">
      <dsp:nvSpPr>
        <dsp:cNvPr id="0" name=""/>
        <dsp:cNvSpPr/>
      </dsp:nvSpPr>
      <dsp:spPr>
        <a:xfrm>
          <a:off x="0" y="565180"/>
          <a:ext cx="4016188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BEDF7F-5CAA-6A46-91BF-A09C532CD911}">
      <dsp:nvSpPr>
        <dsp:cNvPr id="0" name=""/>
        <dsp:cNvSpPr/>
      </dsp:nvSpPr>
      <dsp:spPr>
        <a:xfrm>
          <a:off x="200809" y="137140"/>
          <a:ext cx="2811331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262" tIns="0" rIns="106262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/>
            <a:t>молочные</a:t>
          </a:r>
        </a:p>
      </dsp:txBody>
      <dsp:txXfrm>
        <a:off x="242599" y="178930"/>
        <a:ext cx="2727751" cy="772500"/>
      </dsp:txXfrm>
    </dsp:sp>
    <dsp:sp modelId="{8BFB8C7D-7613-BD4D-907B-1F3744858A93}">
      <dsp:nvSpPr>
        <dsp:cNvPr id="0" name=""/>
        <dsp:cNvSpPr/>
      </dsp:nvSpPr>
      <dsp:spPr>
        <a:xfrm>
          <a:off x="0" y="1880620"/>
          <a:ext cx="4016188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85C40A-B4F1-E841-AAF1-206EB78706A6}">
      <dsp:nvSpPr>
        <dsp:cNvPr id="0" name=""/>
        <dsp:cNvSpPr/>
      </dsp:nvSpPr>
      <dsp:spPr>
        <a:xfrm>
          <a:off x="200809" y="1452580"/>
          <a:ext cx="2811331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262" tIns="0" rIns="106262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/>
            <a:t>мясные</a:t>
          </a:r>
        </a:p>
      </dsp:txBody>
      <dsp:txXfrm>
        <a:off x="242599" y="1494370"/>
        <a:ext cx="2727751" cy="772500"/>
      </dsp:txXfrm>
    </dsp:sp>
    <dsp:sp modelId="{0AB52F89-A17E-314D-8176-E22907424CC8}">
      <dsp:nvSpPr>
        <dsp:cNvPr id="0" name=""/>
        <dsp:cNvSpPr/>
      </dsp:nvSpPr>
      <dsp:spPr>
        <a:xfrm>
          <a:off x="0" y="3196059"/>
          <a:ext cx="4016188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CB1BCF-B1DE-EA46-B66A-EA2D61456887}">
      <dsp:nvSpPr>
        <dsp:cNvPr id="0" name=""/>
        <dsp:cNvSpPr/>
      </dsp:nvSpPr>
      <dsp:spPr>
        <a:xfrm>
          <a:off x="200809" y="2768020"/>
          <a:ext cx="2811331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262" tIns="0" rIns="106262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/>
            <a:t>мясо-молочные</a:t>
          </a:r>
        </a:p>
      </dsp:txBody>
      <dsp:txXfrm>
        <a:off x="242599" y="2809810"/>
        <a:ext cx="2727751" cy="7725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478356-B25D-7A46-B20F-9683E8B90D01}">
      <dsp:nvSpPr>
        <dsp:cNvPr id="0" name=""/>
        <dsp:cNvSpPr/>
      </dsp:nvSpPr>
      <dsp:spPr>
        <a:xfrm>
          <a:off x="-232975" y="0"/>
          <a:ext cx="4437753" cy="443775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D0D01C-1455-7D41-BF58-A457ECFCD12D}">
      <dsp:nvSpPr>
        <dsp:cNvPr id="0" name=""/>
        <dsp:cNvSpPr/>
      </dsp:nvSpPr>
      <dsp:spPr>
        <a:xfrm>
          <a:off x="857267" y="446158"/>
          <a:ext cx="5141806" cy="105049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rgbClr val="FF0000"/>
              </a:solidFill>
            </a:rPr>
            <a:t>Помогала крестьянину в поле, когда не было тракторов</a:t>
          </a:r>
        </a:p>
      </dsp:txBody>
      <dsp:txXfrm>
        <a:off x="908548" y="497439"/>
        <a:ext cx="5039244" cy="947937"/>
      </dsp:txXfrm>
    </dsp:sp>
    <dsp:sp modelId="{A2EE8ABF-BBE9-B84F-A950-B558E375B7C0}">
      <dsp:nvSpPr>
        <dsp:cNvPr id="0" name=""/>
        <dsp:cNvSpPr/>
      </dsp:nvSpPr>
      <dsp:spPr>
        <a:xfrm>
          <a:off x="861377" y="1627970"/>
          <a:ext cx="5133586" cy="105049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rgbClr val="0070C0"/>
              </a:solidFill>
            </a:rPr>
            <a:t>Перевозила людей и грузы, когда не было автомобилей</a:t>
          </a:r>
        </a:p>
      </dsp:txBody>
      <dsp:txXfrm>
        <a:off x="912658" y="1679251"/>
        <a:ext cx="5031024" cy="947937"/>
      </dsp:txXfrm>
    </dsp:sp>
    <dsp:sp modelId="{0720BB23-8053-3048-90B6-7D67088575B5}">
      <dsp:nvSpPr>
        <dsp:cNvPr id="0" name=""/>
        <dsp:cNvSpPr/>
      </dsp:nvSpPr>
      <dsp:spPr>
        <a:xfrm>
          <a:off x="884872" y="2809782"/>
          <a:ext cx="5086596" cy="105049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rgbClr val="009051"/>
              </a:solidFill>
            </a:rPr>
            <a:t>Участвовала в военных действиях</a:t>
          </a:r>
        </a:p>
      </dsp:txBody>
      <dsp:txXfrm>
        <a:off x="936153" y="2861063"/>
        <a:ext cx="4984034" cy="9479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478356-B25D-7A46-B20F-9683E8B90D01}">
      <dsp:nvSpPr>
        <dsp:cNvPr id="0" name=""/>
        <dsp:cNvSpPr/>
      </dsp:nvSpPr>
      <dsp:spPr>
        <a:xfrm>
          <a:off x="-297521" y="0"/>
          <a:ext cx="4437753" cy="443775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D0D01C-1455-7D41-BF58-A457ECFCD12D}">
      <dsp:nvSpPr>
        <dsp:cNvPr id="0" name=""/>
        <dsp:cNvSpPr/>
      </dsp:nvSpPr>
      <dsp:spPr>
        <a:xfrm>
          <a:off x="792721" y="444208"/>
          <a:ext cx="5141806" cy="7887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FF0000"/>
              </a:solidFill>
            </a:rPr>
            <a:t>Необходима лесникам, пастухам, пограничникам</a:t>
          </a:r>
        </a:p>
      </dsp:txBody>
      <dsp:txXfrm>
        <a:off x="831224" y="482711"/>
        <a:ext cx="5064800" cy="711735"/>
      </dsp:txXfrm>
    </dsp:sp>
    <dsp:sp modelId="{A2EE8ABF-BBE9-B84F-A950-B558E375B7C0}">
      <dsp:nvSpPr>
        <dsp:cNvPr id="0" name=""/>
        <dsp:cNvSpPr/>
      </dsp:nvSpPr>
      <dsp:spPr>
        <a:xfrm>
          <a:off x="796831" y="1331542"/>
          <a:ext cx="5133586" cy="7887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70C0"/>
              </a:solidFill>
            </a:rPr>
            <a:t>Перевозка грузов на небольшие расстояния</a:t>
          </a:r>
        </a:p>
      </dsp:txBody>
      <dsp:txXfrm>
        <a:off x="835334" y="1370045"/>
        <a:ext cx="5056580" cy="711735"/>
      </dsp:txXfrm>
    </dsp:sp>
    <dsp:sp modelId="{0720BB23-8053-3048-90B6-7D67088575B5}">
      <dsp:nvSpPr>
        <dsp:cNvPr id="0" name=""/>
        <dsp:cNvSpPr/>
      </dsp:nvSpPr>
      <dsp:spPr>
        <a:xfrm>
          <a:off x="820326" y="2218876"/>
          <a:ext cx="5086596" cy="7887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9051"/>
              </a:solidFill>
            </a:rPr>
            <a:t>Конная полиция</a:t>
          </a:r>
        </a:p>
      </dsp:txBody>
      <dsp:txXfrm>
        <a:off x="858829" y="2257379"/>
        <a:ext cx="5009590" cy="711735"/>
      </dsp:txXfrm>
    </dsp:sp>
    <dsp:sp modelId="{16081F3D-49DB-CA4F-8198-B8DCB98B8D0A}">
      <dsp:nvSpPr>
        <dsp:cNvPr id="0" name=""/>
        <dsp:cNvSpPr/>
      </dsp:nvSpPr>
      <dsp:spPr>
        <a:xfrm>
          <a:off x="853570" y="3106210"/>
          <a:ext cx="5020108" cy="7887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rgbClr val="009051"/>
              </a:solidFill>
            </a:rPr>
            <a:t>Конный туризм и конный спорт</a:t>
          </a:r>
        </a:p>
      </dsp:txBody>
      <dsp:txXfrm>
        <a:off x="892073" y="3144713"/>
        <a:ext cx="4943102" cy="7117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895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97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580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178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152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462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923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065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81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404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755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6A226-C201-8C44-AFE2-4ED410A57AB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4275A-77D7-EE44-9CAF-589F047B60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302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5754F-87E5-204A-8D6A-B68998189B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968188"/>
            <a:ext cx="7772400" cy="1874801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Arial Narrow" panose="020B0606020202030204" pitchFamily="34" charset="0"/>
              </a:rPr>
              <a:t>Презентация на тему:</a:t>
            </a:r>
            <a:br>
              <a:rPr lang="ru-RU" sz="4000" b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sz="4000" b="1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sz="4800" b="1" dirty="0">
                <a:solidFill>
                  <a:srgbClr val="FF0000"/>
                </a:solidFill>
                <a:latin typeface="Arial Narrow" panose="020B0606020202030204" pitchFamily="34" charset="0"/>
              </a:rPr>
              <a:t>«Животноводство в нашем крае»</a:t>
            </a:r>
          </a:p>
        </p:txBody>
      </p:sp>
    </p:spTree>
    <p:extLst>
      <p:ext uri="{BB962C8B-B14F-4D97-AF65-F5344CB8AC3E}">
        <p14:creationId xmlns:p14="http://schemas.microsoft.com/office/powerpoint/2010/main" val="115935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Свиноводство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32803D-0262-664F-B221-EAB2CEBC9A66}"/>
              </a:ext>
            </a:extLst>
          </p:cNvPr>
          <p:cNvSpPr/>
          <p:nvPr/>
        </p:nvSpPr>
        <p:spPr>
          <a:xfrm>
            <a:off x="301214" y="1221116"/>
            <a:ext cx="865990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Когда говорят о свиньях, то многие ребята морщатся: фи, это грязнули... Но свиньи совсем не грязнули, они, наоборот, очень чистоплотны. Когда свинья ложится в грязь, то это делает для того, чтобы охладить кожу и избавиться от надоедливых насекомых.</a:t>
            </a:r>
            <a:endParaRPr lang="ru-RU" sz="2600" dirty="0">
              <a:solidFill>
                <a:srgbClr val="002060"/>
              </a:solidFill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1F710926-EAA0-9A4F-82EA-F7DF32588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690" y="3666288"/>
            <a:ext cx="5099125" cy="2595596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0DC44F7-9CB8-A147-AC34-91443BA6BABA}"/>
              </a:ext>
            </a:extLst>
          </p:cNvPr>
          <p:cNvSpPr/>
          <p:nvPr/>
        </p:nvSpPr>
        <p:spPr>
          <a:xfrm>
            <a:off x="301214" y="4225422"/>
            <a:ext cx="34854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В нашей стране самая распространённая </a:t>
            </a:r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</a:rPr>
              <a:t>крупная белая </a:t>
            </a:r>
            <a:r>
              <a:rPr lang="ru-RU" sz="2400" b="1" dirty="0">
                <a:solidFill>
                  <a:srgbClr val="7030A0"/>
                </a:solidFill>
              </a:rPr>
              <a:t>свинья.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22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43" y="649461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Свиноводство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0DC44F7-9CB8-A147-AC34-91443BA6BABA}"/>
              </a:ext>
            </a:extLst>
          </p:cNvPr>
          <p:cNvSpPr/>
          <p:nvPr/>
        </p:nvSpPr>
        <p:spPr>
          <a:xfrm>
            <a:off x="1476504" y="5149993"/>
            <a:ext cx="65083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В Сибири разводят другую породу –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</a:rPr>
              <a:t>кемеровскую свинью.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117C0723-0EE8-B84F-B225-20B9E8FC0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957" y="1708007"/>
            <a:ext cx="8204086" cy="302953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64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Коневодство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32803D-0262-664F-B221-EAB2CEBC9A66}"/>
              </a:ext>
            </a:extLst>
          </p:cNvPr>
          <p:cNvSpPr/>
          <p:nvPr/>
        </p:nvSpPr>
        <p:spPr>
          <a:xfrm>
            <a:off x="301214" y="1221116"/>
            <a:ext cx="865990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Предком домашней лошади считается ТАРПАН (дикая лошадь).</a:t>
            </a:r>
            <a:r>
              <a:rPr lang="ru-RU" dirty="0"/>
              <a:t> </a:t>
            </a:r>
            <a:r>
              <a:rPr lang="ru-RU" sz="2600" b="1" dirty="0">
                <a:solidFill>
                  <a:srgbClr val="002060"/>
                </a:solidFill>
              </a:rPr>
              <a:t>Тарпан – вымершее животное. Считается, что последний индивид умер в зоопарке на территории России в 1909 году. </a:t>
            </a:r>
          </a:p>
        </p:txBody>
      </p:sp>
      <p:pic>
        <p:nvPicPr>
          <p:cNvPr id="1026" name="Picture 2" descr="Тарпан - внешний вид">
            <a:extLst>
              <a:ext uri="{FF2B5EF4-FFF2-40B4-BE49-F238E27FC236}">
                <a16:creationId xmlns:a16="http://schemas.microsoft.com/office/drawing/2014/main" id="{DEA21228-EAC4-4544-9064-8AEAA85A1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5659" y="2779416"/>
            <a:ext cx="4175461" cy="3131596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05B28D2-FFBC-9545-BF2B-21DC0E8D0A57}"/>
              </a:ext>
            </a:extLst>
          </p:cNvPr>
          <p:cNvSpPr/>
          <p:nvPr/>
        </p:nvSpPr>
        <p:spPr>
          <a:xfrm>
            <a:off x="6628400" y="603748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</a:rPr>
              <a:t>тарпан</a:t>
            </a:r>
            <a:endParaRPr lang="ru-RU" sz="24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96FF922-A480-AB4F-9A6F-A87630CCEB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285" y="3122449"/>
            <a:ext cx="3793603" cy="3131596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84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Коневодство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05B28D2-FFBC-9545-BF2B-21DC0E8D0A57}"/>
              </a:ext>
            </a:extLst>
          </p:cNvPr>
          <p:cNvSpPr/>
          <p:nvPr/>
        </p:nvSpPr>
        <p:spPr>
          <a:xfrm>
            <a:off x="1228777" y="1184401"/>
            <a:ext cx="66864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</a:rPr>
              <a:t>Лошадь  - незаменимый помощник в прошлом!</a:t>
            </a:r>
            <a:endParaRPr lang="ru-RU" sz="2400" dirty="0"/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A8CDA821-647B-0F42-BF31-0B33F0E51F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8157443"/>
              </p:ext>
            </p:extLst>
          </p:nvPr>
        </p:nvGraphicFramePr>
        <p:xfrm>
          <a:off x="3108960" y="1969060"/>
          <a:ext cx="5766099" cy="4437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6" name="Picture 4">
            <a:extLst>
              <a:ext uri="{FF2B5EF4-FFF2-40B4-BE49-F238E27FC236}">
                <a16:creationId xmlns:a16="http://schemas.microsoft.com/office/drawing/2014/main" id="{056A8608-1E53-CD4D-B243-BE07AD0BA5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8941" y="4723876"/>
            <a:ext cx="2474456" cy="1682937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9C287011-9018-B84A-9A94-E0928B0C39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68941" y="1969060"/>
            <a:ext cx="3156558" cy="1960298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97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Коневодство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05B28D2-FFBC-9545-BF2B-21DC0E8D0A57}"/>
              </a:ext>
            </a:extLst>
          </p:cNvPr>
          <p:cNvSpPr/>
          <p:nvPr/>
        </p:nvSpPr>
        <p:spPr>
          <a:xfrm>
            <a:off x="1228777" y="1184401"/>
            <a:ext cx="6906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</a:rPr>
              <a:t>Лошадь  - незаменимый помощник в настоящем!</a:t>
            </a:r>
            <a:endParaRPr lang="ru-RU" sz="2400" dirty="0"/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A8CDA821-647B-0F42-BF31-0B33F0E51F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6804182"/>
              </p:ext>
            </p:extLst>
          </p:nvPr>
        </p:nvGraphicFramePr>
        <p:xfrm>
          <a:off x="3108960" y="1969060"/>
          <a:ext cx="5637007" cy="44377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2" name="Picture 2">
            <a:extLst>
              <a:ext uri="{FF2B5EF4-FFF2-40B4-BE49-F238E27FC236}">
                <a16:creationId xmlns:a16="http://schemas.microsoft.com/office/drawing/2014/main" id="{545FF2F4-A89A-1F47-84E6-4925FFCC56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8033" y="4126191"/>
            <a:ext cx="2123972" cy="2280622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DCF0106C-C6D1-FE41-8E32-53DFB608B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033" y="1895307"/>
            <a:ext cx="3065929" cy="1967836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41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Коневодство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05B28D2-FFBC-9545-BF2B-21DC0E8D0A57}"/>
              </a:ext>
            </a:extLst>
          </p:cNvPr>
          <p:cNvSpPr/>
          <p:nvPr/>
        </p:nvSpPr>
        <p:spPr>
          <a:xfrm>
            <a:off x="1234665" y="5945148"/>
            <a:ext cx="20874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highlight>
                  <a:srgbClr val="FFFF00"/>
                </a:highlight>
              </a:rPr>
              <a:t>Конный завод</a:t>
            </a:r>
            <a:endParaRPr lang="ru-RU" sz="2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CC3A88-222B-1E41-B939-F2F63F2632EE}"/>
              </a:ext>
            </a:extLst>
          </p:cNvPr>
          <p:cNvSpPr/>
          <p:nvPr/>
        </p:nvSpPr>
        <p:spPr>
          <a:xfrm>
            <a:off x="301214" y="1221116"/>
            <a:ext cx="86599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</a:rPr>
              <a:t>Конево́дство </a:t>
            </a:r>
            <a:r>
              <a:rPr lang="ru-RU" sz="2600" b="1" dirty="0">
                <a:solidFill>
                  <a:srgbClr val="002060"/>
                </a:solidFill>
              </a:rPr>
              <a:t>— отрасль животноводства, занимающаяся разведением и использованием лошадей.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B2B7757-DBDD-4A40-AA3B-08A34ED81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516" y="2300134"/>
            <a:ext cx="4465687" cy="3349265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7CE9A99-E8EB-244B-8EF7-D050840C18CA}"/>
              </a:ext>
            </a:extLst>
          </p:cNvPr>
          <p:cNvSpPr/>
          <p:nvPr/>
        </p:nvSpPr>
        <p:spPr>
          <a:xfrm>
            <a:off x="5185185" y="2551461"/>
            <a:ext cx="36360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9051"/>
                </a:solidFill>
              </a:rPr>
              <a:t>Породистых лошадей разводят на конных заводах</a:t>
            </a:r>
            <a:endParaRPr lang="ru-RU" sz="2800" dirty="0">
              <a:solidFill>
                <a:srgbClr val="00905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7206CD3-8730-2846-97F1-CF0715F715E4}"/>
              </a:ext>
            </a:extLst>
          </p:cNvPr>
          <p:cNvSpPr/>
          <p:nvPr/>
        </p:nvSpPr>
        <p:spPr>
          <a:xfrm>
            <a:off x="5185185" y="4538848"/>
            <a:ext cx="36360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Сейчас насчитывается более </a:t>
            </a:r>
            <a:r>
              <a:rPr lang="ru-RU" sz="2800" b="1" dirty="0">
                <a:solidFill>
                  <a:srgbClr val="FF0000"/>
                </a:solidFill>
              </a:rPr>
              <a:t>250 пород</a:t>
            </a:r>
            <a:r>
              <a:rPr lang="ru-RU" sz="2800" b="1" dirty="0">
                <a:solidFill>
                  <a:srgbClr val="002060"/>
                </a:solidFill>
              </a:rPr>
              <a:t>!!!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1977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Кролиководство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CC3A88-222B-1E41-B939-F2F63F2632EE}"/>
              </a:ext>
            </a:extLst>
          </p:cNvPr>
          <p:cNvSpPr/>
          <p:nvPr/>
        </p:nvSpPr>
        <p:spPr>
          <a:xfrm>
            <a:off x="301214" y="1221116"/>
            <a:ext cx="86599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FF0000"/>
                </a:solidFill>
              </a:rPr>
              <a:t>Кролиководство </a:t>
            </a:r>
            <a:r>
              <a:rPr lang="ru-RU" sz="2600" b="1" dirty="0">
                <a:solidFill>
                  <a:srgbClr val="002060"/>
                </a:solidFill>
              </a:rPr>
              <a:t>— отрасль животноводства, занимающаяся разведением домашних кроликов.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7CE9A99-E8EB-244B-8EF7-D050840C18CA}"/>
              </a:ext>
            </a:extLst>
          </p:cNvPr>
          <p:cNvSpPr/>
          <p:nvPr/>
        </p:nvSpPr>
        <p:spPr>
          <a:xfrm>
            <a:off x="301214" y="5731795"/>
            <a:ext cx="8236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Домашние кролики произошли от диких. Внешне они  ничем не различаются.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278DC74-365C-DF48-A929-E4EA86D0C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306" y="2338608"/>
            <a:ext cx="4991548" cy="3168246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70F8E648-EA19-C742-89F9-E7FF04855E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37292" y="2357618"/>
            <a:ext cx="2195488" cy="3178179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64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Кролиководство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AA7FF050-47D0-7D43-A2A4-936916C53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367" y="4001194"/>
            <a:ext cx="1938118" cy="1938118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8A7C36-A53D-B44D-91BB-BEE7C906A6E8}"/>
              </a:ext>
            </a:extLst>
          </p:cNvPr>
          <p:cNvSpPr/>
          <p:nvPr/>
        </p:nvSpPr>
        <p:spPr>
          <a:xfrm>
            <a:off x="344246" y="6175980"/>
            <a:ext cx="2092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Кроличий мех</a:t>
            </a:r>
            <a:endParaRPr lang="ru-RU" sz="2400" dirty="0"/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659069F1-EF6F-2C4D-A9F3-ED1987D18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0580" y="4001194"/>
            <a:ext cx="2714874" cy="1938118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58FF5B5-3298-9749-A2CA-EF60B27E059A}"/>
              </a:ext>
            </a:extLst>
          </p:cNvPr>
          <p:cNvSpPr/>
          <p:nvPr/>
        </p:nvSpPr>
        <p:spPr>
          <a:xfrm>
            <a:off x="3386032" y="617597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Кроличий пух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0246" name="Picture 6">
            <a:extLst>
              <a:ext uri="{FF2B5EF4-FFF2-40B4-BE49-F238E27FC236}">
                <a16:creationId xmlns:a16="http://schemas.microsoft.com/office/drawing/2014/main" id="{3721645C-DB0E-C946-851B-07DD8FDE9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9549" y="4001194"/>
            <a:ext cx="2713554" cy="1938118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A25850A-F9BC-9F48-9763-73335B6B4209}"/>
              </a:ext>
            </a:extLst>
          </p:cNvPr>
          <p:cNvSpPr/>
          <p:nvPr/>
        </p:nvSpPr>
        <p:spPr>
          <a:xfrm>
            <a:off x="6432729" y="6175979"/>
            <a:ext cx="2082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9051"/>
                </a:solidFill>
              </a:rPr>
              <a:t>Мясо кролика</a:t>
            </a:r>
            <a:endParaRPr lang="ru-RU" sz="2400" dirty="0">
              <a:solidFill>
                <a:srgbClr val="00905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519284" y="2228671"/>
            <a:ext cx="37487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Кролик даёт человеку: тёплый и красивый мех, лёгкий пух, вкусное мясо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10248" name="Picture 8">
            <a:extLst>
              <a:ext uri="{FF2B5EF4-FFF2-40B4-BE49-F238E27FC236}">
                <a16:creationId xmlns:a16="http://schemas.microsoft.com/office/drawing/2014/main" id="{1AB66740-6B70-B045-9D4D-641297AFF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4082" y="1212979"/>
            <a:ext cx="3748733" cy="2489393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>
            <a:extLst>
              <a:ext uri="{FF2B5EF4-FFF2-40B4-BE49-F238E27FC236}">
                <a16:creationId xmlns:a16="http://schemas.microsoft.com/office/drawing/2014/main" id="{7E14BEC8-3146-0349-97DA-E714AF3523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1185" y="622089"/>
            <a:ext cx="1141962" cy="1552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21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Кролиководство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527125" y="1587179"/>
            <a:ext cx="40448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Содержат кроликов в клетках. Днём зверьки спят, а ночью бодрствуют.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9B1A4000-7DA5-F44C-89B5-930CF7647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5765" y="1351939"/>
            <a:ext cx="3934826" cy="295112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428BC94-AFA9-8240-AA61-8BFC334B04E6}"/>
              </a:ext>
            </a:extLst>
          </p:cNvPr>
          <p:cNvSpPr/>
          <p:nvPr/>
        </p:nvSpPr>
        <p:spPr>
          <a:xfrm>
            <a:off x="4885765" y="4584549"/>
            <a:ext cx="40448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Кормят кроликов разнообразной пищей: овощами, зерном, сеном,  травой.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F76E5FEB-03CA-7D42-924F-98EEBE606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775" y="3465513"/>
            <a:ext cx="4163225" cy="295112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08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Птицеводство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371139" y="1161826"/>
            <a:ext cx="84017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Птицеводство </a:t>
            </a:r>
            <a:r>
              <a:rPr lang="ru-RU" sz="2400" b="1" dirty="0">
                <a:solidFill>
                  <a:srgbClr val="002060"/>
                </a:solidFill>
              </a:rPr>
              <a:t>– это отрасль сельского хозяйства, которая занимается разведением домашних птиц.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1C0F68EE-599A-F642-A3AA-DAC0A0141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501" y="2168466"/>
            <a:ext cx="3131821" cy="187746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E6E332F9-8ECD-584F-B1EA-FB244F4D6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502" y="4318933"/>
            <a:ext cx="3131820" cy="208788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>
            <a:extLst>
              <a:ext uri="{FF2B5EF4-FFF2-40B4-BE49-F238E27FC236}">
                <a16:creationId xmlns:a16="http://schemas.microsoft.com/office/drawing/2014/main" id="{60243D68-A406-3848-A27B-2FB03DAB0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4246" y="2157709"/>
            <a:ext cx="3337707" cy="187746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>
            <a:extLst>
              <a:ext uri="{FF2B5EF4-FFF2-40B4-BE49-F238E27FC236}">
                <a16:creationId xmlns:a16="http://schemas.microsoft.com/office/drawing/2014/main" id="{11333481-B123-A843-B7B9-CCEB9F7ECF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31083" y="4318933"/>
            <a:ext cx="3370870" cy="208788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EBD2C30-2DBE-974C-BBBE-C219072E907A}"/>
              </a:ext>
            </a:extLst>
          </p:cNvPr>
          <p:cNvSpPr/>
          <p:nvPr/>
        </p:nvSpPr>
        <p:spPr>
          <a:xfrm>
            <a:off x="4065690" y="2507808"/>
            <a:ext cx="994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Куры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7871668-E802-F243-AE75-EE6A348A4913}"/>
              </a:ext>
            </a:extLst>
          </p:cNvPr>
          <p:cNvSpPr/>
          <p:nvPr/>
        </p:nvSpPr>
        <p:spPr>
          <a:xfrm>
            <a:off x="4065690" y="3022793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9051"/>
                </a:solidFill>
              </a:rPr>
              <a:t>Гуси</a:t>
            </a:r>
            <a:endParaRPr lang="ru-RU" sz="2800" dirty="0">
              <a:solidFill>
                <a:srgbClr val="00905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4E1912-DF0A-5D46-AFC0-4BEC183BEDB2}"/>
              </a:ext>
            </a:extLst>
          </p:cNvPr>
          <p:cNvSpPr/>
          <p:nvPr/>
        </p:nvSpPr>
        <p:spPr>
          <a:xfrm>
            <a:off x="4165717" y="4713991"/>
            <a:ext cx="894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Утки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BCADE42-1D10-144B-AE45-DD928D99159D}"/>
              </a:ext>
            </a:extLst>
          </p:cNvPr>
          <p:cNvSpPr/>
          <p:nvPr/>
        </p:nvSpPr>
        <p:spPr>
          <a:xfrm>
            <a:off x="3822354" y="5172954"/>
            <a:ext cx="1580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96FF"/>
                </a:solidFill>
              </a:rPr>
              <a:t>Индейки</a:t>
            </a:r>
            <a:endParaRPr lang="ru-RU" sz="2800" dirty="0">
              <a:solidFill>
                <a:srgbClr val="009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30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Одомашнивание  животных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165AE15-59C1-ED40-9977-EB4366865B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1570" y="1198992"/>
            <a:ext cx="8435004" cy="2230008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</a:rPr>
              <a:t>Много тысяч лет назад все животные были дикими. 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</a:rPr>
              <a:t>Мужчины иногда с охоты приносили домой детёнышей убитых животных. Они их выкармливали и приручали. Первым домашним животным стала собака, потом свиньи, овцы, козы и коровы.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0CF2642-7B44-9D4E-9D0A-1A9326472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0767" y="3310666"/>
            <a:ext cx="6127747" cy="3063874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5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Птицеводство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4485939" y="1161826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Сначала яйца помещают в инкубатор. Вентиляторы подают в него тёплый воздух, а специальный механизм переворачивает яйца, чтобы яйца равномерно прогревались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465C471B-E14F-E943-A5E9-C616BE7022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5054" y="1548686"/>
            <a:ext cx="3159799" cy="2536082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>
            <a:extLst>
              <a:ext uri="{FF2B5EF4-FFF2-40B4-BE49-F238E27FC236}">
                <a16:creationId xmlns:a16="http://schemas.microsoft.com/office/drawing/2014/main" id="{6F92BDB8-4149-5344-A1B0-A708E0C4BB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59148" y="3857318"/>
            <a:ext cx="3631381" cy="2549495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>
            <a:extLst>
              <a:ext uri="{FF2B5EF4-FFF2-40B4-BE49-F238E27FC236}">
                <a16:creationId xmlns:a16="http://schemas.microsoft.com/office/drawing/2014/main" id="{B39976AD-0ECA-7A47-B026-729B4E026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863" y="4300584"/>
            <a:ext cx="3456104" cy="219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95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Птицеводство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332815" y="4701623"/>
            <a:ext cx="48857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Затем вылупившихся цыплят отправляют в цех выращивания, потому что для них нужен специальный уход и питание.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119D4DBF-D763-774C-AFE6-E237B7C4E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815" y="1488141"/>
            <a:ext cx="4179220" cy="2793402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>
            <a:extLst>
              <a:ext uri="{FF2B5EF4-FFF2-40B4-BE49-F238E27FC236}">
                <a16:creationId xmlns:a16="http://schemas.microsoft.com/office/drawing/2014/main" id="{245B9739-E030-EE43-B2FE-589B2D458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5412" y="1488142"/>
            <a:ext cx="4013469" cy="2793402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>
            <a:extLst>
              <a:ext uri="{FF2B5EF4-FFF2-40B4-BE49-F238E27FC236}">
                <a16:creationId xmlns:a16="http://schemas.microsoft.com/office/drawing/2014/main" id="{006AB83C-660E-8D44-BA1E-588412069D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589" y="4701623"/>
            <a:ext cx="3757870" cy="148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14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Птицеводство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401743" y="4703965"/>
            <a:ext cx="6461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После того, как цыплята подрастут их переводят в цех клеточных несушек – главный цех птицефабрики. Из него в магазины поступают сотни миллионов яиц в год.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2E88EAD8-7538-FB4A-9662-70360E8F0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7881" y="4645633"/>
            <a:ext cx="1937256" cy="193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>
            <a:extLst>
              <a:ext uri="{FF2B5EF4-FFF2-40B4-BE49-F238E27FC236}">
                <a16:creationId xmlns:a16="http://schemas.microsoft.com/office/drawing/2014/main" id="{4C731A7C-47D9-4E44-B781-744B7CF14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863" y="1520814"/>
            <a:ext cx="4190103" cy="2793402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>
            <a:extLst>
              <a:ext uri="{FF2B5EF4-FFF2-40B4-BE49-F238E27FC236}">
                <a16:creationId xmlns:a16="http://schemas.microsoft.com/office/drawing/2014/main" id="{6D8EF17E-C539-4E45-A064-1BC53AB57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035" y="1553246"/>
            <a:ext cx="3989584" cy="279340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78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Рыболовство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283408" y="1161826"/>
            <a:ext cx="86669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Рыболовство</a:t>
            </a:r>
            <a:r>
              <a:rPr lang="ru-RU" sz="2400" b="1" dirty="0">
                <a:solidFill>
                  <a:srgbClr val="002060"/>
                </a:solidFill>
              </a:rPr>
              <a:t> – это отрасль сельского хозяйства, которая занимается разведением рыб. Разведением рыбы в прудах занимаются специальные рыбоводческие хозяйства.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1506" name="Picture 2">
            <a:extLst>
              <a:ext uri="{FF2B5EF4-FFF2-40B4-BE49-F238E27FC236}">
                <a16:creationId xmlns:a16="http://schemas.microsoft.com/office/drawing/2014/main" id="{222BC607-C476-164A-B697-CA5712778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81" y="2610117"/>
            <a:ext cx="2681009" cy="1787339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>
            <a:extLst>
              <a:ext uri="{FF2B5EF4-FFF2-40B4-BE49-F238E27FC236}">
                <a16:creationId xmlns:a16="http://schemas.microsoft.com/office/drawing/2014/main" id="{250106F7-8EBE-EA4D-BE1C-00D18A05C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80" y="4776610"/>
            <a:ext cx="2681009" cy="182504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>
            <a:extLst>
              <a:ext uri="{FF2B5EF4-FFF2-40B4-BE49-F238E27FC236}">
                <a16:creationId xmlns:a16="http://schemas.microsoft.com/office/drawing/2014/main" id="{40AE895A-5D08-3E47-BD33-D7EEEA8CA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4396" y="2610117"/>
            <a:ext cx="3280724" cy="2460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>
            <a:extLst>
              <a:ext uri="{FF2B5EF4-FFF2-40B4-BE49-F238E27FC236}">
                <a16:creationId xmlns:a16="http://schemas.microsoft.com/office/drawing/2014/main" id="{D0BB1012-B130-E84D-BCB8-A5E8E0C20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4957" y="2362155"/>
            <a:ext cx="3629801" cy="427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67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Рыболовство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238523" y="1066996"/>
            <a:ext cx="8666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Основные промысловые рыбы: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5ED2F3D-F620-3543-A085-7129DCE92C63}"/>
              </a:ext>
            </a:extLst>
          </p:cNvPr>
          <p:cNvSpPr/>
          <p:nvPr/>
        </p:nvSpPr>
        <p:spPr>
          <a:xfrm>
            <a:off x="1235481" y="6138947"/>
            <a:ext cx="20790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Белый амур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3562" name="Picture 10">
            <a:extLst>
              <a:ext uri="{FF2B5EF4-FFF2-40B4-BE49-F238E27FC236}">
                <a16:creationId xmlns:a16="http://schemas.microsoft.com/office/drawing/2014/main" id="{F6E17179-4025-F54F-AF2B-44F58F691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9387" y="4441326"/>
            <a:ext cx="3044030" cy="1512503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>
            <a:extLst>
              <a:ext uri="{FF2B5EF4-FFF2-40B4-BE49-F238E27FC236}">
                <a16:creationId xmlns:a16="http://schemas.microsoft.com/office/drawing/2014/main" id="{DEA4028C-A9E3-184F-A234-C23B0D3E70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81396" y="4445137"/>
            <a:ext cx="3187199" cy="169381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B58B9F8-8A08-A140-97BD-B0C5D8A13308}"/>
              </a:ext>
            </a:extLst>
          </p:cNvPr>
          <p:cNvSpPr/>
          <p:nvPr/>
        </p:nvSpPr>
        <p:spPr>
          <a:xfrm>
            <a:off x="6242893" y="6138947"/>
            <a:ext cx="2135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Толстолобик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3568" name="Picture 16">
            <a:extLst>
              <a:ext uri="{FF2B5EF4-FFF2-40B4-BE49-F238E27FC236}">
                <a16:creationId xmlns:a16="http://schemas.microsoft.com/office/drawing/2014/main" id="{1B549B0E-8288-F242-B8AC-912275E00D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8650" y="1633656"/>
            <a:ext cx="7796119" cy="205429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C2870C7-036B-CD47-B9F6-34DD30ED3D33}"/>
              </a:ext>
            </a:extLst>
          </p:cNvPr>
          <p:cNvSpPr/>
          <p:nvPr/>
        </p:nvSpPr>
        <p:spPr>
          <a:xfrm>
            <a:off x="681396" y="3792942"/>
            <a:ext cx="81398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Карп – это одомашненная форма сазана. Их легко спутать.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70489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Не путай слова!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5ED2F3D-F620-3543-A085-7129DCE92C63}"/>
              </a:ext>
            </a:extLst>
          </p:cNvPr>
          <p:cNvSpPr/>
          <p:nvPr/>
        </p:nvSpPr>
        <p:spPr>
          <a:xfrm>
            <a:off x="7545867" y="3379047"/>
            <a:ext cx="1260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Ф</a:t>
            </a:r>
            <a:r>
              <a:rPr lang="ru-RU" sz="2800" b="1" dirty="0">
                <a:solidFill>
                  <a:srgbClr val="FF0000"/>
                </a:solidFill>
              </a:rPr>
              <a:t>АЗАН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B58B9F8-8A08-A140-97BD-B0C5D8A13308}"/>
              </a:ext>
            </a:extLst>
          </p:cNvPr>
          <p:cNvSpPr/>
          <p:nvPr/>
        </p:nvSpPr>
        <p:spPr>
          <a:xfrm>
            <a:off x="7545867" y="6026869"/>
            <a:ext cx="1207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9051"/>
                </a:solidFill>
              </a:rPr>
              <a:t>С</a:t>
            </a:r>
            <a:r>
              <a:rPr lang="ru-RU" sz="2800" b="1" dirty="0">
                <a:solidFill>
                  <a:srgbClr val="FF0000"/>
                </a:solidFill>
              </a:rPr>
              <a:t>АЗАН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C2870C7-036B-CD47-B9F6-34DD30ED3D33}"/>
              </a:ext>
            </a:extLst>
          </p:cNvPr>
          <p:cNvSpPr/>
          <p:nvPr/>
        </p:nvSpPr>
        <p:spPr>
          <a:xfrm>
            <a:off x="4905487" y="2017015"/>
            <a:ext cx="38477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Фазан – это домашняя птица, относящаяся к отряду курообразных.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D914DB8F-DFC0-D64C-B203-C78CF25275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0751" y="1722643"/>
            <a:ext cx="4181249" cy="222380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>
            <a:extLst>
              <a:ext uri="{FF2B5EF4-FFF2-40B4-BE49-F238E27FC236}">
                <a16:creationId xmlns:a16="http://schemas.microsoft.com/office/drawing/2014/main" id="{744CE93A-4AFC-2340-BDBB-066F5204F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0751" y="4415398"/>
            <a:ext cx="4181249" cy="1985367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94514F5-9736-0A4C-8FA5-A9FBEA1A140D}"/>
              </a:ext>
            </a:extLst>
          </p:cNvPr>
          <p:cNvSpPr/>
          <p:nvPr/>
        </p:nvSpPr>
        <p:spPr>
          <a:xfrm>
            <a:off x="5174428" y="4643674"/>
            <a:ext cx="38477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Сазан – это крупная пресноводная рыба, похожая на карпа.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78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Пчеловодство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333487" y="1161826"/>
            <a:ext cx="8616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Пчеловодство</a:t>
            </a:r>
            <a:r>
              <a:rPr lang="ru-RU" sz="2400" b="1" dirty="0">
                <a:solidFill>
                  <a:srgbClr val="002060"/>
                </a:solidFill>
              </a:rPr>
              <a:t> – это отрасль сельского хозяйства, которая занимается разведением пчёл для получения мёда, пчелиного воска и других продуктов, а также для опыления сельскохозяйственных культур.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98813A40-E9EB-1E4C-9AEA-94185A85A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487" y="3200348"/>
            <a:ext cx="4031726" cy="2630297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>
            <a:extLst>
              <a:ext uri="{FF2B5EF4-FFF2-40B4-BE49-F238E27FC236}">
                <a16:creationId xmlns:a16="http://schemas.microsoft.com/office/drawing/2014/main" id="{B97B9780-C995-514C-AA46-790B6E27A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220" y="2549563"/>
            <a:ext cx="3747425" cy="385725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9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Пчеловодство. История.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333487" y="1161826"/>
            <a:ext cx="86168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В далёком прошлом люди ходили за мёдом на охоту! В лесах было тогда очень много диких пчёл, которые жили в дуплах деревьев.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9702" name="Picture 6">
            <a:extLst>
              <a:ext uri="{FF2B5EF4-FFF2-40B4-BE49-F238E27FC236}">
                <a16:creationId xmlns:a16="http://schemas.microsoft.com/office/drawing/2014/main" id="{202CC9B7-3012-C249-8291-651A1EB0A3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"/>
          <a:stretch/>
        </p:blipFill>
        <p:spPr bwMode="auto">
          <a:xfrm>
            <a:off x="1252150" y="2531920"/>
            <a:ext cx="3319850" cy="2639263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>
            <a:extLst>
              <a:ext uri="{FF2B5EF4-FFF2-40B4-BE49-F238E27FC236}">
                <a16:creationId xmlns:a16="http://schemas.microsoft.com/office/drawing/2014/main" id="{BC0A3B82-06D4-F44E-AF6B-9AEB86FC3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3651" y="2200790"/>
            <a:ext cx="3008526" cy="4074242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48B04A9-13F8-8F49-932E-3B33A824B1F6}"/>
              </a:ext>
            </a:extLst>
          </p:cNvPr>
          <p:cNvSpPr/>
          <p:nvPr/>
        </p:nvSpPr>
        <p:spPr>
          <a:xfrm>
            <a:off x="628650" y="5313830"/>
            <a:ext cx="48983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Найдя пчелиные жилища, люди их полностью разоряли и пчелиная семья погибала.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39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Пчеловодство. История.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333487" y="1161826"/>
            <a:ext cx="8616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Со временем люди стали забирать только часть мёда, чтобы семья крылатых тружениц осталась жить.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1746" name="Picture 2">
            <a:extLst>
              <a:ext uri="{FF2B5EF4-FFF2-40B4-BE49-F238E27FC236}">
                <a16:creationId xmlns:a16="http://schemas.microsoft.com/office/drawing/2014/main" id="{F0596B74-5F60-CF42-BEF3-3114DF484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1924" y="1674109"/>
            <a:ext cx="4508849" cy="450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4" name="Picture 10">
            <a:extLst>
              <a:ext uri="{FF2B5EF4-FFF2-40B4-BE49-F238E27FC236}">
                <a16:creationId xmlns:a16="http://schemas.microsoft.com/office/drawing/2014/main" id="{C98D55AA-E392-BD4E-9AED-5ED5E021A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487" y="2396249"/>
            <a:ext cx="4508848" cy="359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60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Пчеловодство. История.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333487" y="1161826"/>
            <a:ext cx="8616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Затем люди стали сами выдалбливать в стволах деревьев дупла для пчёл.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3796" name="Picture 4">
            <a:extLst>
              <a:ext uri="{FF2B5EF4-FFF2-40B4-BE49-F238E27FC236}">
                <a16:creationId xmlns:a16="http://schemas.microsoft.com/office/drawing/2014/main" id="{66325108-AA1B-4C46-A66D-0DD64E8A5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214" y="3526506"/>
            <a:ext cx="2205975" cy="294130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9B02141-F11C-C04D-A706-6A6EF8FE60D0}"/>
              </a:ext>
            </a:extLst>
          </p:cNvPr>
          <p:cNvSpPr/>
          <p:nvPr/>
        </p:nvSpPr>
        <p:spPr>
          <a:xfrm>
            <a:off x="333487" y="2282611"/>
            <a:ext cx="4679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Борт </a:t>
            </a:r>
            <a:r>
              <a:rPr lang="ru-RU" sz="2800" b="1" dirty="0">
                <a:solidFill>
                  <a:srgbClr val="0070C0"/>
                </a:solidFill>
              </a:rPr>
              <a:t>– в переводе обозначает </a:t>
            </a:r>
            <a:r>
              <a:rPr lang="ru-RU" sz="2800" b="1" dirty="0">
                <a:solidFill>
                  <a:srgbClr val="0070C0"/>
                </a:solidFill>
                <a:highlight>
                  <a:srgbClr val="FFFF00"/>
                </a:highlight>
              </a:rPr>
              <a:t>дупло дерева.</a:t>
            </a:r>
            <a:endParaRPr lang="ru-RU" sz="2800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178AE20-B252-AD44-A93F-EA974C3D0BA3}"/>
              </a:ext>
            </a:extLst>
          </p:cNvPr>
          <p:cNvSpPr/>
          <p:nvPr/>
        </p:nvSpPr>
        <p:spPr>
          <a:xfrm>
            <a:off x="5196114" y="2377387"/>
            <a:ext cx="37542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Бортничество </a:t>
            </a:r>
            <a:r>
              <a:rPr lang="ru-RU" sz="2800" b="1" dirty="0">
                <a:solidFill>
                  <a:srgbClr val="0070C0"/>
                </a:solidFill>
              </a:rPr>
              <a:t>– это сбор мёда диких пчёл.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33798" name="Picture 6">
            <a:extLst>
              <a:ext uri="{FF2B5EF4-FFF2-40B4-BE49-F238E27FC236}">
                <a16:creationId xmlns:a16="http://schemas.microsoft.com/office/drawing/2014/main" id="{A9FAB28C-DE2B-844C-8D1E-6A04C6A8A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2887" y="3526506"/>
            <a:ext cx="2118226" cy="2880307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8" name="Picture 16">
            <a:extLst>
              <a:ext uri="{FF2B5EF4-FFF2-40B4-BE49-F238E27FC236}">
                <a16:creationId xmlns:a16="http://schemas.microsoft.com/office/drawing/2014/main" id="{C86B5C88-74F8-2041-A126-847BA9A5E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6980" y="3496009"/>
            <a:ext cx="2229806" cy="294130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13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Животноводство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165AE15-59C1-ED40-9977-EB4366865B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1570" y="1198992"/>
            <a:ext cx="8435004" cy="22300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Животноводство</a:t>
            </a:r>
            <a:r>
              <a:rPr lang="ru-RU" b="1" dirty="0">
                <a:solidFill>
                  <a:srgbClr val="002060"/>
                </a:solidFill>
              </a:rPr>
              <a:t> – это отрасль сельского хозяйства, которая занимается разведением домашних животных.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Выведение новых пород домашних животных продолжается и сейчас.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3A4A640-79BB-914D-BC83-D77B979B9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5498" y="3613220"/>
            <a:ext cx="4121076" cy="282823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FA08627A-8FE0-C24E-A5BD-FC4C7EFA7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318" y="3575703"/>
            <a:ext cx="4013611" cy="2790714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64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Пчеловодство. История.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161365" y="1161826"/>
            <a:ext cx="87889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2060"/>
                </a:solidFill>
              </a:rPr>
              <a:t>Позже стали появляться пасеки. Слово пасека образовалось от слов «</a:t>
            </a:r>
            <a:r>
              <a:rPr lang="ru-RU" sz="2400" b="1" dirty="0">
                <a:solidFill>
                  <a:srgbClr val="FF0000"/>
                </a:solidFill>
              </a:rPr>
              <a:t>сечь</a:t>
            </a:r>
            <a:r>
              <a:rPr lang="ru-RU" sz="2400" b="1" dirty="0">
                <a:solidFill>
                  <a:srgbClr val="002060"/>
                </a:solidFill>
              </a:rPr>
              <a:t>», «</a:t>
            </a:r>
            <a:r>
              <a:rPr lang="ru-RU" sz="2400" b="1" dirty="0">
                <a:solidFill>
                  <a:srgbClr val="FF0000"/>
                </a:solidFill>
              </a:rPr>
              <a:t>посекать</a:t>
            </a:r>
            <a:r>
              <a:rPr lang="ru-RU" sz="2400" b="1" dirty="0">
                <a:solidFill>
                  <a:srgbClr val="002060"/>
                </a:solidFill>
              </a:rPr>
              <a:t>», т.е. </a:t>
            </a:r>
            <a:r>
              <a:rPr lang="ru-RU" sz="2400" b="1" dirty="0">
                <a:solidFill>
                  <a:srgbClr val="FF0000"/>
                </a:solidFill>
              </a:rPr>
              <a:t>рубить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2060"/>
                </a:solidFill>
              </a:rPr>
              <a:t>На первых пасеках стояли колоды. Их ставили на месте вырубленных участков леса.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5842" name="Picture 2">
            <a:extLst>
              <a:ext uri="{FF2B5EF4-FFF2-40B4-BE49-F238E27FC236}">
                <a16:creationId xmlns:a16="http://schemas.microsoft.com/office/drawing/2014/main" id="{94704C1B-5C0C-854E-B289-67A32715DD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85939" y="3075215"/>
            <a:ext cx="4464422" cy="311325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>
            <a:extLst>
              <a:ext uri="{FF2B5EF4-FFF2-40B4-BE49-F238E27FC236}">
                <a16:creationId xmlns:a16="http://schemas.microsoft.com/office/drawing/2014/main" id="{EB00C165-88A5-4F45-8ABC-11B56048E1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1975" y="3075215"/>
            <a:ext cx="3786690" cy="3128834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35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Пчеловодство. История.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161365" y="1161826"/>
            <a:ext cx="87889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Но возникла большая проблема! Чтобы забрать мёд из этих колод, приходилось уничтожать пчёл ядовитым дымом. Из-за этого пчеловодство постепенно пришло в упадок!</a:t>
            </a:r>
          </a:p>
        </p:txBody>
      </p:sp>
      <p:pic>
        <p:nvPicPr>
          <p:cNvPr id="37892" name="Picture 4">
            <a:extLst>
              <a:ext uri="{FF2B5EF4-FFF2-40B4-BE49-F238E27FC236}">
                <a16:creationId xmlns:a16="http://schemas.microsoft.com/office/drawing/2014/main" id="{5A32D97E-F4D4-0040-8D7A-00E2E2DE3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260" y="2558717"/>
            <a:ext cx="4831684" cy="3199313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>
            <a:extLst>
              <a:ext uri="{FF2B5EF4-FFF2-40B4-BE49-F238E27FC236}">
                <a16:creationId xmlns:a16="http://schemas.microsoft.com/office/drawing/2014/main" id="{0E4B406B-030F-4148-850E-AAADAEE77B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12290" y="3505755"/>
            <a:ext cx="3216532" cy="2901058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Пчеловодство. История.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161365" y="1161826"/>
            <a:ext cx="87889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Но оно возобновилось, когда был изобретён разборный улей. Примерно такой, какие сейчас можно увидеть на пасеках. В него вставляют рамки с сотами, а пчёлы заполняют ячейки мёдом. Пчеловод достаёт рамки, не причиняя никакого вреда пчелиной семье.</a:t>
            </a:r>
          </a:p>
        </p:txBody>
      </p:sp>
      <p:pic>
        <p:nvPicPr>
          <p:cNvPr id="39938" name="Picture 2">
            <a:extLst>
              <a:ext uri="{FF2B5EF4-FFF2-40B4-BE49-F238E27FC236}">
                <a16:creationId xmlns:a16="http://schemas.microsoft.com/office/drawing/2014/main" id="{86D5E89C-FEF8-8E40-BE58-40C0612B23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0455" y="3220161"/>
            <a:ext cx="4034120" cy="305756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>
            <a:extLst>
              <a:ext uri="{FF2B5EF4-FFF2-40B4-BE49-F238E27FC236}">
                <a16:creationId xmlns:a16="http://schemas.microsoft.com/office/drawing/2014/main" id="{8770AC00-F502-BD4F-80BE-610A822576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21709" y="3220161"/>
            <a:ext cx="4167277" cy="3057560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52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Сделаем вывод!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4C9E27A-160B-2B47-9F47-FC1985A2484B}"/>
              </a:ext>
            </a:extLst>
          </p:cNvPr>
          <p:cNvSpPr/>
          <p:nvPr/>
        </p:nvSpPr>
        <p:spPr>
          <a:xfrm>
            <a:off x="161365" y="1161826"/>
            <a:ext cx="87889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Разведение крупного и мелкого рогатого скота, свиноводство, коневодство, кролиководство, птицеводство, рыболовство и пчеловодство – это основные отрасли животноводства. В каждом районе животноводство имеет свои особенности, которые зависят от природных условий этого края.</a:t>
            </a:r>
          </a:p>
        </p:txBody>
      </p:sp>
      <p:pic>
        <p:nvPicPr>
          <p:cNvPr id="41986" name="Picture 2">
            <a:extLst>
              <a:ext uri="{FF2B5EF4-FFF2-40B4-BE49-F238E27FC236}">
                <a16:creationId xmlns:a16="http://schemas.microsoft.com/office/drawing/2014/main" id="{817C50FA-A191-664B-A292-03A082E31E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125" y="3503031"/>
            <a:ext cx="3775934" cy="283195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>
            <a:extLst>
              <a:ext uri="{FF2B5EF4-FFF2-40B4-BE49-F238E27FC236}">
                <a16:creationId xmlns:a16="http://schemas.microsoft.com/office/drawing/2014/main" id="{E807EB15-A90B-F346-A867-1D84D522A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1117" y="3644227"/>
            <a:ext cx="4279244" cy="260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27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Животноводство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165AE15-59C1-ED40-9977-EB4366865B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0812" y="1198991"/>
            <a:ext cx="8435004" cy="3050279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</a:rPr>
              <a:t>Люди получают от животных продукты питания: </a:t>
            </a:r>
            <a:r>
              <a:rPr lang="ru-RU" b="1" dirty="0">
                <a:solidFill>
                  <a:srgbClr val="FF0000"/>
                </a:solidFill>
              </a:rPr>
              <a:t>мясо, молоко, яйца</a:t>
            </a:r>
            <a:r>
              <a:rPr lang="ru-RU" b="1" dirty="0">
                <a:solidFill>
                  <a:srgbClr val="002060"/>
                </a:solidFill>
              </a:rPr>
              <a:t>. 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</a:rPr>
              <a:t>Также животные обеспечивают человека меховыми </a:t>
            </a:r>
            <a:r>
              <a:rPr lang="ru-RU" b="1" dirty="0">
                <a:solidFill>
                  <a:srgbClr val="FF0000"/>
                </a:solidFill>
              </a:rPr>
              <a:t>шкурами, шерстью, пухом, кожей </a:t>
            </a:r>
            <a:r>
              <a:rPr lang="ru-RU" b="1" dirty="0">
                <a:solidFill>
                  <a:srgbClr val="002060"/>
                </a:solidFill>
              </a:rPr>
              <a:t>для производства одежды и обуви.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solidFill>
                  <a:srgbClr val="002060"/>
                </a:solidFill>
              </a:rPr>
              <a:t>Отрасли животноводства в разных регионах России различаются. На севере, например, занимаются </a:t>
            </a:r>
            <a:r>
              <a:rPr lang="ru-RU" b="1" dirty="0">
                <a:solidFill>
                  <a:srgbClr val="FF0000"/>
                </a:solidFill>
              </a:rPr>
              <a:t>оленеводством </a:t>
            </a:r>
            <a:r>
              <a:rPr lang="ru-RU" b="1" dirty="0">
                <a:solidFill>
                  <a:srgbClr val="002060"/>
                </a:solidFill>
              </a:rPr>
              <a:t>— разведением северных оленей.</a:t>
            </a:r>
          </a:p>
          <a:p>
            <a:endParaRPr lang="ru-RU" dirty="0"/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5060" name="Picture 4">
            <a:extLst>
              <a:ext uri="{FF2B5EF4-FFF2-40B4-BE49-F238E27FC236}">
                <a16:creationId xmlns:a16="http://schemas.microsoft.com/office/drawing/2014/main" id="{C12524DB-260A-9047-B5B0-AB6AD4D6F8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40310" y="4249270"/>
            <a:ext cx="3168125" cy="2122335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>
            <a:extLst>
              <a:ext uri="{FF2B5EF4-FFF2-40B4-BE49-F238E27FC236}">
                <a16:creationId xmlns:a16="http://schemas.microsoft.com/office/drawing/2014/main" id="{D9D6398D-00C9-684A-BB41-D7BC6202D1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21627" y="4443416"/>
            <a:ext cx="3710246" cy="1734042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7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Животноводство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8ADA5775-5E56-EB4C-A394-F4E241520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426" y="1333964"/>
            <a:ext cx="8649148" cy="4944729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54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Крупный рогатый скот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32803D-0262-664F-B221-EAB2CEBC9A66}"/>
              </a:ext>
            </a:extLst>
          </p:cNvPr>
          <p:cNvSpPr/>
          <p:nvPr/>
        </p:nvSpPr>
        <p:spPr>
          <a:xfrm>
            <a:off x="529417" y="1290918"/>
            <a:ext cx="82380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9051"/>
                </a:solidFill>
              </a:rPr>
              <a:t>Крупный рогатый скот – это прежде всего </a:t>
            </a:r>
            <a:r>
              <a:rPr lang="ru-RU" sz="2800" b="1" dirty="0">
                <a:solidFill>
                  <a:srgbClr val="FF0000"/>
                </a:solidFill>
              </a:rPr>
              <a:t>коровы.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7E76ACA-42C8-004A-BCE9-AF1844146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197" y="3086397"/>
            <a:ext cx="4289530" cy="288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20417101-C44E-094D-ACDD-2F78845A1C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0747559"/>
              </p:ext>
            </p:extLst>
          </p:nvPr>
        </p:nvGraphicFramePr>
        <p:xfrm>
          <a:off x="4751294" y="2090344"/>
          <a:ext cx="40161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4760B95-95E3-8C43-B3AA-D84192E7AD0B}"/>
              </a:ext>
            </a:extLst>
          </p:cNvPr>
          <p:cNvSpPr/>
          <p:nvPr/>
        </p:nvSpPr>
        <p:spPr>
          <a:xfrm>
            <a:off x="1165266" y="2139990"/>
            <a:ext cx="24593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ПОРОДЫ  КОРОВ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Стрелка вправо 6">
            <a:extLst>
              <a:ext uri="{FF2B5EF4-FFF2-40B4-BE49-F238E27FC236}">
                <a16:creationId xmlns:a16="http://schemas.microsoft.com/office/drawing/2014/main" id="{D309D1D6-F2F6-2D4E-AE87-368AADFA4186}"/>
              </a:ext>
            </a:extLst>
          </p:cNvPr>
          <p:cNvSpPr/>
          <p:nvPr/>
        </p:nvSpPr>
        <p:spPr>
          <a:xfrm>
            <a:off x="3656455" y="2312494"/>
            <a:ext cx="915545" cy="12159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13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Мелкий рогатый скот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32803D-0262-664F-B221-EAB2CEBC9A66}"/>
              </a:ext>
            </a:extLst>
          </p:cNvPr>
          <p:cNvSpPr/>
          <p:nvPr/>
        </p:nvSpPr>
        <p:spPr>
          <a:xfrm>
            <a:off x="628650" y="1431970"/>
            <a:ext cx="82380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9051"/>
                </a:solidFill>
              </a:rPr>
              <a:t>Мелкий рогатый скот – это  </a:t>
            </a:r>
            <a:r>
              <a:rPr lang="ru-RU" sz="2800" b="1" dirty="0">
                <a:solidFill>
                  <a:srgbClr val="FF0000"/>
                </a:solidFill>
              </a:rPr>
              <a:t>козы и овцы.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DCF272E-4E70-FF4D-A686-D7614F8F0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" y="2341594"/>
            <a:ext cx="3841826" cy="2561217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B709EE3-80F3-B44B-8318-1540433E1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2554" y="2341593"/>
            <a:ext cx="3842826" cy="2561217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E6B4D50-2184-C843-82AD-A39D3D8501BF}"/>
              </a:ext>
            </a:extLst>
          </p:cNvPr>
          <p:cNvSpPr/>
          <p:nvPr/>
        </p:nvSpPr>
        <p:spPr>
          <a:xfrm>
            <a:off x="2891094" y="5507356"/>
            <a:ext cx="10767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КОЗЫ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0F05A08-9161-524E-B755-B8DA4E118F66}"/>
              </a:ext>
            </a:extLst>
          </p:cNvPr>
          <p:cNvSpPr/>
          <p:nvPr/>
        </p:nvSpPr>
        <p:spPr>
          <a:xfrm>
            <a:off x="5113432" y="5507356"/>
            <a:ext cx="11512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ОВЦЫ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1E2C4DFE-C092-EA49-BF24-BDBEFAAC5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696" y="5113664"/>
            <a:ext cx="1481269" cy="156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A4B1C011-120A-024B-9510-0BD8A5DFA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1044" y="5025889"/>
            <a:ext cx="1744336" cy="174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12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8934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Козы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32803D-0262-664F-B221-EAB2CEBC9A66}"/>
              </a:ext>
            </a:extLst>
          </p:cNvPr>
          <p:cNvSpPr/>
          <p:nvPr/>
        </p:nvSpPr>
        <p:spPr>
          <a:xfrm>
            <a:off x="193638" y="955902"/>
            <a:ext cx="89503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Прежде всего человек разводит коз из-за козьего молока и пуха.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Из пуха вяжут косынки, шали.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Козье молоко полезно малышам, т.к. оно не вызывает аллергии и расстройства желудка. Но не всем может понравиться запах и вкус козьего молока.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C3C74FD-A512-C94D-976E-02490BC59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643" y="3274895"/>
            <a:ext cx="5254615" cy="295572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F6B70347-E5CE-CB44-822E-5FE75BE3B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742" y="3429000"/>
            <a:ext cx="1985634" cy="2647512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05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18D34E-77DC-314B-8ABD-5C844B16D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51187"/>
            <a:ext cx="7886700" cy="71063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Овцы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32803D-0262-664F-B221-EAB2CEBC9A66}"/>
              </a:ext>
            </a:extLst>
          </p:cNvPr>
          <p:cNvSpPr/>
          <p:nvPr/>
        </p:nvSpPr>
        <p:spPr>
          <a:xfrm>
            <a:off x="301214" y="1221116"/>
            <a:ext cx="865990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Человек разводит овец из-за шерсти. Шерсть овцы называют «</a:t>
            </a:r>
            <a:r>
              <a:rPr lang="ru-RU" sz="2800" b="1" dirty="0">
                <a:solidFill>
                  <a:srgbClr val="FF0000"/>
                </a:solidFill>
              </a:rPr>
              <a:t>руно</a:t>
            </a:r>
            <a:r>
              <a:rPr lang="ru-RU" sz="2600" b="1" dirty="0">
                <a:solidFill>
                  <a:srgbClr val="002060"/>
                </a:solidFill>
              </a:rPr>
              <a:t>». Очень хорошо ценятся породы овец с тонкой шерстью – тонкорунные. Из их шерсти на фабриках делают лучшие шерстяные ткани.</a:t>
            </a:r>
            <a:endParaRPr lang="ru-RU" sz="2600" dirty="0">
              <a:solidFill>
                <a:srgbClr val="002060"/>
              </a:solidFill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5783A03-B9E6-204C-8C23-C6769E0E9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6961" y="3059800"/>
            <a:ext cx="3497489" cy="3497489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084F881E-9FE7-C546-83B7-A36310F362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8639" y="3465513"/>
            <a:ext cx="3791731" cy="2747142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00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900</TotalTime>
  <Words>863</Words>
  <Application>Microsoft Office PowerPoint</Application>
  <PresentationFormat>Экран (4:3)</PresentationFormat>
  <Paragraphs>108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Arial Narrow</vt:lpstr>
      <vt:lpstr>Calibri</vt:lpstr>
      <vt:lpstr>Calibri Light</vt:lpstr>
      <vt:lpstr>Wingdings</vt:lpstr>
      <vt:lpstr>Тема Office</vt:lpstr>
      <vt:lpstr>Презентация на тему:  «Животноводство в нашем крае»</vt:lpstr>
      <vt:lpstr>Одомашнивание  животных</vt:lpstr>
      <vt:lpstr>Животноводство</vt:lpstr>
      <vt:lpstr>Животноводство</vt:lpstr>
      <vt:lpstr>Животноводство</vt:lpstr>
      <vt:lpstr>Крупный рогатый скот</vt:lpstr>
      <vt:lpstr>Мелкий рогатый скот</vt:lpstr>
      <vt:lpstr>Козы</vt:lpstr>
      <vt:lpstr>Овцы</vt:lpstr>
      <vt:lpstr>Свиноводство</vt:lpstr>
      <vt:lpstr>Свиноводство</vt:lpstr>
      <vt:lpstr>Коневодство</vt:lpstr>
      <vt:lpstr>Коневодство</vt:lpstr>
      <vt:lpstr>Коневодство</vt:lpstr>
      <vt:lpstr>Коневодство</vt:lpstr>
      <vt:lpstr>Кролиководство</vt:lpstr>
      <vt:lpstr>Кролиководство</vt:lpstr>
      <vt:lpstr>Кролиководство</vt:lpstr>
      <vt:lpstr>Птицеводство</vt:lpstr>
      <vt:lpstr>Птицеводство</vt:lpstr>
      <vt:lpstr>Птицеводство</vt:lpstr>
      <vt:lpstr>Птицеводство</vt:lpstr>
      <vt:lpstr>Рыболовство</vt:lpstr>
      <vt:lpstr>Рыболовство</vt:lpstr>
      <vt:lpstr>Не путай слова!</vt:lpstr>
      <vt:lpstr>Пчеловодство</vt:lpstr>
      <vt:lpstr>Пчеловодство. История.</vt:lpstr>
      <vt:lpstr>Пчеловодство. История.</vt:lpstr>
      <vt:lpstr>Пчеловодство. История.</vt:lpstr>
      <vt:lpstr>Пчеловодство. История.</vt:lpstr>
      <vt:lpstr>Пчеловодство. История.</vt:lpstr>
      <vt:lpstr>Пчеловодство. История.</vt:lpstr>
      <vt:lpstr>Сделаем вывод!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Max Sh</dc:creator>
  <cp:lastModifiedBy>Боброва М.С.</cp:lastModifiedBy>
  <cp:revision>153</cp:revision>
  <dcterms:created xsi:type="dcterms:W3CDTF">2021-01-12T17:33:28Z</dcterms:created>
  <dcterms:modified xsi:type="dcterms:W3CDTF">2024-02-12T04:06:23Z</dcterms:modified>
</cp:coreProperties>
</file>