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67" r:id="rId2"/>
    <p:sldId id="273" r:id="rId3"/>
    <p:sldId id="256" r:id="rId4"/>
    <p:sldId id="270" r:id="rId5"/>
    <p:sldId id="271" r:id="rId6"/>
    <p:sldId id="274" r:id="rId7"/>
    <p:sldId id="272" r:id="rId8"/>
    <p:sldId id="260" r:id="rId9"/>
    <p:sldId id="265" r:id="rId10"/>
    <p:sldId id="276" r:id="rId11"/>
    <p:sldId id="278" r:id="rId12"/>
    <p:sldId id="275" r:id="rId13"/>
    <p:sldId id="261" r:id="rId14"/>
    <p:sldId id="263" r:id="rId15"/>
    <p:sldId id="264" r:id="rId16"/>
    <p:sldId id="266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24" y="5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803A6-FE4F-4E8E-8127-E2F3B34329F6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34D51-3057-4303-8A33-8EF9006968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022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803A6-FE4F-4E8E-8127-E2F3B34329F6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34D51-3057-4303-8A33-8EF9006968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950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803A6-FE4F-4E8E-8127-E2F3B34329F6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34D51-3057-4303-8A33-8EF9006968AA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631720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803A6-FE4F-4E8E-8127-E2F3B34329F6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34D51-3057-4303-8A33-8EF9006968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2293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803A6-FE4F-4E8E-8127-E2F3B34329F6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34D51-3057-4303-8A33-8EF9006968A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873213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803A6-FE4F-4E8E-8127-E2F3B34329F6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34D51-3057-4303-8A33-8EF9006968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3615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803A6-FE4F-4E8E-8127-E2F3B34329F6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34D51-3057-4303-8A33-8EF9006968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3648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803A6-FE4F-4E8E-8127-E2F3B34329F6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34D51-3057-4303-8A33-8EF9006968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4955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803A6-FE4F-4E8E-8127-E2F3B34329F6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34D51-3057-4303-8A33-8EF9006968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338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803A6-FE4F-4E8E-8127-E2F3B34329F6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34D51-3057-4303-8A33-8EF9006968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820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803A6-FE4F-4E8E-8127-E2F3B34329F6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34D51-3057-4303-8A33-8EF9006968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759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803A6-FE4F-4E8E-8127-E2F3B34329F6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34D51-3057-4303-8A33-8EF9006968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23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803A6-FE4F-4E8E-8127-E2F3B34329F6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34D51-3057-4303-8A33-8EF9006968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120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803A6-FE4F-4E8E-8127-E2F3B34329F6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34D51-3057-4303-8A33-8EF9006968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005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803A6-FE4F-4E8E-8127-E2F3B34329F6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34D51-3057-4303-8A33-8EF9006968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875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803A6-FE4F-4E8E-8127-E2F3B34329F6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34D51-3057-4303-8A33-8EF9006968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617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803A6-FE4F-4E8E-8127-E2F3B34329F6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34D51-3057-4303-8A33-8EF9006968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864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803A6-FE4F-4E8E-8127-E2F3B34329F6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0034D51-3057-4303-8A33-8EF9006968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232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50" y="1524000"/>
            <a:ext cx="11010900" cy="4324350"/>
          </a:xfrm>
        </p:spPr>
        <p:txBody>
          <a:bodyPr/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«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Формирование </a:t>
            </a:r>
            <a:r>
              <a:rPr lang="ru-RU" sz="4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надпрофильных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 компетенций.</a:t>
            </a:r>
            <a:r>
              <a:rPr lang="ru-RU" sz="44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44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Внесение в 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 ДООП </a:t>
            </a:r>
            <a:r>
              <a:rPr lang="ru-RU" sz="4400" b="1" dirty="0" err="1">
                <a:solidFill>
                  <a:schemeClr val="accent2">
                    <a:lumMod val="50000"/>
                  </a:schemeClr>
                </a:solidFill>
              </a:rPr>
              <a:t>профориентационного</a:t>
            </a: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</a:rPr>
              <a:t> содержания, профессиональные пробы.»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09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484" y="457200"/>
            <a:ext cx="4885266" cy="27813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ДООП «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Таэквондо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С.А.Исаков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554749" y="0"/>
            <a:ext cx="6610350" cy="4356100"/>
          </a:xfrm>
          <a:prstGeom prst="rect">
            <a:avLst/>
          </a:prstGeom>
        </p:spPr>
      </p:pic>
      <p:pic>
        <p:nvPicPr>
          <p:cNvPr id="18" name="Объект 1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0" y="3513791"/>
            <a:ext cx="5554749" cy="334420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1848" y="4356100"/>
            <a:ext cx="4057650" cy="252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59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8390" y="281518"/>
            <a:ext cx="3855196" cy="21187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ДООП «Конструирование и моделирование одежды»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75749"/>
            <a:ext cx="5349349" cy="42822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4829" y="0"/>
            <a:ext cx="5431536" cy="3621024"/>
          </a:xfrm>
          <a:prstGeom prst="rect">
            <a:avLst/>
          </a:prstGeom>
        </p:spPr>
      </p:pic>
      <p:sp>
        <p:nvSpPr>
          <p:cNvPr id="8" name="Текст 7"/>
          <p:cNvSpPr>
            <a:spLocks noGrp="1"/>
          </p:cNvSpPr>
          <p:nvPr>
            <p:ph type="body" sz="half" idx="17"/>
          </p:nvPr>
        </p:nvSpPr>
        <p:spPr>
          <a:xfrm>
            <a:off x="7469229" y="3855202"/>
            <a:ext cx="3122571" cy="172334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В.С.  Лебедева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2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483" y="603250"/>
            <a:ext cx="6137343" cy="58928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рофориентационная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работа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направлена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на подготовку обучающихся к самостоятельному выбору профессии, с учетом индивидуальных особенностей личности, обеспечивающиеся не только знания о профессии, но и формирование необходимых первоначальных знаний, умений и навыков.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 descr="https://kapitosha.net/wp-content/uploads/2021/02/xx852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827" y="1909763"/>
            <a:ext cx="5428583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6134100" cy="7007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Информационно-просветительское направление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Ознакомление с миром профессий. Это изучение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профессиограмм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кратких описаний профессий, справочной литературы, информационно-поисковые системы, профессиональную рекламу и агитацию, экскурсии, встречи со специалистами, познавательные и просветительские лекции,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профориентационные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уроки, учебные фильмы и видеофильмы, использование СМИ, различные ярмарки профессий и их модификации и т.п.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550" y="1104900"/>
            <a:ext cx="6057900" cy="4419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73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5429250" cy="6523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Диагностическое направление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Включает: беседы-интервью, опросники профессиональной мотивации, опросники профессиональных способностей, личностные опросники, проективные личностные тесты, наблюдение, сбор косвенной информации, психофизиологические обследования, профессиональные пробы, использование различных игровых и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тренинговых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ситуаций, и т.д.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7825" t="34206" r="27699" b="33980"/>
          <a:stretch/>
        </p:blipFill>
        <p:spPr>
          <a:xfrm>
            <a:off x="5581650" y="704850"/>
            <a:ext cx="63627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20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7651" y="215384"/>
            <a:ext cx="5810250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Консультационное </a:t>
            </a:r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направление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подразумевает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выбору школьника. Это содействие основывается на учете мотивов человека, его интересов, склонностей, личностных проблем или особенностей мировоззрения. </a:t>
            </a:r>
          </a:p>
          <a:p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670" y="2643068"/>
            <a:ext cx="5489179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5886450" cy="5856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Направление социального взаимодействия.</a:t>
            </a: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Нельзя не отметить роль социального партнерства в вопросах профориентации в условиях дополнительного образования. Социальное взаимодействие образовательного учреждения с родителями, с ВУЗами, колледжами, учреждениями и предприятиями региона позволяет наполнить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профориентационную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работу значимым компонентом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3426" y="1376168"/>
            <a:ext cx="5340873" cy="367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89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"/>
            <a:ext cx="9533466" cy="9525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Н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ормативно-правовые акты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952501"/>
            <a:ext cx="11049000" cy="5059361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Конвенция о правах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ст. 28.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РФ гарантирует право гражданина на свободный труд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«Об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образовании»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Концепции развития дополнительного образования детей до 2030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проект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«Билет в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будущее»;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проект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«Успех каждого ребенка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Стратегическая инициатива «Кадры будущего для регионов»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29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73" y="933450"/>
            <a:ext cx="1145679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90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133350"/>
            <a:ext cx="8825659" cy="3333750"/>
          </a:xfrm>
        </p:spPr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80868" y="2708786"/>
            <a:ext cx="3606710" cy="3844433"/>
          </a:xfrm>
        </p:spPr>
        <p:txBody>
          <a:bodyPr>
            <a:noAutofit/>
          </a:bodyPr>
          <a:lstStyle/>
          <a:p>
            <a:endParaRPr lang="ru-RU" sz="3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отличие от </a:t>
            </a:r>
            <a:r>
              <a:rPr lang="ru-RU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soft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бskills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в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большей 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связаны с профессиональной сферой, а не с личностью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8112995" y="2369950"/>
            <a:ext cx="3735236" cy="4152899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отличие от </a:t>
            </a:r>
            <a:r>
              <a:rPr lang="ru-RU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они не привязаны к конкретной специальности и могут быть применимы в любой сфере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8188" y="2659386"/>
            <a:ext cx="4494807" cy="34784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-173037" y="200191"/>
            <a:ext cx="101536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Надпрофессиональные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навыки — это умения, которые помогают повысить эффективность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рабочего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процесса</a:t>
            </a:r>
          </a:p>
        </p:txBody>
      </p:sp>
    </p:spTree>
    <p:extLst>
      <p:ext uri="{BB962C8B-B14F-4D97-AF65-F5344CB8AC3E}">
        <p14:creationId xmlns:p14="http://schemas.microsoft.com/office/powerpoint/2010/main" val="329293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5950" y="609600"/>
            <a:ext cx="7388051" cy="13208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Какие </a:t>
            </a:r>
            <a:r>
              <a:rPr lang="ru-RU" sz="4000" b="1" dirty="0" err="1">
                <a:solidFill>
                  <a:schemeClr val="accent2">
                    <a:lumMod val="50000"/>
                  </a:schemeClr>
                </a:solidFill>
              </a:rPr>
              <a:t>надпрофессиональные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 навыки будут востребованы?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</a:rPr>
            </a:b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371195" y="1930400"/>
            <a:ext cx="9592205" cy="4927600"/>
          </a:xfrm>
        </p:spPr>
        <p:txBody>
          <a:bodyPr>
            <a:noAutofit/>
          </a:bodyPr>
          <a:lstStyle/>
          <a:p>
            <a:pPr lvl="1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иностранного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языка</a:t>
            </a:r>
          </a:p>
          <a:p>
            <a:pPr lvl="1"/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Мультикультурность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Развитая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эмпатия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быстро адаптироваться к меняющимся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обстоятельствам</a:t>
            </a:r>
          </a:p>
          <a:p>
            <a:pPr lvl="1"/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Экологичное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мышление</a:t>
            </a:r>
          </a:p>
          <a:p>
            <a:pPr lvl="1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к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самообразованию</a:t>
            </a:r>
          </a:p>
          <a:p>
            <a:pPr lvl="1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Межотраслевые знания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81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350" y="0"/>
            <a:ext cx="11887199" cy="15621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Профессиональная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проба-это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профессиональное испытание, моделирующее элементы конкретного вида профессиональной деятельности</a:t>
            </a:r>
            <a:r>
              <a:rPr lang="ru-RU" dirty="0">
                <a:solidFill>
                  <a:schemeClr val="tx1"/>
                </a:solidFill>
              </a:rPr>
              <a:t>.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16"/>
          </p:nvPr>
        </p:nvSpPr>
        <p:spPr>
          <a:xfrm>
            <a:off x="5657850" y="1562100"/>
            <a:ext cx="7143750" cy="5162550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Профессиональной пробой может быть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результат/продукт (индивидуальные проекты, материальные изделия, информационные продукты, номера художественной самодеятельности и др.);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▰ самостоятельно смоделированная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имитация деятельности профессионала;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▰ имитационная (деловая) игра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Текст 2"/>
          <p:cNvSpPr>
            <a:spLocks noGrp="1"/>
          </p:cNvSpPr>
          <p:nvPr>
            <p:ph type="body" sz="half" idx="15"/>
          </p:nvPr>
        </p:nvSpPr>
        <p:spPr>
          <a:xfrm>
            <a:off x="133350" y="1562100"/>
            <a:ext cx="5524500" cy="5162550"/>
          </a:xfrm>
        </p:spPr>
        <p:txBody>
          <a:bodyPr>
            <a:normAutofit lnSpcReduction="10000"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профессиональной пробы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побуждение обучающихся к деятельности, к достижению поставленных личностью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целей,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наполнение ее конкретным содержанием, и как результат, осознание обучающимся себя в качестве субъекта трудовой, профессиональной деятельности</a:t>
            </a:r>
            <a:r>
              <a:rPr lang="ru-RU" sz="3200" dirty="0">
                <a:solidFill>
                  <a:schemeClr val="tx1"/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652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246063"/>
            <a:ext cx="5295900" cy="6116636"/>
          </a:xfrm>
        </p:spPr>
        <p:txBody>
          <a:bodyPr>
            <a:normAutofit fontScale="92500"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Профессиональное самоопределение-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организованная осознанная деятельность обучающихся, направленная на достижение готовности к  профессиональному выбору в условиях оказания им педагогической поддержки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500" dirty="0"/>
          </a:p>
        </p:txBody>
      </p:sp>
      <p:sp>
        <p:nvSpPr>
          <p:cNvPr id="5" name="Заголовок 1"/>
          <p:cNvSpPr>
            <a:spLocks noGrp="1"/>
          </p:cNvSpPr>
          <p:nvPr>
            <p:ph sz="half" idx="2"/>
          </p:nvPr>
        </p:nvSpPr>
        <p:spPr>
          <a:xfrm>
            <a:off x="5737670" y="246062"/>
            <a:ext cx="6454330" cy="6278562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Профориентация 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дополнительном образовании-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формирование готовности обучающихся к профессиональному самоопределению в определенной сфере труда с учетом их интересов, склонностей и желаний, психофизических возможностей и потребностей рынка труда.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57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2552" y="3228947"/>
            <a:ext cx="866896" cy="4001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4952" y="3381347"/>
            <a:ext cx="866896" cy="400106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59"/>
          <a:stretch/>
        </p:blipFill>
        <p:spPr bwMode="auto">
          <a:xfrm>
            <a:off x="476250" y="133350"/>
            <a:ext cx="10672702" cy="67246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5745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1252835"/>
            <a:ext cx="520065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Обучающее направление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– реализация ДОП, ведение непосредственной образовательной деятельности со школьниками в рамках детского объединения.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751" y="1252835"/>
            <a:ext cx="6629399" cy="4724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94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436</TotalTime>
  <Words>500</Words>
  <Application>Microsoft Office PowerPoint</Application>
  <PresentationFormat>Широкоэкранный</PresentationFormat>
  <Paragraphs>40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Times New Roman</vt:lpstr>
      <vt:lpstr>Trebuchet MS</vt:lpstr>
      <vt:lpstr>Wingdings 3</vt:lpstr>
      <vt:lpstr>Аспект</vt:lpstr>
      <vt:lpstr>    «Формирование надпрофильных компетенций. Внесение в программы ДООП профориентационного содержания, профессиональные пробы.» </vt:lpstr>
      <vt:lpstr>Нормативно-правовые акты</vt:lpstr>
      <vt:lpstr>Презентация PowerPoint</vt:lpstr>
      <vt:lpstr>  </vt:lpstr>
      <vt:lpstr>Какие надпрофессиональные навыки будут востребованы? </vt:lpstr>
      <vt:lpstr>Профессиональная проба-это профессиональное испытание, моделирующее элементы конкретного вида профессиональной деятельности. </vt:lpstr>
      <vt:lpstr>Презентация PowerPoint</vt:lpstr>
      <vt:lpstr>Презентация PowerPoint</vt:lpstr>
      <vt:lpstr>Презентация PowerPoint</vt:lpstr>
      <vt:lpstr> ДООП «Таэквондо» пед. С.А.Исаков</vt:lpstr>
      <vt:lpstr>ДООП «Конструирование и моделирование одежды»</vt:lpstr>
      <vt:lpstr>Профориентационная работа направлена на подготовку обучающихся к самостоятельному выбору профессии, с учетом индивидуальных особенностей личности, обеспечивающиеся не только знания о профессии, но и формирование необходимых первоначальных знаний, умений и навыков.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30</cp:revision>
  <dcterms:created xsi:type="dcterms:W3CDTF">2024-01-31T01:44:26Z</dcterms:created>
  <dcterms:modified xsi:type="dcterms:W3CDTF">2024-02-09T07:08:19Z</dcterms:modified>
</cp:coreProperties>
</file>