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6"/>
  </p:notesMasterIdLst>
  <p:sldIdLst>
    <p:sldId id="387" r:id="rId2"/>
    <p:sldId id="256" r:id="rId3"/>
    <p:sldId id="392" r:id="rId4"/>
    <p:sldId id="388" r:id="rId5"/>
    <p:sldId id="389" r:id="rId6"/>
    <p:sldId id="267" r:id="rId7"/>
    <p:sldId id="268" r:id="rId8"/>
    <p:sldId id="269" r:id="rId9"/>
    <p:sldId id="279" r:id="rId10"/>
    <p:sldId id="393" r:id="rId11"/>
    <p:sldId id="394" r:id="rId12"/>
    <p:sldId id="395" r:id="rId13"/>
    <p:sldId id="398" r:id="rId14"/>
    <p:sldId id="399" r:id="rId15"/>
  </p:sldIdLst>
  <p:sldSz cx="9144000" cy="5143500" type="screen16x9"/>
  <p:notesSz cx="6858000" cy="9144000"/>
  <p:defaultTextStyle>
    <a:defPPr>
      <a:defRPr lang="ru-RU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CD7CFD6-6A98-41E7-B965-B6EB38E780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9D2AF68-5C8B-4109-B3DC-88539FDAEAE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8ED2AF-5699-4565-ABEB-3005C2F53A49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5330C7B1-5EB8-4D8F-A4EA-679C0129BD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DD9D5CA1-0990-4C2D-B1F6-07AF205F5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ECC239-E6CE-4C69-AF5F-95921CE6D74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B0B2D5-F287-4514-9544-CC1062B00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11B7669-2AF9-4D7B-B106-D605EB9BD5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89">
            <a:extLst>
              <a:ext uri="{FF2B5EF4-FFF2-40B4-BE49-F238E27FC236}">
                <a16:creationId xmlns:a16="http://schemas.microsoft.com/office/drawing/2014/main" id="{23BBEA89-7A9C-4E89-AA7F-8AA5305C08A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" y="746125"/>
            <a:ext cx="6629400" cy="3730625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Shape 90">
            <a:extLst>
              <a:ext uri="{FF2B5EF4-FFF2-40B4-BE49-F238E27FC236}">
                <a16:creationId xmlns:a16="http://schemas.microsoft.com/office/drawing/2014/main" id="{5A64B06F-958E-4845-AC3F-86915DA836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724400"/>
            <a:ext cx="5486400" cy="447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388" name="Shape 91">
            <a:extLst>
              <a:ext uri="{FF2B5EF4-FFF2-40B4-BE49-F238E27FC236}">
                <a16:creationId xmlns:a16="http://schemas.microsoft.com/office/drawing/2014/main" id="{C9066351-1D17-4D10-9D72-81BFF4E7DA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660CE778-73E2-48FA-A82C-812C81D87936}" type="slidenum">
              <a:rPr lang="ru-RU" altLang="ru-RU" smtClean="0">
                <a:cs typeface="Calibri" panose="020F0502020204030204" pitchFamily="34" charset="0"/>
                <a:sym typeface="Calibri" panose="020F0502020204030204" pitchFamily="34" charset="0"/>
              </a:rPr>
              <a:pPr>
                <a:spcBef>
                  <a:spcPct val="0"/>
                </a:spcBef>
                <a:buSzPct val="25000"/>
              </a:pPr>
              <a:t>2</a:t>
            </a:fld>
            <a:endParaRPr lang="ru-RU" altLang="ru-RU"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216">
            <a:extLst>
              <a:ext uri="{FF2B5EF4-FFF2-40B4-BE49-F238E27FC236}">
                <a16:creationId xmlns:a16="http://schemas.microsoft.com/office/drawing/2014/main" id="{B9D35F9E-DBBB-4424-818E-EAA53C64D46E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" y="746125"/>
            <a:ext cx="6629400" cy="3730625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Shape 217">
            <a:extLst>
              <a:ext uri="{FF2B5EF4-FFF2-40B4-BE49-F238E27FC236}">
                <a16:creationId xmlns:a16="http://schemas.microsoft.com/office/drawing/2014/main" id="{26AA60A8-560B-4C9C-B52D-17821642AA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724400"/>
            <a:ext cx="5486400" cy="447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1508" name="Shape 218">
            <a:extLst>
              <a:ext uri="{FF2B5EF4-FFF2-40B4-BE49-F238E27FC236}">
                <a16:creationId xmlns:a16="http://schemas.microsoft.com/office/drawing/2014/main" id="{2A3920F9-71F3-4E53-99F1-B237193C5E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43B5ED13-11FC-47B6-B301-A6F2D4D194FE}" type="slidenum">
              <a:rPr lang="ru-RU" altLang="ru-RU" smtClean="0">
                <a:cs typeface="Calibri" panose="020F0502020204030204" pitchFamily="34" charset="0"/>
                <a:sym typeface="Calibri" panose="020F0502020204030204" pitchFamily="34" charset="0"/>
              </a:rPr>
              <a:pPr>
                <a:spcBef>
                  <a:spcPct val="0"/>
                </a:spcBef>
                <a:buSzPct val="25000"/>
              </a:pPr>
              <a:t>6</a:t>
            </a:fld>
            <a:endParaRPr lang="ru-RU" altLang="ru-RU"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216">
            <a:extLst>
              <a:ext uri="{FF2B5EF4-FFF2-40B4-BE49-F238E27FC236}">
                <a16:creationId xmlns:a16="http://schemas.microsoft.com/office/drawing/2014/main" id="{E3A104CE-1F9C-429D-82CA-F824A911AAD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" y="746125"/>
            <a:ext cx="6629400" cy="3730625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Shape 217">
            <a:extLst>
              <a:ext uri="{FF2B5EF4-FFF2-40B4-BE49-F238E27FC236}">
                <a16:creationId xmlns:a16="http://schemas.microsoft.com/office/drawing/2014/main" id="{89372C19-1251-4C5F-9015-0B6F5C51A3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724400"/>
            <a:ext cx="5486400" cy="447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3556" name="Shape 218">
            <a:extLst>
              <a:ext uri="{FF2B5EF4-FFF2-40B4-BE49-F238E27FC236}">
                <a16:creationId xmlns:a16="http://schemas.microsoft.com/office/drawing/2014/main" id="{EAB96655-D047-4853-95AD-D1233807FB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86C526CF-67DF-4FF3-ABE7-DDCCD93E7A7B}" type="slidenum">
              <a:rPr lang="ru-RU" altLang="ru-RU" smtClean="0">
                <a:cs typeface="Calibri" panose="020F0502020204030204" pitchFamily="34" charset="0"/>
                <a:sym typeface="Calibri" panose="020F0502020204030204" pitchFamily="34" charset="0"/>
              </a:rPr>
              <a:pPr>
                <a:spcBef>
                  <a:spcPct val="0"/>
                </a:spcBef>
                <a:buSzPct val="25000"/>
              </a:pPr>
              <a:t>7</a:t>
            </a:fld>
            <a:endParaRPr lang="ru-RU" altLang="ru-RU"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216">
            <a:extLst>
              <a:ext uri="{FF2B5EF4-FFF2-40B4-BE49-F238E27FC236}">
                <a16:creationId xmlns:a16="http://schemas.microsoft.com/office/drawing/2014/main" id="{C01F65FB-8946-4239-9F90-C7CB559DCE4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" y="746125"/>
            <a:ext cx="6629400" cy="3730625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Shape 217">
            <a:extLst>
              <a:ext uri="{FF2B5EF4-FFF2-40B4-BE49-F238E27FC236}">
                <a16:creationId xmlns:a16="http://schemas.microsoft.com/office/drawing/2014/main" id="{848001AE-C132-4A93-BA36-81004C94D9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724400"/>
            <a:ext cx="5486400" cy="447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604" name="Shape 218">
            <a:extLst>
              <a:ext uri="{FF2B5EF4-FFF2-40B4-BE49-F238E27FC236}">
                <a16:creationId xmlns:a16="http://schemas.microsoft.com/office/drawing/2014/main" id="{8C426AF1-FA48-4869-B0F8-300DD7341A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C11C29A0-2443-4EE1-80C2-07F10D45A778}" type="slidenum">
              <a:rPr lang="ru-RU" altLang="ru-RU" smtClean="0">
                <a:cs typeface="Calibri" panose="020F0502020204030204" pitchFamily="34" charset="0"/>
                <a:sym typeface="Calibri" panose="020F0502020204030204" pitchFamily="34" charset="0"/>
              </a:rPr>
              <a:pPr>
                <a:spcBef>
                  <a:spcPct val="0"/>
                </a:spcBef>
                <a:buSzPct val="25000"/>
              </a:pPr>
              <a:t>8</a:t>
            </a:fld>
            <a:endParaRPr lang="ru-RU" altLang="ru-RU"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216">
            <a:extLst>
              <a:ext uri="{FF2B5EF4-FFF2-40B4-BE49-F238E27FC236}">
                <a16:creationId xmlns:a16="http://schemas.microsoft.com/office/drawing/2014/main" id="{0AA3858A-7597-48A1-9458-105F5F02AE2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" y="746125"/>
            <a:ext cx="6629400" cy="3730625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Shape 217">
            <a:extLst>
              <a:ext uri="{FF2B5EF4-FFF2-40B4-BE49-F238E27FC236}">
                <a16:creationId xmlns:a16="http://schemas.microsoft.com/office/drawing/2014/main" id="{19CD5F75-BD8C-42DA-A45D-D14EBAA64B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724400"/>
            <a:ext cx="5486400" cy="447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7652" name="Shape 218">
            <a:extLst>
              <a:ext uri="{FF2B5EF4-FFF2-40B4-BE49-F238E27FC236}">
                <a16:creationId xmlns:a16="http://schemas.microsoft.com/office/drawing/2014/main" id="{590DA290-3260-4B4E-8391-3DA0F6EC37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D79407E3-4E4E-4A26-9BFD-84B07BF65AED}" type="slidenum">
              <a:rPr lang="ru-RU" altLang="ru-RU" smtClean="0">
                <a:cs typeface="Calibri" panose="020F0502020204030204" pitchFamily="34" charset="0"/>
                <a:sym typeface="Calibri" panose="020F0502020204030204" pitchFamily="34" charset="0"/>
              </a:rPr>
              <a:pPr>
                <a:spcBef>
                  <a:spcPct val="0"/>
                </a:spcBef>
                <a:buSzPct val="25000"/>
              </a:pPr>
              <a:t>9</a:t>
            </a:fld>
            <a:endParaRPr lang="ru-RU" altLang="ru-RU"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Google Shape;207;p14:notes">
            <a:extLst>
              <a:ext uri="{FF2B5EF4-FFF2-40B4-BE49-F238E27FC236}">
                <a16:creationId xmlns:a16="http://schemas.microsoft.com/office/drawing/2014/main" id="{7262363A-7333-494A-8DFE-FF088158B5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33795" name="Google Shape;208;p14:notes">
            <a:extLst>
              <a:ext uri="{FF2B5EF4-FFF2-40B4-BE49-F238E27FC236}">
                <a16:creationId xmlns:a16="http://schemas.microsoft.com/office/drawing/2014/main" id="{4FA51010-1749-4BF1-AD2F-8F4EDCA2D96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309676800 w 120000"/>
              <a:gd name="T3" fmla="*/ 0 h 120000"/>
              <a:gd name="T4" fmla="*/ 309676800 w 120000"/>
              <a:gd name="T5" fmla="*/ 97983675 h 120000"/>
              <a:gd name="T6" fmla="*/ 0 w 120000"/>
              <a:gd name="T7" fmla="*/ 97983675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97AC7934-520C-4267-9AD0-DA243573BEB2}"/>
              </a:ext>
            </a:extLst>
          </p:cNvPr>
          <p:cNvSpPr/>
          <p:nvPr/>
        </p:nvSpPr>
        <p:spPr>
          <a:xfrm>
            <a:off x="3175" y="4800600"/>
            <a:ext cx="9140825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33EA559-ADA2-4B7E-8B98-8AA1AB2E4AF4}"/>
              </a:ext>
            </a:extLst>
          </p:cNvPr>
          <p:cNvSpPr/>
          <p:nvPr/>
        </p:nvSpPr>
        <p:spPr>
          <a:xfrm>
            <a:off x="0" y="4751388"/>
            <a:ext cx="9142413" cy="47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>
            <a:extLst>
              <a:ext uri="{FF2B5EF4-FFF2-40B4-BE49-F238E27FC236}">
                <a16:creationId xmlns:a16="http://schemas.microsoft.com/office/drawing/2014/main" id="{4D89B254-9504-4230-A812-DDD575AA9583}"/>
              </a:ext>
            </a:extLst>
          </p:cNvPr>
          <p:cNvCxnSpPr/>
          <p:nvPr/>
        </p:nvCxnSpPr>
        <p:spPr>
          <a:xfrm>
            <a:off x="906463" y="325755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/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/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286EB23-3A01-4513-B9AC-D7AB712F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4E4AF4-6F47-4081-928F-643013F8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683D00-F72E-420D-941B-E020693A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880B3-C089-4CF1-BC50-9BEEAB2140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89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58E64-040E-46AA-ABB0-9863C2D7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09D06-35C0-4B0D-9920-00F9785E5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5B7BB-6558-432D-94D0-E5C9BCE0C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407E8-495C-455B-BA20-F3A51F30CC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431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C5799287-A16B-4EE4-9738-F71AABE16AAC}"/>
              </a:ext>
            </a:extLst>
          </p:cNvPr>
          <p:cNvSpPr/>
          <p:nvPr/>
        </p:nvSpPr>
        <p:spPr>
          <a:xfrm>
            <a:off x="3175" y="4800600"/>
            <a:ext cx="9140825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538216B-01F1-4A0C-B094-2B49554F768C}"/>
              </a:ext>
            </a:extLst>
          </p:cNvPr>
          <p:cNvSpPr/>
          <p:nvPr/>
        </p:nvSpPr>
        <p:spPr>
          <a:xfrm>
            <a:off x="0" y="4751388"/>
            <a:ext cx="9142413" cy="47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DC822F2-6D64-4A54-9051-3A44DDD1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713B248-8D68-487A-BAF7-ED6DAED8A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883F3A7-C6D3-4461-8239-A9BCD3CBB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C9171-34BD-4D87-9F61-2CA4AECE97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637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5F4D3-35F8-465A-883C-23F6FC6C1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31C07-E61E-4B58-9F31-AFC59CE6D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6587E-2345-43B8-8FDA-06D66376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C6B4C-50FA-4FBF-8670-D3100A3ECB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172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7BBBED70-D70D-408A-BA3D-1D091F62C655}"/>
              </a:ext>
            </a:extLst>
          </p:cNvPr>
          <p:cNvSpPr/>
          <p:nvPr/>
        </p:nvSpPr>
        <p:spPr>
          <a:xfrm>
            <a:off x="3175" y="4800600"/>
            <a:ext cx="9140825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FB56069-B5CC-459E-9547-AD2B3F08ABD7}"/>
              </a:ext>
            </a:extLst>
          </p:cNvPr>
          <p:cNvSpPr/>
          <p:nvPr/>
        </p:nvSpPr>
        <p:spPr>
          <a:xfrm>
            <a:off x="0" y="4751388"/>
            <a:ext cx="9142413" cy="47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>
            <a:extLst>
              <a:ext uri="{FF2B5EF4-FFF2-40B4-BE49-F238E27FC236}">
                <a16:creationId xmlns:a16="http://schemas.microsoft.com/office/drawing/2014/main" id="{6699F0F6-B233-4126-B42D-4E5F96184CB1}"/>
              </a:ext>
            </a:extLst>
          </p:cNvPr>
          <p:cNvCxnSpPr/>
          <p:nvPr/>
        </p:nvCxnSpPr>
        <p:spPr>
          <a:xfrm>
            <a:off x="906463" y="325755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Ctr="0"/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/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7954DB3-0071-4028-B4B8-CCDFD4D7C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1E5826E-DCB0-4BC4-A2DA-12B5A39B3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1935542-3907-4BAE-9324-7ADBB99D0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1718C-187E-4B5F-B92A-1E852D2197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119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0E3F71-541E-418D-8050-1C919C39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BED3B-C4B7-41AB-B173-90EF4E1C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EEE8C-9BE5-43DD-94C1-56007CC55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D337C-1378-4963-828D-79C5E0ED41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772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/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/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41691E-8787-42B6-8E70-88E4F52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C32263-5779-4B5E-86F5-317B54E87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37D80D-2691-47AF-81B5-89F7ECAFE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AC22-D1FF-4D23-ADC7-3138AC0B58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70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DCAAC-F07F-4E61-99C0-FB6D6A07A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CBE0C-5C41-4916-9AAD-45FFF4E8F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7E1189-C4E7-42D4-9BB8-C394CE9C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81C6-7EF7-4278-877A-C7283AA330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559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C19724-9683-4E79-936C-56C95A0AC997}"/>
              </a:ext>
            </a:extLst>
          </p:cNvPr>
          <p:cNvSpPr/>
          <p:nvPr/>
        </p:nvSpPr>
        <p:spPr>
          <a:xfrm>
            <a:off x="3175" y="4800600"/>
            <a:ext cx="9140825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E2D0441-032E-462A-94CE-5E2CBED7E4C7}"/>
              </a:ext>
            </a:extLst>
          </p:cNvPr>
          <p:cNvSpPr/>
          <p:nvPr/>
        </p:nvSpPr>
        <p:spPr>
          <a:xfrm>
            <a:off x="0" y="4751388"/>
            <a:ext cx="9142413" cy="47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2FDBB22-5136-4CDD-807B-CF989F58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171F071-E0B4-4238-9014-6C4A70A6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2C5861B9-78A0-4A0F-9573-D87CF31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6F07-C296-432D-8765-FAB79F1D2C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493192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A00F0D2-6075-4935-BFC8-AD62DEAC9EA8}"/>
              </a:ext>
            </a:extLst>
          </p:cNvPr>
          <p:cNvSpPr/>
          <p:nvPr/>
        </p:nvSpPr>
        <p:spPr>
          <a:xfrm>
            <a:off x="0" y="0"/>
            <a:ext cx="3038475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EC20E3E4-632A-4F9E-8CAA-4740C9AF36B0}"/>
              </a:ext>
            </a:extLst>
          </p:cNvPr>
          <p:cNvSpPr/>
          <p:nvPr/>
        </p:nvSpPr>
        <p:spPr>
          <a:xfrm>
            <a:off x="3030538" y="0"/>
            <a:ext cx="47625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/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/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3CB853E-340C-43D7-B65C-731AF2669C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9250" y="4845050"/>
            <a:ext cx="1963738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2F953494-EA63-48E1-9A73-4B195E85F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450" y="4845050"/>
            <a:ext cx="3486150" cy="27305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AA3B7E6-8493-4885-96A4-926B99B0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A362B2D-2C3B-4C04-941C-E06B8CEF16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80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FE980C4-D75E-4360-8051-DBC016D3C074}"/>
              </a:ext>
            </a:extLst>
          </p:cNvPr>
          <p:cNvSpPr/>
          <p:nvPr/>
        </p:nvSpPr>
        <p:spPr>
          <a:xfrm>
            <a:off x="0" y="3714750"/>
            <a:ext cx="9142413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53538E2-EF6D-4589-8F85-4F781B9A7B62}"/>
              </a:ext>
            </a:extLst>
          </p:cNvPr>
          <p:cNvSpPr/>
          <p:nvPr/>
        </p:nvSpPr>
        <p:spPr>
          <a:xfrm>
            <a:off x="0" y="3686175"/>
            <a:ext cx="9142413" cy="47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tIns="0" bIns="0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/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69B32BF-DFAD-48FA-95E1-D88B5676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4A7538B0-79BE-44A9-909C-A85EBCCFE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2F07C969-5880-44AB-92AF-FB6ADE2CA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EC4B7-EA73-4119-B597-EF4A77EA1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1455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3997EE4-37BE-4DF3-8D00-64D50007D5C8}"/>
              </a:ext>
            </a:extLst>
          </p:cNvPr>
          <p:cNvSpPr/>
          <p:nvPr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9B1E4D-E622-47CB-AE7F-58E4CD49C59B}"/>
              </a:ext>
            </a:extLst>
          </p:cNvPr>
          <p:cNvSpPr/>
          <p:nvPr/>
        </p:nvSpPr>
        <p:spPr>
          <a:xfrm>
            <a:off x="0" y="4751388"/>
            <a:ext cx="9144000" cy="492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44408-7182-45D1-9278-8E69282C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14313"/>
            <a:ext cx="7543800" cy="10890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E3C0BE20-80AC-4569-9F5C-225A8D93EB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1384300"/>
            <a:ext cx="75438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02E8-97F3-4A57-AA59-DE33DA89C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2325" y="4845050"/>
            <a:ext cx="1854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675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DF2F9F1-98F8-4DF9-A487-03B290CD365A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1EBA5-ACD1-4D01-B895-972651624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65425" y="4845050"/>
            <a:ext cx="3616325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675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05BA4-1319-448D-9668-F82107F31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24738" y="4845050"/>
            <a:ext cx="98425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788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FDBE57C-F5ED-42F6-B5E4-99B2350FCD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9D110B-5306-4976-B7B8-3D5D4BF723FA}"/>
              </a:ext>
            </a:extLst>
          </p:cNvPr>
          <p:cNvCxnSpPr/>
          <p:nvPr/>
        </p:nvCxnSpPr>
        <p:spPr>
          <a:xfrm>
            <a:off x="895350" y="1303338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6858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kern="1200" spc="-38">
          <a:solidFill>
            <a:srgbClr val="404040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68263" indent="-68263" algn="l" defTabSz="685800" rtl="0" eaLnBrk="0" fontAlgn="base" hangingPunct="0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rgbClr val="404040"/>
          </a:solidFill>
          <a:latin typeface="+mn-lt"/>
          <a:ea typeface="+mn-ea"/>
          <a:cs typeface="+mn-cs"/>
        </a:defRPr>
      </a:lvl1pPr>
      <a:lvl2pPr marL="287338" indent="-136525" algn="l" defTabSz="685800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300" kern="1200">
          <a:solidFill>
            <a:srgbClr val="404040"/>
          </a:solidFill>
          <a:latin typeface="+mn-lt"/>
          <a:ea typeface="+mn-ea"/>
          <a:cs typeface="+mn-cs"/>
        </a:defRPr>
      </a:lvl2pPr>
      <a:lvl3pPr marL="423863" indent="-136525" algn="l" defTabSz="685800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561975" indent="-136525" algn="l" defTabSz="685800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4pPr>
      <a:lvl5pPr marL="698500" indent="-136525" algn="l" defTabSz="685800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2023-2024\8%20&#1082;&#1083;&#1072;&#1089;&#1089;\&#1086;&#1073;&#1084;&#1086;&#1088;&#1086;&#1078;&#1077;&#1085;&#1080;&#1077;%20&#1080;%20&#1086;&#1078;&#1086;&#1075;&#1080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3383A2-3185-4EC4-BB8C-71AA19ACA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8" y="547688"/>
            <a:ext cx="89217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функции, которые выполняет кожа. Из предложенных функций, выберите те, которые характерны для кожи. 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Защитная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Чувствительная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Терморегуляция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Выделительная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Сократительная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9A5F3155-AA92-4E68-BB61-0A1F9D8EA248}"/>
              </a:ext>
            </a:extLst>
          </p:cNvPr>
          <p:cNvSpPr/>
          <p:nvPr/>
        </p:nvSpPr>
        <p:spPr>
          <a:xfrm>
            <a:off x="974725" y="1258888"/>
            <a:ext cx="7105650" cy="291623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просмотре видео нужно выбрать верные утверждения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морожение и ожоги.mp4">
            <a:hlinkClick r:id="" action="ppaction://media"/>
            <a:extLst>
              <a:ext uri="{FF2B5EF4-FFF2-40B4-BE49-F238E27FC236}">
                <a16:creationId xmlns:a16="http://schemas.microsoft.com/office/drawing/2014/main" id="{3B8BA009-78C6-433A-ACF9-C27A43C5AD5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20650"/>
            <a:ext cx="876935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>
            <a:extLst>
              <a:ext uri="{FF2B5EF4-FFF2-40B4-BE49-F238E27FC236}">
                <a16:creationId xmlns:a16="http://schemas.microsoft.com/office/drawing/2014/main" id="{B3E9565F-EDB7-49FC-AB7A-FD6BA2F4A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" y="238125"/>
            <a:ext cx="86407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Разгадай ребусы, чтобы узнать, какие заболевания кожи тут зашифрованы</a:t>
            </a:r>
            <a:endParaRPr lang="ru-RU" altLang="ru-RU" sz="180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8B3F48-5E83-4F7C-95BC-0D5382015186}"/>
              </a:ext>
            </a:extLst>
          </p:cNvPr>
          <p:cNvPicPr/>
          <p:nvPr/>
        </p:nvPicPr>
        <p:blipFill rotWithShape="1">
          <a:blip r:embed="rId2"/>
          <a:srcRect l="6117" t="13647" r="2824" b="19059"/>
          <a:stretch/>
        </p:blipFill>
        <p:spPr bwMode="auto">
          <a:xfrm>
            <a:off x="1044575" y="1692275"/>
            <a:ext cx="6369050" cy="2406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3A6ECD-3974-4769-B859-0CAD9F22B948}"/>
              </a:ext>
            </a:extLst>
          </p:cNvPr>
          <p:cNvPicPr/>
          <p:nvPr/>
        </p:nvPicPr>
        <p:blipFill rotWithShape="1">
          <a:blip r:embed="rId3"/>
          <a:srcRect l="2342" t="19203" r="937" b="21780"/>
          <a:stretch/>
        </p:blipFill>
        <p:spPr bwMode="auto">
          <a:xfrm>
            <a:off x="1044575" y="1692275"/>
            <a:ext cx="6469063" cy="2406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4CFAD28-41B9-4194-963C-F7C61C97D987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1393825"/>
            <a:ext cx="7131050" cy="2851150"/>
            <a:chOff x="815340" y="1394460"/>
            <a:chExt cx="7132320" cy="2849880"/>
          </a:xfrm>
        </p:grpSpPr>
        <p:sp>
          <p:nvSpPr>
            <p:cNvPr id="6" name="Скругленный прямоугольник 5">
              <a:extLst>
                <a:ext uri="{FF2B5EF4-FFF2-40B4-BE49-F238E27FC236}">
                  <a16:creationId xmlns:a16="http://schemas.microsoft.com/office/drawing/2014/main" id="{92818C8D-E051-486E-9E00-3ED3EC581048}"/>
                </a:ext>
              </a:extLst>
            </p:cNvPr>
            <p:cNvSpPr/>
            <p:nvPr/>
          </p:nvSpPr>
          <p:spPr>
            <a:xfrm>
              <a:off x="815340" y="1394460"/>
              <a:ext cx="7132320" cy="2849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pic>
          <p:nvPicPr>
            <p:cNvPr id="29703" name="Рисунок 6" descr="C:\Users\Asus\AppData\Local\Microsoft\Windows\INetCache\Content.MSO\38344731.tmp">
              <a:extLst>
                <a:ext uri="{FF2B5EF4-FFF2-40B4-BE49-F238E27FC236}">
                  <a16:creationId xmlns:a16="http://schemas.microsoft.com/office/drawing/2014/main" id="{4B4A901D-2793-4257-95F1-83F742E73B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28" r="-938"/>
            <a:stretch>
              <a:fillRect/>
            </a:stretch>
          </p:blipFill>
          <p:spPr bwMode="auto">
            <a:xfrm>
              <a:off x="2727960" y="1546859"/>
              <a:ext cx="3307080" cy="247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>
            <a:extLst>
              <a:ext uri="{FF2B5EF4-FFF2-40B4-BE49-F238E27FC236}">
                <a16:creationId xmlns:a16="http://schemas.microsoft.com/office/drawing/2014/main" id="{3E91ED3A-C8F7-4086-8E0F-B2CE13F4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25" y="1212850"/>
            <a:ext cx="84359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учебник определи, что может вызвать данные заболевания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Прямоугольник 2">
            <a:extLst>
              <a:ext uri="{FF2B5EF4-FFF2-40B4-BE49-F238E27FC236}">
                <a16:creationId xmlns:a16="http://schemas.microsoft.com/office/drawing/2014/main" id="{ECBE42B5-3EE1-4E75-BEE4-82BA62043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2836863"/>
            <a:ext cx="5133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болезни – возбудитель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>
            <a:extLst>
              <a:ext uri="{FF2B5EF4-FFF2-40B4-BE49-F238E27FC236}">
                <a16:creationId xmlns:a16="http://schemas.microsoft.com/office/drawing/2014/main" id="{A085D1E7-170F-4228-ADDE-32723CACA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63" y="290513"/>
            <a:ext cx="75279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     Домашнее задание:</a:t>
            </a:r>
          </a:p>
          <a:p>
            <a:pPr algn="ctr" eaLnBrk="1" hangingPunct="1"/>
            <a:endParaRPr lang="ru-RU" altLang="ru-RU" sz="27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36, читать записи в тетради</a:t>
            </a:r>
          </a:p>
          <a:p>
            <a:pPr eaLnBrk="1" hangingPunct="1"/>
            <a:endParaRPr lang="ru-RU" altLang="ru-RU" sz="2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Google Shape;210;p28" descr="72b15c1688da.png">
            <a:extLst>
              <a:ext uri="{FF2B5EF4-FFF2-40B4-BE49-F238E27FC236}">
                <a16:creationId xmlns:a16="http://schemas.microsoft.com/office/drawing/2014/main" id="{58038702-8F18-4AB4-B851-918C92A1292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0"/>
            <a:ext cx="906938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" name="Google Shape;211;p28">
            <a:extLst>
              <a:ext uri="{FF2B5EF4-FFF2-40B4-BE49-F238E27FC236}">
                <a16:creationId xmlns:a16="http://schemas.microsoft.com/office/drawing/2014/main" id="{C2A34F64-3184-4186-9777-DF60B65151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85900" y="206375"/>
            <a:ext cx="6172200" cy="857250"/>
          </a:xfrm>
        </p:spPr>
        <p:txBody>
          <a:bodyPr wrap="square" lIns="68569" tIns="34275" rIns="68569" bIns="34275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buClr>
                <a:srgbClr val="000000"/>
              </a:buClr>
              <a:buSzPts val="4800"/>
              <a:defRPr/>
            </a:pPr>
            <a:r>
              <a:rPr lang="en-US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Рефлексия</a:t>
            </a:r>
            <a:endParaRPr lang="ru-RU" altLang="ru-RU"/>
          </a:p>
        </p:txBody>
      </p:sp>
      <p:sp>
        <p:nvSpPr>
          <p:cNvPr id="32772" name="Google Shape;212;p28">
            <a:extLst>
              <a:ext uri="{FF2B5EF4-FFF2-40B4-BE49-F238E27FC236}">
                <a16:creationId xmlns:a16="http://schemas.microsoft.com/office/drawing/2014/main" id="{6A55189F-9A8F-40E8-818D-E7F351B0D9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85900" y="1200150"/>
            <a:ext cx="6172200" cy="3394075"/>
          </a:xfrm>
        </p:spPr>
        <p:txBody>
          <a:bodyPr lIns="68569" tIns="34275" rIns="68569" bIns="34275"/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Сегодня на уроке я узнал (-а)…</a:t>
            </a:r>
            <a:endParaRPr lang="ru-RU" altLang="ru-RU"/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Calibri" panose="020F0502020204030204" pitchFamily="34" charset="0"/>
              <a:buNone/>
            </a:pPr>
            <a:endParaRPr lang="ru-RU" altLang="ru-RU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Мне было интересно узнать...</a:t>
            </a:r>
            <a:endParaRPr lang="ru-RU" altLang="ru-RU"/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Calibri" panose="020F0502020204030204" pitchFamily="34" charset="0"/>
              <a:buNone/>
            </a:pPr>
            <a:endParaRPr lang="ru-RU" altLang="ru-RU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Для меня самым трудным сегодня было…</a:t>
            </a:r>
            <a:endParaRPr lang="ru-RU" altLang="ru-RU"/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Calibri" panose="020F0502020204030204" pitchFamily="34" charset="0"/>
              <a:buNone/>
            </a:pPr>
            <a:endParaRPr lang="ru-RU" altLang="ru-RU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Я сегодня понял(а), что…</a:t>
            </a:r>
            <a:endParaRPr lang="ru-RU" altLang="ru-RU"/>
          </a:p>
          <a:p>
            <a:pPr eaLnBrk="1" hangingPunct="1">
              <a:spcBef>
                <a:spcPts val="475"/>
              </a:spcBef>
              <a:buClr>
                <a:srgbClr val="000000"/>
              </a:buClr>
              <a:buSzPts val="3200"/>
              <a:buFont typeface="Calibri" panose="020F0502020204030204" pitchFamily="34" charset="0"/>
              <a:buNone/>
            </a:pPr>
            <a:endParaRPr lang="ru-RU" altLang="ru-RU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>
            <a:extLst>
              <a:ext uri="{FF2B5EF4-FFF2-40B4-BE49-F238E27FC236}">
                <a16:creationId xmlns:a16="http://schemas.microsoft.com/office/drawing/2014/main" id="{8C0FC3F4-B82F-4F1F-99C4-B343D805A8F9}"/>
              </a:ext>
            </a:extLst>
          </p:cNvPr>
          <p:cNvSpPr txBox="1"/>
          <p:nvPr/>
        </p:nvSpPr>
        <p:spPr>
          <a:xfrm>
            <a:off x="412750" y="2033588"/>
            <a:ext cx="8731250" cy="1101725"/>
          </a:xfrm>
          <a:prstGeom prst="rect">
            <a:avLst/>
          </a:prstGeom>
          <a:noFill/>
          <a:ln>
            <a:noFill/>
          </a:ln>
        </p:spPr>
        <p:txBody>
          <a:bodyPr lIns="180000" tIns="180000" rIns="180000" bIns="180000" anchor="ctr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94429"/>
              </a:buClr>
              <a:buSzPct val="25000"/>
              <a:defRPr/>
            </a:pPr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Болезни и травмы кожи</a:t>
            </a:r>
            <a:endParaRPr lang="ru-RU" sz="48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Segoe UI Black" panose="020B0A02040204020203" pitchFamily="34" charset="0"/>
              <a:cs typeface="Segoe UI Semibold" panose="020B0702040204020203" pitchFamily="34" charset="0"/>
              <a:sym typeface="Calibri"/>
            </a:endParaRPr>
          </a:p>
        </p:txBody>
      </p:sp>
      <p:pic>
        <p:nvPicPr>
          <p:cNvPr id="13317" name="Picture 5" descr="https://i.pinimg.com/originals/f2/aa/9e/f2aa9ef91a48059de05bf7331794fd01.jpg">
            <a:extLst>
              <a:ext uri="{FF2B5EF4-FFF2-40B4-BE49-F238E27FC236}">
                <a16:creationId xmlns:a16="http://schemas.microsoft.com/office/drawing/2014/main" id="{A534C007-975B-43AE-A4BB-EEB8E152C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876" y="2741144"/>
            <a:ext cx="3588116" cy="2402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https://cf3.ppt-online.org/files3/slide/r/rnN52ZwMeUIYF9BGTKpzv0J14EojH7SOdy8chW/slide-0.jpg">
            <a:extLst>
              <a:ext uri="{FF2B5EF4-FFF2-40B4-BE49-F238E27FC236}">
                <a16:creationId xmlns:a16="http://schemas.microsoft.com/office/drawing/2014/main" id="{513A8222-B2D0-4776-8952-D29F51851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5" t="19188" r="44508" b="19695"/>
          <a:stretch/>
        </p:blipFill>
        <p:spPr bwMode="auto">
          <a:xfrm>
            <a:off x="6213423" y="110370"/>
            <a:ext cx="2930577" cy="1963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http://litafisha.ru/wp-content/uploads/2021/05/dermatit.jpg">
            <a:extLst>
              <a:ext uri="{FF2B5EF4-FFF2-40B4-BE49-F238E27FC236}">
                <a16:creationId xmlns:a16="http://schemas.microsoft.com/office/drawing/2014/main" id="{3696B0EB-AC40-4772-BAC0-2E6B7DBABE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9" t="1" b="-3771"/>
          <a:stretch/>
        </p:blipFill>
        <p:spPr bwMode="auto">
          <a:xfrm>
            <a:off x="142405" y="-49746"/>
            <a:ext cx="2536471" cy="2475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6E3CB47D-6218-44E2-9327-9B0F6D5C1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280988"/>
            <a:ext cx="5500688" cy="105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kern="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нарушения кожных покровов</a:t>
            </a: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3FAE2024-8EE0-47EB-90AF-52CC7EFB27B2}"/>
              </a:ext>
            </a:extLst>
          </p:cNvPr>
          <p:cNvSpPr txBox="1">
            <a:spLocks/>
          </p:cNvSpPr>
          <p:nvPr/>
        </p:nvSpPr>
        <p:spPr bwMode="auto">
          <a:xfrm>
            <a:off x="1041400" y="2306638"/>
            <a:ext cx="2578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33655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68375" indent="-2825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63650" indent="-2952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6225" indent="-2825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0034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4606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9178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3750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FFD147"/>
              </a:buClr>
              <a:buSzPct val="110000"/>
              <a:buFont typeface="Arial" panose="020B0604020202020204" pitchFamily="34" charset="0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</a:t>
            </a:r>
            <a:endParaRPr lang="en-US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id="{28A409AD-9423-4EA6-AF2C-508BB611A7CB}"/>
              </a:ext>
            </a:extLst>
          </p:cNvPr>
          <p:cNvSpPr txBox="1">
            <a:spLocks/>
          </p:cNvSpPr>
          <p:nvPr/>
        </p:nvSpPr>
        <p:spPr bwMode="auto">
          <a:xfrm>
            <a:off x="4845050" y="2252663"/>
            <a:ext cx="37147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33655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68375" indent="-2825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63650" indent="-2952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6225" indent="-282575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0034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4606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9178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375025" indent="-282575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FFD147"/>
              </a:buClr>
              <a:buSzPct val="110000"/>
              <a:buFont typeface="Arial" panose="020B0604020202020204" pitchFamily="34" charset="0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</a:t>
            </a:r>
            <a:endParaRPr lang="en-US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>
            <a:extLst>
              <a:ext uri="{FF2B5EF4-FFF2-40B4-BE49-F238E27FC236}">
                <a16:creationId xmlns:a16="http://schemas.microsoft.com/office/drawing/2014/main" id="{AAEC2B85-CBF6-4312-BDCF-C32E65154B31}"/>
              </a:ext>
            </a:extLst>
          </p:cNvPr>
          <p:cNvSpPr/>
          <p:nvPr/>
        </p:nvSpPr>
        <p:spPr>
          <a:xfrm rot="2400357">
            <a:off x="2897188" y="1543050"/>
            <a:ext cx="363537" cy="733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800"/>
          </a:p>
        </p:txBody>
      </p:sp>
      <p:sp>
        <p:nvSpPr>
          <p:cNvPr id="10" name="Стрелка вниз 9">
            <a:extLst>
              <a:ext uri="{FF2B5EF4-FFF2-40B4-BE49-F238E27FC236}">
                <a16:creationId xmlns:a16="http://schemas.microsoft.com/office/drawing/2014/main" id="{36E2FB38-53F0-4433-9166-065CA175C3EC}"/>
              </a:ext>
            </a:extLst>
          </p:cNvPr>
          <p:cNvSpPr/>
          <p:nvPr/>
        </p:nvSpPr>
        <p:spPr>
          <a:xfrm rot="19918921">
            <a:off x="5303838" y="1531938"/>
            <a:ext cx="365125" cy="733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80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776F15A8-9ACB-4D4B-8D87-6F4C74C71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700338"/>
            <a:ext cx="37465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внешней среды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 живых организмов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altLang="ru-R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1B2304CA-7678-46E4-861D-E7DF48248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2050" y="2914650"/>
            <a:ext cx="38639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Наследственность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внутренних органов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altLang="ru-R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>
            <a:extLst>
              <a:ext uri="{FF2B5EF4-FFF2-40B4-BE49-F238E27FC236}">
                <a16:creationId xmlns:a16="http://schemas.microsoft.com/office/drawing/2014/main" id="{D2966ADA-689A-4D31-8FD9-7EE824752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" y="0"/>
            <a:ext cx="9061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Заполните таблицу. </a:t>
            </a:r>
          </a:p>
          <a:p>
            <a:pPr algn="just" eaLnBrk="1" hangingPunct="1"/>
            <a:r>
              <a:rPr lang="ru-RU" alt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Используйте следующие слова: 1) ожог; 2) обморожение; 3)употребление жирной пищи; 4) угри, вызванные гормональной перестройкой организма у юношей и девушек; 5) действие кислот, щелочей.</a:t>
            </a:r>
            <a:endParaRPr lang="ru-RU" altLang="ru-RU" sz="18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E0D2A27E-E8B6-4F9B-A06E-76F150B35C81}"/>
              </a:ext>
            </a:extLst>
          </p:cNvPr>
          <p:cNvGraphicFramePr>
            <a:graphicFrameLocks noGrp="1"/>
          </p:cNvGraphicFramePr>
          <p:nvPr/>
        </p:nvGraphicFramePr>
        <p:xfrm>
          <a:off x="427038" y="2066925"/>
          <a:ext cx="8402637" cy="1809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01773">
                  <a:extLst>
                    <a:ext uri="{9D8B030D-6E8A-4147-A177-3AD203B41FA5}">
                      <a16:colId xmlns:a16="http://schemas.microsoft.com/office/drawing/2014/main" val="1708418818"/>
                    </a:ext>
                  </a:extLst>
                </a:gridCol>
                <a:gridCol w="4200864">
                  <a:extLst>
                    <a:ext uri="{9D8B030D-6E8A-4147-A177-3AD203B41FA5}">
                      <a16:colId xmlns:a16="http://schemas.microsoft.com/office/drawing/2014/main" val="3466448139"/>
                    </a:ext>
                  </a:extLst>
                </a:gridCol>
              </a:tblGrid>
              <a:tr h="539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Реакции организма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313582"/>
                  </a:ext>
                </a:extLst>
              </a:tr>
              <a:tr h="731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Внутренние причины повреждения кожи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Внешние причины повреждения кожи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743441"/>
                  </a:ext>
                </a:extLst>
              </a:tr>
              <a:tr h="5391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2965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>
            <a:extLst>
              <a:ext uri="{FF2B5EF4-FFF2-40B4-BE49-F238E27FC236}">
                <a16:creationId xmlns:a16="http://schemas.microsoft.com/office/drawing/2014/main" id="{8C3589FE-5C1F-4D98-A14B-53294D934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75" y="277813"/>
            <a:ext cx="822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Дерматит</a:t>
            </a:r>
            <a:r>
              <a:rPr lang="ru-RU" altLang="ru-RU" sz="28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 это воспаление кожи, возникающее при воздействии раздражителя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  <a:extLst>
              <a:ext uri="{FF2B5EF4-FFF2-40B4-BE49-F238E27FC236}">
                <a16:creationId xmlns:a16="http://schemas.microsoft.com/office/drawing/2014/main" id="{4915F1A0-D691-4A9E-935C-06E4990DE0C3}"/>
              </a:ext>
            </a:extLst>
          </p:cNvPr>
          <p:cNvSpPr/>
          <p:nvPr/>
        </p:nvSpPr>
        <p:spPr>
          <a:xfrm>
            <a:off x="307975" y="1371600"/>
            <a:ext cx="3289300" cy="144621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Обморожение</a:t>
            </a:r>
          </a:p>
        </p:txBody>
      </p:sp>
      <p:sp>
        <p:nvSpPr>
          <p:cNvPr id="7" name="Овал 6">
            <a:hlinkClick r:id="rId3" action="ppaction://hlinksldjump"/>
            <a:extLst>
              <a:ext uri="{FF2B5EF4-FFF2-40B4-BE49-F238E27FC236}">
                <a16:creationId xmlns:a16="http://schemas.microsoft.com/office/drawing/2014/main" id="{653747B5-ECDA-4517-9F4E-C1B5E071EAFB}"/>
              </a:ext>
            </a:extLst>
          </p:cNvPr>
          <p:cNvSpPr/>
          <p:nvPr/>
        </p:nvSpPr>
        <p:spPr>
          <a:xfrm>
            <a:off x="609600" y="3300413"/>
            <a:ext cx="3290888" cy="14462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Потертость</a:t>
            </a:r>
          </a:p>
        </p:txBody>
      </p:sp>
      <p:sp>
        <p:nvSpPr>
          <p:cNvPr id="8" name="Овал 7">
            <a:hlinkClick r:id="rId4" action="ppaction://hlinksldjump"/>
            <a:extLst>
              <a:ext uri="{FF2B5EF4-FFF2-40B4-BE49-F238E27FC236}">
                <a16:creationId xmlns:a16="http://schemas.microsoft.com/office/drawing/2014/main" id="{C46FF000-B913-44ED-BAE3-466FD18C5683}"/>
              </a:ext>
            </a:extLst>
          </p:cNvPr>
          <p:cNvSpPr/>
          <p:nvPr/>
        </p:nvSpPr>
        <p:spPr>
          <a:xfrm>
            <a:off x="5260975" y="3300413"/>
            <a:ext cx="3290888" cy="14462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Опрелость</a:t>
            </a:r>
          </a:p>
        </p:txBody>
      </p:sp>
      <p:sp>
        <p:nvSpPr>
          <p:cNvPr id="9" name="Овал 8">
            <a:hlinkClick r:id="rId5" action="ppaction://hlinksldjump"/>
            <a:extLst>
              <a:ext uri="{FF2B5EF4-FFF2-40B4-BE49-F238E27FC236}">
                <a16:creationId xmlns:a16="http://schemas.microsoft.com/office/drawing/2014/main" id="{1F062C50-ABE4-43B0-9A42-D36AA7B76680}"/>
              </a:ext>
            </a:extLst>
          </p:cNvPr>
          <p:cNvSpPr/>
          <p:nvPr/>
        </p:nvSpPr>
        <p:spPr>
          <a:xfrm>
            <a:off x="5260975" y="1371600"/>
            <a:ext cx="3290888" cy="144621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Ожог</a:t>
            </a:r>
          </a:p>
        </p:txBody>
      </p:sp>
      <p:sp>
        <p:nvSpPr>
          <p:cNvPr id="10" name="5-конечная звезда 9">
            <a:hlinkClick r:id="rId6" action="ppaction://hlinksldjump"/>
            <a:extLst>
              <a:ext uri="{FF2B5EF4-FFF2-40B4-BE49-F238E27FC236}">
                <a16:creationId xmlns:a16="http://schemas.microsoft.com/office/drawing/2014/main" id="{578E1A11-1616-4AED-8D95-65C5490377FA}"/>
              </a:ext>
            </a:extLst>
          </p:cNvPr>
          <p:cNvSpPr/>
          <p:nvPr/>
        </p:nvSpPr>
        <p:spPr>
          <a:xfrm>
            <a:off x="8466138" y="4365625"/>
            <a:ext cx="677862" cy="565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319595-A621-4529-835A-C4A3EA4C60FF}"/>
              </a:ext>
            </a:extLst>
          </p:cNvPr>
          <p:cNvSpPr txBox="1"/>
          <p:nvPr/>
        </p:nvSpPr>
        <p:spPr>
          <a:xfrm>
            <a:off x="296863" y="234950"/>
            <a:ext cx="611981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/>
                <a:sym typeface="Arial"/>
              </a:rPr>
              <a:t>Потертость</a:t>
            </a:r>
            <a:r>
              <a:rPr lang="ru-RU" sz="3200" kern="0" dirty="0">
                <a:solidFill>
                  <a:srgbClr val="000000"/>
                </a:solidFill>
                <a:latin typeface="Roboto Slab"/>
                <a:cs typeface="Arial"/>
                <a:sym typeface="Arial"/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2C5CF80-19D6-4962-8548-F8EDA85E2B3E}"/>
              </a:ext>
            </a:extLst>
          </p:cNvPr>
          <p:cNvSpPr/>
          <p:nvPr/>
        </p:nvSpPr>
        <p:spPr>
          <a:xfrm>
            <a:off x="-92075" y="1104900"/>
            <a:ext cx="4989513" cy="3636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местное воспаление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кожи, возникающее под влиянием механического раздражения</a:t>
            </a:r>
          </a:p>
          <a:p>
            <a:pPr algn="ctr"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80228" name="Picture 4" descr="https://detilehim.ru/wp-content/uploads/2016/09/Vodyanaya-mozol-na-noge-768x353.jpg">
            <a:extLst>
              <a:ext uri="{FF2B5EF4-FFF2-40B4-BE49-F238E27FC236}">
                <a16:creationId xmlns:a16="http://schemas.microsoft.com/office/drawing/2014/main" id="{116CFE66-4117-4B52-BBD1-F72DBB9E1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8417" r="18214"/>
          <a:stretch>
            <a:fillRect/>
          </a:stretch>
        </p:blipFill>
        <p:spPr bwMode="auto">
          <a:xfrm>
            <a:off x="4508389" y="518524"/>
            <a:ext cx="4635611" cy="3362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5-конечная звезда 1">
            <a:hlinkClick r:id="rId4" action="ppaction://hlinksldjump"/>
            <a:extLst>
              <a:ext uri="{FF2B5EF4-FFF2-40B4-BE49-F238E27FC236}">
                <a16:creationId xmlns:a16="http://schemas.microsoft.com/office/drawing/2014/main" id="{A368204F-6CDE-4586-AB30-7724E4629429}"/>
              </a:ext>
            </a:extLst>
          </p:cNvPr>
          <p:cNvSpPr/>
          <p:nvPr/>
        </p:nvSpPr>
        <p:spPr>
          <a:xfrm>
            <a:off x="8335963" y="4084638"/>
            <a:ext cx="677862" cy="565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846BBA0-BBF0-42BF-877F-3EDB6E035765}"/>
              </a:ext>
            </a:extLst>
          </p:cNvPr>
          <p:cNvSpPr/>
          <p:nvPr/>
        </p:nvSpPr>
        <p:spPr>
          <a:xfrm>
            <a:off x="52388" y="995363"/>
            <a:ext cx="5681662" cy="36337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воспаление кожи в складках, возникающее в результате трения влажных поверхностей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9B2215-36C2-4EBA-A80E-93D838241CB1}"/>
              </a:ext>
            </a:extLst>
          </p:cNvPr>
          <p:cNvSpPr txBox="1"/>
          <p:nvPr/>
        </p:nvSpPr>
        <p:spPr>
          <a:xfrm>
            <a:off x="296863" y="234950"/>
            <a:ext cx="611981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/>
                <a:sym typeface="Arial"/>
              </a:rPr>
              <a:t>Опрелость</a:t>
            </a:r>
          </a:p>
        </p:txBody>
      </p:sp>
      <p:pic>
        <p:nvPicPr>
          <p:cNvPr id="22532" name="Picture 2" descr="http://2018-g.ru/wp-content/uploads/2018/05/1-88-700x350-620x330.jpg">
            <a:extLst>
              <a:ext uri="{FF2B5EF4-FFF2-40B4-BE49-F238E27FC236}">
                <a16:creationId xmlns:a16="http://schemas.microsoft.com/office/drawing/2014/main" id="{B5486119-3228-472E-ABEF-396B82FAD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75" y="315913"/>
            <a:ext cx="3040063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5-конечная звезда 7">
            <a:hlinkClick r:id="rId4" action="ppaction://hlinksldjump"/>
            <a:extLst>
              <a:ext uri="{FF2B5EF4-FFF2-40B4-BE49-F238E27FC236}">
                <a16:creationId xmlns:a16="http://schemas.microsoft.com/office/drawing/2014/main" id="{D6BFEA67-251D-4D88-A4D1-1B9857BEE90B}"/>
              </a:ext>
            </a:extLst>
          </p:cNvPr>
          <p:cNvSpPr/>
          <p:nvPr/>
        </p:nvSpPr>
        <p:spPr>
          <a:xfrm>
            <a:off x="8335963" y="4084638"/>
            <a:ext cx="677862" cy="565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35AC801-7F0B-4AC1-BCFF-4198684F2F50}"/>
              </a:ext>
            </a:extLst>
          </p:cNvPr>
          <p:cNvSpPr/>
          <p:nvPr/>
        </p:nvSpPr>
        <p:spPr>
          <a:xfrm>
            <a:off x="0" y="1109663"/>
            <a:ext cx="5764213" cy="37322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Повреждение тканей, вызванное действием высокой температуры или химическими веществами.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347043-040A-466B-9C17-B5D55F171844}"/>
              </a:ext>
            </a:extLst>
          </p:cNvPr>
          <p:cNvSpPr txBox="1"/>
          <p:nvPr/>
        </p:nvSpPr>
        <p:spPr>
          <a:xfrm>
            <a:off x="296863" y="234950"/>
            <a:ext cx="611981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/>
                <a:sym typeface="Arial"/>
              </a:rPr>
              <a:t>Ожог</a:t>
            </a:r>
          </a:p>
        </p:txBody>
      </p:sp>
      <p:pic>
        <p:nvPicPr>
          <p:cNvPr id="24580" name="Picture 6" descr="https://live.staticflickr.com/3541/3647205288_49e138132c_b.jpg">
            <a:extLst>
              <a:ext uri="{FF2B5EF4-FFF2-40B4-BE49-F238E27FC236}">
                <a16:creationId xmlns:a16="http://schemas.microsoft.com/office/drawing/2014/main" id="{6716A02F-4EC1-43D6-868B-C136F1EC1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213" y="234950"/>
            <a:ext cx="3260725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https://beauty-love.ru/wp-content/uploads/2019/05/o4wi2fg2.jpg">
            <a:extLst>
              <a:ext uri="{FF2B5EF4-FFF2-40B4-BE49-F238E27FC236}">
                <a16:creationId xmlns:a16="http://schemas.microsoft.com/office/drawing/2014/main" id="{A4AFEB0B-9114-488C-A0C7-A4ED08EEA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" t="6934" r="7051" b="44911"/>
          <a:stretch>
            <a:fillRect/>
          </a:stretch>
        </p:blipFill>
        <p:spPr bwMode="auto">
          <a:xfrm>
            <a:off x="90488" y="719138"/>
            <a:ext cx="8596312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5-конечная звезда 8">
            <a:hlinkClick r:id="rId5" action="ppaction://hlinksldjump"/>
            <a:extLst>
              <a:ext uri="{FF2B5EF4-FFF2-40B4-BE49-F238E27FC236}">
                <a16:creationId xmlns:a16="http://schemas.microsoft.com/office/drawing/2014/main" id="{7F0724CC-50C0-4A74-A801-0A1373D913B7}"/>
              </a:ext>
            </a:extLst>
          </p:cNvPr>
          <p:cNvSpPr/>
          <p:nvPr/>
        </p:nvSpPr>
        <p:spPr>
          <a:xfrm>
            <a:off x="90488" y="4300538"/>
            <a:ext cx="677862" cy="565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E673A5-494F-4237-8F47-AA671C958361}"/>
              </a:ext>
            </a:extLst>
          </p:cNvPr>
          <p:cNvSpPr/>
          <p:nvPr/>
        </p:nvSpPr>
        <p:spPr>
          <a:xfrm>
            <a:off x="387350" y="1104900"/>
            <a:ext cx="3870325" cy="3627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53AF2-A44C-48A3-A292-1B9A5FFE9F54}"/>
              </a:ext>
            </a:extLst>
          </p:cNvPr>
          <p:cNvSpPr txBox="1"/>
          <p:nvPr/>
        </p:nvSpPr>
        <p:spPr>
          <a:xfrm>
            <a:off x="296863" y="234950"/>
            <a:ext cx="611981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/>
                <a:sym typeface="Arial"/>
              </a:rPr>
              <a:t>Обморожение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4B1B99-41C1-4047-9919-030C4408D9E6}"/>
              </a:ext>
            </a:extLst>
          </p:cNvPr>
          <p:cNvSpPr txBox="1"/>
          <p:nvPr/>
        </p:nvSpPr>
        <p:spPr>
          <a:xfrm>
            <a:off x="387350" y="1349375"/>
            <a:ext cx="387032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Повреждение тканей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под воздействием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низких температур. </a:t>
            </a:r>
          </a:p>
        </p:txBody>
      </p:sp>
      <p:pic>
        <p:nvPicPr>
          <p:cNvPr id="26629" name="Picture 2" descr="https://otvet.imgsmail.ru/download/93bd6322d424e048cebb207345699bb2_i-6699.jpg">
            <a:extLst>
              <a:ext uri="{FF2B5EF4-FFF2-40B4-BE49-F238E27FC236}">
                <a16:creationId xmlns:a16="http://schemas.microsoft.com/office/drawing/2014/main" id="{BC35AA49-0A7C-4150-8B94-320CC2559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969963"/>
            <a:ext cx="3810000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-конечная звезда 5">
            <a:hlinkClick r:id="rId4" action="ppaction://hlinksldjump"/>
            <a:extLst>
              <a:ext uri="{FF2B5EF4-FFF2-40B4-BE49-F238E27FC236}">
                <a16:creationId xmlns:a16="http://schemas.microsoft.com/office/drawing/2014/main" id="{B6A19412-6D90-4C5F-A1A6-CE2AD88B11A6}"/>
              </a:ext>
            </a:extLst>
          </p:cNvPr>
          <p:cNvSpPr/>
          <p:nvPr/>
        </p:nvSpPr>
        <p:spPr>
          <a:xfrm>
            <a:off x="47625" y="4167188"/>
            <a:ext cx="679450" cy="565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241</Words>
  <Application>Microsoft Office PowerPoint</Application>
  <PresentationFormat>Экран (16:9)</PresentationFormat>
  <Paragraphs>62</Paragraphs>
  <Slides>14</Slides>
  <Notes>6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 Light</vt:lpstr>
      <vt:lpstr>Calibri</vt:lpstr>
      <vt:lpstr>Times New Roman</vt:lpstr>
      <vt:lpstr>Wingdings</vt:lpstr>
      <vt:lpstr>Comic Sans MS</vt:lpstr>
      <vt:lpstr>Segoe UI Black</vt:lpstr>
      <vt:lpstr>Segoe UI Semibold</vt:lpstr>
      <vt:lpstr>Roboto Slab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кожа</dc:title>
  <dc:creator>катя</dc:creator>
  <cp:lastModifiedBy>Яна Александровна Мерзлякова</cp:lastModifiedBy>
  <cp:revision>64</cp:revision>
  <dcterms:created xsi:type="dcterms:W3CDTF">2016-05-16T08:47:26Z</dcterms:created>
  <dcterms:modified xsi:type="dcterms:W3CDTF">2024-02-12T05:12:07Z</dcterms:modified>
</cp:coreProperties>
</file>