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9" r:id="rId2"/>
    <p:sldId id="257" r:id="rId3"/>
    <p:sldId id="260" r:id="rId4"/>
    <p:sldId id="280" r:id="rId5"/>
    <p:sldId id="278" r:id="rId6"/>
    <p:sldId id="273" r:id="rId7"/>
    <p:sldId id="277" r:id="rId8"/>
    <p:sldId id="281" r:id="rId9"/>
    <p:sldId id="282" r:id="rId10"/>
    <p:sldId id="283" r:id="rId11"/>
    <p:sldId id="284" r:id="rId12"/>
    <p:sldId id="274" r:id="rId13"/>
    <p:sldId id="285" r:id="rId14"/>
    <p:sldId id="286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7B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83" autoAdjust="0"/>
    <p:restoredTop sz="94660"/>
  </p:normalViewPr>
  <p:slideViewPr>
    <p:cSldViewPr snapToGrid="0">
      <p:cViewPr varScale="1">
        <p:scale>
          <a:sx n="73" d="100"/>
          <a:sy n="73" d="100"/>
        </p:scale>
        <p:origin x="60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148380875972514E-2"/>
          <c:y val="8.4875302650423437E-2"/>
          <c:w val="0.95278932133263783"/>
          <c:h val="0.75671564417507742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Очень тихо</c:v>
                </c:pt>
              </c:strCache>
            </c:strRef>
          </c:tx>
          <c:spPr>
            <a:solidFill>
              <a:srgbClr val="90C226"/>
            </a:solidFill>
            <a:ln>
              <a:noFill/>
            </a:ln>
            <a:effectLst/>
            <a:sp3d/>
          </c:spPr>
          <c:invertIfNegative val="1"/>
          <c:cat>
            <c:strRef>
              <c:f>Лист1!$A$2:$A$5</c:f>
              <c:strCache>
                <c:ptCount val="4"/>
                <c:pt idx="0">
                  <c:v>На обычном уроке</c:v>
                </c:pt>
                <c:pt idx="1">
                  <c:v>На перемене</c:v>
                </c:pt>
                <c:pt idx="2">
                  <c:v>На технологии</c:v>
                </c:pt>
                <c:pt idx="3">
                  <c:v>В столовой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  <a:sp3d/>
                </c14:spPr>
              </c14:invertSolidFillFmt>
            </c:ext>
            <c:ext xmlns:c16="http://schemas.microsoft.com/office/drawing/2014/chart" uri="{C3380CC4-5D6E-409C-BE32-E72D297353CC}">
              <c16:uniqueId val="{00000000-1BA1-40F8-9372-8CBA5854053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Тихо</c:v>
                </c:pt>
              </c:strCache>
            </c:strRef>
          </c:tx>
          <c:spPr>
            <a:solidFill>
              <a:srgbClr val="54A021"/>
            </a:solidFill>
            <a:ln>
              <a:noFill/>
            </a:ln>
            <a:effectLst/>
            <a:sp3d/>
          </c:spPr>
          <c:invertIfNegative val="1"/>
          <c:dLbls>
            <c:dLbl>
              <c:idx val="0"/>
              <c:layout>
                <c:manualLayout>
                  <c:x val="3.475914874935945E-3"/>
                  <c:y val="-3.033969710470899E-2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На</a:t>
                    </a:r>
                    <a:r>
                      <a:rPr lang="ru-RU" sz="2000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 обычном уроке тихо</a:t>
                    </a:r>
                  </a:p>
                  <a:p>
                    <a:r>
                      <a:rPr lang="ru-RU" sz="2000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ru-RU" sz="2000" i="1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( 9 человек)</a:t>
                    </a:r>
                    <a:endParaRPr lang="ru-RU" sz="2000" i="1" dirty="0">
                      <a:solidFill>
                        <a:schemeClr val="accent1">
                          <a:lumMod val="75000"/>
                        </a:schemeClr>
                      </a:solidFill>
                    </a:endParaRPr>
                  </a:p>
                </c:rich>
              </c:tx>
              <c:showLegendKey val="1"/>
              <c:showVal val="1"/>
              <c:showCatName val="1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0664-4886-A78E-7E52772B3C6A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664-4886-A78E-7E52772B3C6A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664-4886-A78E-7E52772B3C6A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664-4886-A78E-7E52772B3C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На обычном уроке</c:v>
                </c:pt>
                <c:pt idx="1">
                  <c:v>На перемене</c:v>
                </c:pt>
                <c:pt idx="2">
                  <c:v>На технологии</c:v>
                </c:pt>
                <c:pt idx="3">
                  <c:v>В столовой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</c:v>
                </c:pt>
                <c:pt idx="1">
                  <c:v>0</c:v>
                </c:pt>
                <c:pt idx="2">
                  <c:v>2</c:v>
                </c:pt>
                <c:pt idx="3">
                  <c:v>0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  <a:sp3d/>
                </c14:spPr>
              </c14:invertSolidFillFmt>
            </c:ext>
            <c:ext xmlns:c16="http://schemas.microsoft.com/office/drawing/2014/chart" uri="{C3380CC4-5D6E-409C-BE32-E72D297353CC}">
              <c16:uniqueId val="{00000001-1BA1-40F8-9372-8CBA5854053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Довольно слышно</c:v>
                </c:pt>
              </c:strCache>
            </c:strRef>
          </c:tx>
          <c:spPr>
            <a:solidFill>
              <a:srgbClr val="E6B91E"/>
            </a:solidFill>
            <a:ln>
              <a:noFill/>
            </a:ln>
            <a:effectLst/>
            <a:sp3d/>
          </c:spPr>
          <c:invertIfNegative val="1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664-4886-A78E-7E52772B3C6A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664-4886-A78E-7E52772B3C6A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200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На</a:t>
                    </a:r>
                    <a:r>
                      <a:rPr lang="ru-RU" sz="2000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 технологии довольно слышно</a:t>
                    </a:r>
                  </a:p>
                  <a:p>
                    <a:r>
                      <a:rPr lang="ru-RU" sz="2000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ru-RU" sz="2000" i="1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(9 человек)</a:t>
                    </a:r>
                    <a:endParaRPr lang="ru-RU" sz="2000" i="1" dirty="0">
                      <a:solidFill>
                        <a:schemeClr val="accent1">
                          <a:lumMod val="75000"/>
                        </a:schemeClr>
                      </a:solidFill>
                    </a:endParaRPr>
                  </a:p>
                </c:rich>
              </c:tx>
              <c:showLegendKey val="1"/>
              <c:showVal val="1"/>
              <c:showCatName val="1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664-4886-A78E-7E52772B3C6A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664-4886-A78E-7E52772B3C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На обычном уроке</c:v>
                </c:pt>
                <c:pt idx="1">
                  <c:v>На перемене</c:v>
                </c:pt>
                <c:pt idx="2">
                  <c:v>На технологии</c:v>
                </c:pt>
                <c:pt idx="3">
                  <c:v>В столовой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5</c:v>
                </c:pt>
                <c:pt idx="1">
                  <c:v>0</c:v>
                </c:pt>
                <c:pt idx="2">
                  <c:v>9</c:v>
                </c:pt>
                <c:pt idx="3">
                  <c:v>1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  <a:sp3d/>
                </c14:spPr>
              </c14:invertSolidFillFmt>
            </c:ext>
            <c:ext xmlns:c16="http://schemas.microsoft.com/office/drawing/2014/chart" uri="{C3380CC4-5D6E-409C-BE32-E72D297353CC}">
              <c16:uniqueId val="{00000002-1BA1-40F8-9372-8CBA5854053F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Отчетливо слышно</c:v>
                </c:pt>
              </c:strCache>
            </c:strRef>
          </c:tx>
          <c:spPr>
            <a:solidFill>
              <a:srgbClr val="E76618"/>
            </a:solidFill>
            <a:ln>
              <a:noFill/>
            </a:ln>
            <a:effectLst/>
            <a:sp3d/>
          </c:spPr>
          <c:invertIfNegative val="1"/>
          <c:cat>
            <c:strRef>
              <c:f>Лист1!$A$2:$A$5</c:f>
              <c:strCache>
                <c:ptCount val="4"/>
                <c:pt idx="0">
                  <c:v>На обычном уроке</c:v>
                </c:pt>
                <c:pt idx="1">
                  <c:v>На перемене</c:v>
                </c:pt>
                <c:pt idx="2">
                  <c:v>На технологии</c:v>
                </c:pt>
                <c:pt idx="3">
                  <c:v>В столовой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  <a:sp3d/>
                </c14:spPr>
              </c14:invertSolidFillFmt>
            </c:ext>
            <c:ext xmlns:c16="http://schemas.microsoft.com/office/drawing/2014/chart" uri="{C3380CC4-5D6E-409C-BE32-E72D297353CC}">
              <c16:uniqueId val="{00000003-1BA1-40F8-9372-8CBA5854053F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Шумно</c:v>
                </c:pt>
              </c:strCache>
            </c:strRef>
          </c:tx>
          <c:spPr>
            <a:solidFill>
              <a:srgbClr val="C42F1A"/>
            </a:solidFill>
            <a:ln>
              <a:noFill/>
            </a:ln>
            <a:effectLst/>
            <a:sp3d/>
          </c:spPr>
          <c:invertIfNegative val="1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664-4886-A78E-7E52772B3C6A}"/>
                </c:ext>
              </c:extLst>
            </c:dLbl>
            <c:dLbl>
              <c:idx val="1"/>
              <c:layout>
                <c:manualLayout>
                  <c:x val="-2.2014127541260989E-2"/>
                  <c:y val="5.0566161841181581E-3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На</a:t>
                    </a:r>
                    <a:r>
                      <a:rPr lang="ru-RU" sz="2000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 перемене шумно</a:t>
                    </a:r>
                  </a:p>
                  <a:p>
                    <a:r>
                      <a:rPr lang="ru-RU" sz="2000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ru-RU" sz="2000" i="1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(10 человек)</a:t>
                    </a:r>
                    <a:endParaRPr lang="ru-RU" sz="2000" i="1" dirty="0">
                      <a:solidFill>
                        <a:schemeClr val="accent1">
                          <a:lumMod val="75000"/>
                        </a:schemeClr>
                      </a:solidFill>
                    </a:endParaRPr>
                  </a:p>
                </c:rich>
              </c:tx>
              <c:showLegendKey val="1"/>
              <c:showVal val="1"/>
              <c:showCatName val="1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0664-4886-A78E-7E52772B3C6A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664-4886-A78E-7E52772B3C6A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664-4886-A78E-7E52772B3C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На обычном уроке</c:v>
                </c:pt>
                <c:pt idx="1">
                  <c:v>На перемене</c:v>
                </c:pt>
                <c:pt idx="2">
                  <c:v>На технологии</c:v>
                </c:pt>
                <c:pt idx="3">
                  <c:v>В столовой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1</c:v>
                </c:pt>
                <c:pt idx="1">
                  <c:v>10</c:v>
                </c:pt>
                <c:pt idx="2">
                  <c:v>2</c:v>
                </c:pt>
                <c:pt idx="3">
                  <c:v>6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  <a:sp3d/>
                </c14:spPr>
              </c14:invertSolidFillFmt>
            </c:ext>
            <c:ext xmlns:c16="http://schemas.microsoft.com/office/drawing/2014/chart" uri="{C3380CC4-5D6E-409C-BE32-E72D297353CC}">
              <c16:uniqueId val="{00000004-1BA1-40F8-9372-8CBA5854053F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Очень шумно</c:v>
                </c:pt>
              </c:strCache>
            </c:strRef>
          </c:tx>
          <c:spPr>
            <a:solidFill>
              <a:srgbClr val="918655"/>
            </a:solidFill>
            <a:ln>
              <a:noFill/>
            </a:ln>
            <a:effectLst/>
            <a:sp3d/>
          </c:spPr>
          <c:invertIfNegative val="1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664-4886-A78E-7E52772B3C6A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664-4886-A78E-7E52772B3C6A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664-4886-A78E-7E52772B3C6A}"/>
                </c:ext>
              </c:extLst>
            </c:dLbl>
            <c:dLbl>
              <c:idx val="3"/>
              <c:layout>
                <c:manualLayout>
                  <c:x val="-3.82350636242954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 </a:t>
                    </a:r>
                    <a:r>
                      <a:rPr lang="ru-RU" sz="2000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В столовой очень шумно </a:t>
                    </a:r>
                  </a:p>
                  <a:p>
                    <a:r>
                      <a:rPr lang="ru-RU" sz="2000" i="1" baseline="0" dirty="0" smtClean="0">
                        <a:solidFill>
                          <a:schemeClr val="accent1">
                            <a:lumMod val="50000"/>
                          </a:schemeClr>
                        </a:solidFill>
                      </a:rPr>
                      <a:t>(8 человек)</a:t>
                    </a:r>
                    <a:endParaRPr lang="ru-RU" sz="2000" i="1" dirty="0">
                      <a:solidFill>
                        <a:schemeClr val="accent1">
                          <a:lumMod val="50000"/>
                        </a:schemeClr>
                      </a:solidFill>
                    </a:endParaRPr>
                  </a:p>
                </c:rich>
              </c:tx>
              <c:showLegendKey val="1"/>
              <c:showVal val="1"/>
              <c:showCatName val="1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0664-4886-A78E-7E52772B3C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ru-RU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На обычном уроке</c:v>
                </c:pt>
                <c:pt idx="1">
                  <c:v>На перемене</c:v>
                </c:pt>
                <c:pt idx="2">
                  <c:v>На технологии</c:v>
                </c:pt>
                <c:pt idx="3">
                  <c:v>В столовой</c:v>
                </c:pt>
              </c:strCache>
            </c:strRef>
          </c:cat>
          <c:val>
            <c:numRef>
              <c:f>Лист1!$G$2:$G$5</c:f>
              <c:numCache>
                <c:formatCode>General</c:formatCode>
                <c:ptCount val="4"/>
                <c:pt idx="0">
                  <c:v>0</c:v>
                </c:pt>
                <c:pt idx="1">
                  <c:v>6</c:v>
                </c:pt>
                <c:pt idx="2">
                  <c:v>0</c:v>
                </c:pt>
                <c:pt idx="3">
                  <c:v>8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  <a:sp3d/>
                </c14:spPr>
              </c14:invertSolidFillFmt>
            </c:ext>
            <c:ext xmlns:c16="http://schemas.microsoft.com/office/drawing/2014/chart" uri="{C3380CC4-5D6E-409C-BE32-E72D297353CC}">
              <c16:uniqueId val="{00000005-1BA1-40F8-9372-8CBA585405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3741952"/>
        <c:axId val="139670656"/>
      </c:barChart>
      <c:catAx>
        <c:axId val="133741952"/>
        <c:scaling>
          <c:orientation val="minMax"/>
        </c:scaling>
        <c:delete val="1"/>
        <c:axPos val="b"/>
        <c:numFmt formatCode="General" sourceLinked="1"/>
        <c:majorTickMark val="out"/>
        <c:minorTickMark val="cross"/>
        <c:tickLblPos val="nextTo"/>
        <c:crossAx val="139670656"/>
        <c:crosses val="autoZero"/>
        <c:auto val="1"/>
        <c:lblAlgn val="ctr"/>
        <c:lblOffset val="100"/>
        <c:noMultiLvlLbl val="1"/>
      </c:catAx>
      <c:valAx>
        <c:axId val="13967065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ru-RU" sz="1400" b="1" i="1" u="none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Количество</a:t>
                </a:r>
                <a:r>
                  <a:rPr lang="ru-RU" sz="1400" b="1" i="1" u="none" baseline="0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 проголосовавших за один вариант</a:t>
                </a:r>
                <a:endParaRPr lang="ru-RU" sz="1400" b="1" i="1" u="none" dirty="0">
                  <a:solidFill>
                    <a:schemeClr val="accent1">
                      <a:lumMod val="75000"/>
                    </a:schemeClr>
                  </a:solidFill>
                </a:endParaRPr>
              </a:p>
            </c:rich>
          </c:tx>
          <c:layout>
            <c:manualLayout>
              <c:xMode val="edge"/>
              <c:yMode val="edge"/>
              <c:x val="0"/>
              <c:y val="0.12663936890244754"/>
            </c:manualLayout>
          </c:layout>
          <c:overlay val="0"/>
        </c:title>
        <c:numFmt formatCode="General" sourceLinked="1"/>
        <c:majorTickMark val="out"/>
        <c:minorTickMark val="cross"/>
        <c:tickLblPos val="nextTo"/>
        <c:crossAx val="133741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12700" cap="rnd" cmpd="sng" algn="ctr">
      <a:noFill/>
      <a:prstDash val="solid"/>
    </a:ln>
    <a:effectLst/>
  </c:spPr>
  <c:txPr>
    <a:bodyPr/>
    <a:lstStyle/>
    <a:p>
      <a:pPr>
        <a:defRPr lang="ru-RU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948037182746792E-2"/>
          <c:y val="0.10357599857160928"/>
          <c:w val="0.9430985486490332"/>
          <c:h val="0.83289896367275018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              </c:v>
                </c:pt>
              </c:strCache>
            </c:strRef>
          </c:tx>
          <c:spPr>
            <a:solidFill>
              <a:srgbClr val="90C226"/>
            </a:solidFill>
            <a:ln>
              <a:noFill/>
            </a:ln>
            <a:effectLst/>
            <a:sp3d/>
          </c:spPr>
          <c:invertIfNegative val="1"/>
          <c:dLbls>
            <c:dLbl>
              <c:idx val="0"/>
              <c:layout>
                <c:manualLayout>
                  <c:x val="-1.1929107661417741E-3"/>
                  <c:y val="2.3620524189648627E-3"/>
                </c:manualLayout>
              </c:layout>
              <c:tx>
                <c:rich>
                  <a:bodyPr/>
                  <a:lstStyle/>
                  <a:p>
                    <a:r>
                      <a:rPr lang="ru-RU" sz="2400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На обычном уроке 48 дБ</a:t>
                    </a:r>
                    <a:r>
                      <a:rPr lang="ru-RU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; </a:t>
                    </a:r>
                    <a:endParaRPr lang="ru-RU" dirty="0">
                      <a:solidFill>
                        <a:schemeClr val="accent1">
                          <a:lumMod val="75000"/>
                        </a:schemeClr>
                      </a:solidFill>
                    </a:endParaRP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73D-4385-ABC5-68644A8252DF}"/>
                </c:ext>
              </c:extLst>
            </c:dLbl>
            <c:dLbl>
              <c:idx val="1"/>
              <c:layout>
                <c:manualLayout>
                  <c:x val="1.1929107661417741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240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На</a:t>
                    </a:r>
                    <a:r>
                      <a:rPr lang="ru-RU" sz="2400" baseline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 перемене 77 дБ</a:t>
                    </a:r>
                    <a:endParaRPr lang="ru-RU" sz="2400" dirty="0">
                      <a:solidFill>
                        <a:schemeClr val="accent1">
                          <a:lumMod val="75000"/>
                        </a:schemeClr>
                      </a:solidFill>
                    </a:endParaRP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73D-4385-ABC5-68644A8252DF}"/>
                </c:ext>
              </c:extLst>
            </c:dLbl>
            <c:dLbl>
              <c:idx val="2"/>
              <c:layout>
                <c:manualLayout>
                  <c:x val="-1.5179085024292173E-2"/>
                  <c:y val="3.6611812493955391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/>
                    </a:pPr>
                    <a:r>
                      <a:rPr lang="ru-RU" sz="240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На</a:t>
                    </a:r>
                    <a:r>
                      <a:rPr lang="ru-RU" sz="2400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 технологии 56 дБ</a:t>
                    </a:r>
                    <a:endParaRPr lang="ru-RU" sz="2400" dirty="0">
                      <a:solidFill>
                        <a:schemeClr val="accent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layout>
                    <c:manualLayout>
                      <c:w val="0.20909818951839093"/>
                      <c:h val="0.2447322511289494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173D-4385-ABC5-68644A8252DF}"/>
                </c:ext>
              </c:extLst>
            </c:dLbl>
            <c:dLbl>
              <c:idx val="3"/>
              <c:layout>
                <c:manualLayout>
                  <c:x val="-1.160039969085765E-2"/>
                  <c:y val="4.7241048379297254E-3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/>
                    </a:pPr>
                    <a:r>
                      <a:rPr lang="ru-RU" sz="240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В</a:t>
                    </a:r>
                    <a:r>
                      <a:rPr lang="ru-RU" sz="2400" baseline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 столовой 89 дБ</a:t>
                    </a:r>
                    <a:endParaRPr lang="ru-RU" sz="2400" dirty="0">
                      <a:solidFill>
                        <a:schemeClr val="accent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layout>
                    <c:manualLayout>
                      <c:w val="0.17154535860024789"/>
                      <c:h val="0.1788782296882090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173D-4385-ABC5-68644A8252D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1"/>
            <c:showVal val="1"/>
            <c:showCatName val="1"/>
            <c:showSerName val="1"/>
            <c:showPercent val="1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На обычном уроке</c:v>
                </c:pt>
                <c:pt idx="1">
                  <c:v>На перемене</c:v>
                </c:pt>
                <c:pt idx="2">
                  <c:v>На технологии</c:v>
                </c:pt>
                <c:pt idx="3">
                  <c:v>В столовой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48</c:v>
                </c:pt>
                <c:pt idx="1">
                  <c:v>77</c:v>
                </c:pt>
                <c:pt idx="2">
                  <c:v>56</c:v>
                </c:pt>
                <c:pt idx="3">
                  <c:v>89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  <a:sp3d/>
                </c14:spPr>
              </c14:invertSolidFillFmt>
            </c:ext>
            <c:ext xmlns:c16="http://schemas.microsoft.com/office/drawing/2014/chart" uri="{C3380CC4-5D6E-409C-BE32-E72D297353CC}">
              <c16:uniqueId val="{00000000-81E5-48EE-8F44-3F97FD9B4FF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54A021"/>
            </a:solidFill>
            <a:ln>
              <a:noFill/>
            </a:ln>
            <a:effectLst/>
            <a:sp3d/>
          </c:spPr>
          <c:invertIfNegative val="1"/>
          <c:dLbls>
            <c:spPr>
              <a:noFill/>
              <a:ln>
                <a:noFill/>
              </a:ln>
              <a:effectLst/>
            </c:spPr>
            <c:showLegendKey val="1"/>
            <c:showVal val="1"/>
            <c:showCatName val="1"/>
            <c:showSerName val="1"/>
            <c:showPercent val="1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На обычном уроке</c:v>
                </c:pt>
                <c:pt idx="1">
                  <c:v>На перемене</c:v>
                </c:pt>
                <c:pt idx="2">
                  <c:v>На технологии</c:v>
                </c:pt>
                <c:pt idx="3">
                  <c:v>В столовой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  <a:sp3d/>
                </c14:spPr>
              </c14:invertSolidFillFmt>
            </c:ext>
            <c:ext xmlns:c16="http://schemas.microsoft.com/office/drawing/2014/chart" uri="{C3380CC4-5D6E-409C-BE32-E72D297353CC}">
              <c16:uniqueId val="{00000001-81E5-48EE-8F44-3F97FD9B4FF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E6B91E"/>
            </a:solidFill>
            <a:ln>
              <a:noFill/>
            </a:ln>
            <a:effectLst/>
            <a:sp3d/>
          </c:spPr>
          <c:invertIfNegative val="1"/>
          <c:dLbls>
            <c:spPr>
              <a:noFill/>
              <a:ln>
                <a:noFill/>
              </a:ln>
              <a:effectLst/>
            </c:spPr>
            <c:showLegendKey val="1"/>
            <c:showVal val="1"/>
            <c:showCatName val="1"/>
            <c:showSerName val="1"/>
            <c:showPercent val="1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На обычном уроке</c:v>
                </c:pt>
                <c:pt idx="1">
                  <c:v>На перемене</c:v>
                </c:pt>
                <c:pt idx="2">
                  <c:v>На технологии</c:v>
                </c:pt>
                <c:pt idx="3">
                  <c:v>В столовой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  <a:sp3d/>
                </c14:spPr>
              </c14:invertSolidFillFmt>
            </c:ext>
            <c:ext xmlns:c16="http://schemas.microsoft.com/office/drawing/2014/chart" uri="{C3380CC4-5D6E-409C-BE32-E72D297353CC}">
              <c16:uniqueId val="{00000002-81E5-48EE-8F44-3F97FD9B4F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9838592"/>
        <c:axId val="139840128"/>
      </c:barChart>
      <c:catAx>
        <c:axId val="139838592"/>
        <c:scaling>
          <c:orientation val="minMax"/>
        </c:scaling>
        <c:delete val="1"/>
        <c:axPos val="b"/>
        <c:numFmt formatCode="General" sourceLinked="1"/>
        <c:majorTickMark val="out"/>
        <c:minorTickMark val="cross"/>
        <c:tickLblPos val="nextTo"/>
        <c:crossAx val="139840128"/>
        <c:crosses val="autoZero"/>
        <c:auto val="1"/>
        <c:lblAlgn val="ctr"/>
        <c:lblOffset val="100"/>
        <c:noMultiLvlLbl val="1"/>
      </c:catAx>
      <c:valAx>
        <c:axId val="13984012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/>
              <a:lstStyle/>
              <a:p>
                <a:pPr>
                  <a:defRPr/>
                </a:pPr>
                <a:endParaRPr lang="ru-RU" dirty="0" smtClean="0"/>
              </a:p>
              <a:p>
                <a:pPr>
                  <a:defRPr/>
                </a:pPr>
                <a:endParaRPr lang="ru-RU" dirty="0"/>
              </a:p>
            </c:rich>
          </c:tx>
          <c:layout>
            <c:manualLayout>
              <c:xMode val="edge"/>
              <c:yMode val="edge"/>
              <c:x val="1.2398451072246359E-3"/>
              <c:y val="0.47015072498270316"/>
            </c:manualLayout>
          </c:layout>
          <c:overlay val="0"/>
        </c:title>
        <c:numFmt formatCode="General" sourceLinked="1"/>
        <c:majorTickMark val="out"/>
        <c:minorTickMark val="cross"/>
        <c:tickLblPos val="nextTo"/>
        <c:crossAx val="139838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98224009480165175"/>
          <c:y val="0.89663435428554439"/>
          <c:w val="1.4477052341918656E-2"/>
          <c:h val="4.6676387659299004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ru-RU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ru-RU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3/20/2023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3/20/2023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3/20/2023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960" y="118110"/>
            <a:ext cx="9106535" cy="1793240"/>
          </a:xfrm>
        </p:spPr>
        <p:txBody>
          <a:bodyPr>
            <a:noAutofit/>
          </a:bodyPr>
          <a:lstStyle/>
          <a:p>
            <a:pPr algn="ctr"/>
            <a:r>
              <a:rPr lang="ru-RU" altLang="ru-RU" sz="5400" dirty="0" smtClean="0">
                <a:solidFill>
                  <a:schemeClr val="accent1">
                    <a:lumMod val="75000"/>
                  </a:schemeClr>
                </a:solidFill>
              </a:rPr>
              <a:t>Влияние шума на здоровье человека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405" y="1978660"/>
            <a:ext cx="6216650" cy="4161790"/>
          </a:xfrm>
        </p:spPr>
      </p:pic>
      <p:sp>
        <p:nvSpPr>
          <p:cNvPr id="7" name="TextBox 6"/>
          <p:cNvSpPr txBox="1"/>
          <p:nvPr/>
        </p:nvSpPr>
        <p:spPr>
          <a:xfrm>
            <a:off x="280670" y="4867275"/>
            <a:ext cx="32137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Выполнен: Тормозиной Ульяной,  ученицей 4 А класса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535" y="2231390"/>
            <a:ext cx="6809105" cy="345059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Аэропорт Шереметьево Москва</a:t>
            </a:r>
            <a:b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40-70 дБ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5329" y="-326989"/>
            <a:ext cx="5388740" cy="718498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" y="2105025"/>
            <a:ext cx="6908165" cy="147066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Лес в селе Полазненское Пермский край </a:t>
            </a:r>
            <a:b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10-35 дБ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510" y="-166274"/>
            <a:ext cx="5268204" cy="70242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34919" cy="275435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520" y="-33074"/>
            <a:ext cx="4181140" cy="2787426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334" y="2974511"/>
            <a:ext cx="4182218" cy="38834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44" y="2974511"/>
            <a:ext cx="4182218" cy="388348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44" y="3239589"/>
            <a:ext cx="5266945" cy="329184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3588" y="2754352"/>
            <a:ext cx="4182218" cy="38834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86832" y="3239589"/>
            <a:ext cx="4917041" cy="32708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4744" y="2754352"/>
            <a:ext cx="4860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Швейцария                 Россия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37413" y="2742753"/>
            <a:ext cx="4709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Германия        Барселона(Испания)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744" y="6637841"/>
            <a:ext cx="237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7794" y="-128542"/>
            <a:ext cx="10086460" cy="2878182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Законы законами, но и сам человек должен позаботиться как о своем здоровье, так и о здоровье окружающих…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1551" y="1785258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>
                <a:solidFill>
                  <a:schemeClr val="accent1">
                    <a:lumMod val="75000"/>
                  </a:schemeClr>
                </a:solidFill>
              </a:rPr>
              <a:t>Спасибо за внимание! </a:t>
            </a:r>
            <a:r>
              <a:rPr lang="ru-RU" sz="8800" dirty="0" smtClean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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570" y="133080"/>
            <a:ext cx="20639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Цель:</a:t>
            </a:r>
            <a:r>
              <a:rPr lang="ru-RU" sz="5400" dirty="0" smtClean="0">
                <a:solidFill>
                  <a:srgbClr val="92D050"/>
                </a:solidFill>
              </a:rPr>
              <a:t> </a:t>
            </a:r>
            <a:endParaRPr lang="ru-RU" sz="5400" dirty="0">
              <a:solidFill>
                <a:srgbClr val="3D7B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322060"/>
            <a:ext cx="22076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Задачи: </a:t>
            </a:r>
            <a:endParaRPr lang="ru-RU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3514" y="846125"/>
            <a:ext cx="90917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-изучить  уровень шума и его влияние на здоровье человека  </a:t>
            </a:r>
            <a:endParaRPr lang="ru-RU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3514" y="3063222"/>
            <a:ext cx="97187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-понять, что такое шум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3514" y="3738938"/>
            <a:ext cx="1052866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-узнать какое влияние шум оказывает на моральное и физическое состояние </a:t>
            </a:r>
          </a:p>
          <a:p>
            <a:endParaRPr lang="ru-RU" sz="4000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4000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3514" y="5129561"/>
            <a:ext cx="107307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-провести исследование какой уровень  шума комфортен для человека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1370" y="1047115"/>
            <a:ext cx="4794250" cy="31908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2455" y="85090"/>
            <a:ext cx="8596668" cy="13208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Что такое шум?</a:t>
            </a:r>
            <a:endParaRPr lang="ru-RU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65" y="1311910"/>
            <a:ext cx="3601085" cy="2403475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155" y="3265805"/>
            <a:ext cx="4260215" cy="276923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  <a:t>Александр Белл</a:t>
            </a:r>
            <a:b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  <a:t>1 дБ= 10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0690" y="1421765"/>
            <a:ext cx="4107180" cy="5340350"/>
          </a:xfrm>
        </p:spPr>
      </p:pic>
      <p:pic>
        <p:nvPicPr>
          <p:cNvPr id="100" name="Замещающее содержимое 99"/>
          <p:cNvPicPr>
            <a:picLocks noGrp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947795" y="2645047"/>
            <a:ext cx="1743710" cy="20612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845" y="462599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Разный уровень дБ</a:t>
            </a:r>
            <a:endParaRPr lang="ru-RU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75" y="1449659"/>
            <a:ext cx="5600596" cy="5408341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770" y="1405054"/>
            <a:ext cx="6079714" cy="5452946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5780" y="-104503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</a:rPr>
              <a:t>Диаграмма 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по опросу среди одноклассников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9277994"/>
              </p:ext>
            </p:extLst>
          </p:nvPr>
        </p:nvGraphicFramePr>
        <p:xfrm>
          <a:off x="233725" y="1436915"/>
          <a:ext cx="10961143" cy="50231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9277" y="-91441"/>
            <a:ext cx="8982075" cy="132080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Замеры уровня шума шумомером в различных местах школы</a:t>
            </a:r>
            <a:endParaRPr lang="ru-RU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4369045"/>
              </p:ext>
            </p:extLst>
          </p:nvPr>
        </p:nvGraphicFramePr>
        <p:xfrm>
          <a:off x="457201" y="1426438"/>
          <a:ext cx="10646228" cy="5376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790" y="2432594"/>
            <a:ext cx="6844937" cy="13208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Москва-Сити </a:t>
            </a:r>
            <a:b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Москва</a:t>
            </a:r>
            <a:b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90-110 дБ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491" y="-672013"/>
            <a:ext cx="5647509" cy="75300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0" y="2207350"/>
            <a:ext cx="7186505" cy="1741715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Ул. Свердлова Екатеринбург</a:t>
            </a:r>
            <a:b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50-90 дБ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743" y="0"/>
            <a:ext cx="5153257" cy="687101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</TotalTime>
  <Words>159</Words>
  <Application>Microsoft Office PowerPoint</Application>
  <PresentationFormat>Широкоэкранный</PresentationFormat>
  <Paragraphs>35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Trebuchet MS</vt:lpstr>
      <vt:lpstr>Wingdings</vt:lpstr>
      <vt:lpstr>Wingdings 3</vt:lpstr>
      <vt:lpstr>Аспект</vt:lpstr>
      <vt:lpstr>Влияние шума на здоровье человека</vt:lpstr>
      <vt:lpstr>Презентация PowerPoint</vt:lpstr>
      <vt:lpstr>Что такое шум?</vt:lpstr>
      <vt:lpstr>Александр Белл   1 дБ= 10 </vt:lpstr>
      <vt:lpstr>Разный уровень дБ</vt:lpstr>
      <vt:lpstr>Диаграмма по опросу среди одноклассников</vt:lpstr>
      <vt:lpstr>Замеры уровня шума шумомером в различных местах школы</vt:lpstr>
      <vt:lpstr>Москва-Сити  Москва 90-110 дБ</vt:lpstr>
      <vt:lpstr>Ул. Свердлова Екатеринбург 50-90 дБ</vt:lpstr>
      <vt:lpstr>Аэропорт Шереметьево Москва 40-70 дБ</vt:lpstr>
      <vt:lpstr>Лес в селе Полазненское Пермский край  10-35 дБ</vt:lpstr>
      <vt:lpstr>Презентация PowerPoint</vt:lpstr>
      <vt:lpstr>   Законы законами, но и сам человек должен позаботиться как о своем здоровье, так и о здоровье окружающих…</vt:lpstr>
      <vt:lpstr>Спасибо за внимание! 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Влияние шума на здоровье человека</dc:title>
  <dc:creator>acer</dc:creator>
  <cp:lastModifiedBy>acer</cp:lastModifiedBy>
  <cp:revision>60</cp:revision>
  <dcterms:created xsi:type="dcterms:W3CDTF">2023-01-11T15:00:00Z</dcterms:created>
  <dcterms:modified xsi:type="dcterms:W3CDTF">2023-03-20T19:40:18Z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E6DF66C13E6240A3ABD85E84EA937FD9</vt:lpwstr>
  </property>
  <property fmtid="{D5CDD505-2E9C-101B-9397-08002B2CF9AE}" pid="3" name="KSOProductBuildVer">
    <vt:lpwstr>1049-11.2.0.11341</vt:lpwstr>
  </property>
</Properties>
</file>