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8" r:id="rId3"/>
    <p:sldId id="258" r:id="rId4"/>
    <p:sldId id="259" r:id="rId5"/>
    <p:sldId id="260" r:id="rId6"/>
    <p:sldId id="274" r:id="rId7"/>
    <p:sldId id="275" r:id="rId8"/>
    <p:sldId id="279" r:id="rId9"/>
    <p:sldId id="261" r:id="rId10"/>
    <p:sldId id="273" r:id="rId11"/>
    <p:sldId id="263" r:id="rId12"/>
    <p:sldId id="272" r:id="rId13"/>
    <p:sldId id="277" r:id="rId14"/>
    <p:sldId id="26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93837" autoAdjust="0"/>
  </p:normalViewPr>
  <p:slideViewPr>
    <p:cSldViewPr>
      <p:cViewPr varScale="1">
        <p:scale>
          <a:sx n="63" d="100"/>
          <a:sy n="63" d="100"/>
        </p:scale>
        <p:origin x="128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2"/>
    </p:cViewPr>
  </p:outlineViewPr>
  <p:notesTextViewPr>
    <p:cViewPr>
      <p:scale>
        <a:sx n="100" d="100"/>
        <a:sy n="100" d="100"/>
      </p:scale>
      <p:origin x="0" y="-26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spPr>
            <a:solidFill>
              <a:srgbClr val="FF0000"/>
            </a:solidFill>
          </c:spPr>
          <c:explosion val="25"/>
          <c:dPt>
            <c:idx val="1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D277-48DA-9204-620E33C4BA7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я играю в компьютерные игры</c:v>
                </c:pt>
                <c:pt idx="1">
                  <c:v>я не играю в компьютерные игры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72.900000000000006</c:v>
                </c:pt>
                <c:pt idx="1">
                  <c:v>27.1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77-48DA-9204-620E33C4B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2195-450B-A396-25A13149091E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195-450B-A396-25A13149091E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195-450B-A396-25A13149091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знаю, что такое игровой сленг</c:v>
                </c:pt>
                <c:pt idx="1">
                  <c:v>Не знаю, что такое игровой сленг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79.2</c:v>
                </c:pt>
                <c:pt idx="1">
                  <c:v>20.8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95-450B-A396-25A1314909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212202248303869E-2"/>
          <c:y val="0.19183682582870837"/>
          <c:w val="0.48938691625810926"/>
          <c:h val="0.723351153660173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spPr>
            <a:solidFill>
              <a:srgbClr val="FF0066"/>
            </a:solidFill>
          </c:spPr>
          <c:explosion val="25"/>
          <c:dPt>
            <c:idx val="0"/>
            <c:bubble3D val="0"/>
            <c:spPr/>
            <c:extLst>
              <c:ext xmlns:c16="http://schemas.microsoft.com/office/drawing/2014/chart" uri="{C3380CC4-5D6E-409C-BE32-E72D297353CC}">
                <c16:uniqueId val="{00000001-78F0-4D86-A13B-DA2739FEB54F}"/>
              </c:ext>
            </c:extLst>
          </c:dPt>
          <c:dLbls>
            <c:dLbl>
              <c:idx val="0"/>
              <c:layout>
                <c:manualLayout>
                  <c:x val="-0.15143403654731838"/>
                  <c:y val="1.7469543660101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8F0-4D86-A13B-DA2739FEB54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сленг помогает при общении</c:v>
                </c:pt>
                <c:pt idx="1">
                  <c:v>сленг не помогает при общении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39.6</c:v>
                </c:pt>
                <c:pt idx="1">
                  <c:v>60.4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F0-4D86-A13B-DA2739FEB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CF6-45AA-AF23-96995630449F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CF6-45AA-AF23-96995630449F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знаю перевод слов сленга</c:v>
                </c:pt>
                <c:pt idx="1">
                  <c:v>не знаю перевод слов сленга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29.2</c:v>
                </c:pt>
                <c:pt idx="1">
                  <c:v>70.8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F6-45AA-AF23-969956304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600" dirty="0"/>
              <a:t>Взрослые</a:t>
            </a:r>
          </a:p>
        </c:rich>
      </c:tx>
      <c:layout>
        <c:manualLayout>
          <c:xMode val="edge"/>
          <c:yMode val="edge"/>
          <c:x val="0.39033218079895721"/>
          <c:y val="2.77151800028528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dPt>
            <c:idx val="0"/>
            <c:bubble3D val="0"/>
            <c:explosion val="7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769A-4C0C-876B-21B9CE628696}"/>
              </c:ext>
            </c:extLst>
          </c:dPt>
          <c:dPt>
            <c:idx val="1"/>
            <c:bubble3D val="0"/>
            <c:explosion val="2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769A-4C0C-876B-21B9CE628696}"/>
              </c:ext>
            </c:extLst>
          </c:dPt>
          <c:dPt>
            <c:idx val="2"/>
            <c:bubble3D val="0"/>
            <c:explosion val="2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769A-4C0C-876B-21B9CE628696}"/>
              </c:ext>
            </c:extLst>
          </c:dPt>
          <c:dPt>
            <c:idx val="3"/>
            <c:bubble3D val="0"/>
            <c:explosion val="9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769A-4C0C-876B-21B9CE628696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69A-4C0C-876B-21B9CE628696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Я играю в компьютерные игры</c:v>
                </c:pt>
                <c:pt idx="1">
                  <c:v>Я использую в речи игровой сленг</c:v>
                </c:pt>
                <c:pt idx="2">
                  <c:v>Я понимаю все слова игрового сленга</c:v>
                </c:pt>
                <c:pt idx="3">
                  <c:v>Считаю игровой сленг эмоциональным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%">
                  <c:v>0.1</c:v>
                </c:pt>
                <c:pt idx="1">
                  <c:v>4.2000000000000003E-2</c:v>
                </c:pt>
                <c:pt idx="2">
                  <c:v>4.2000000000000003E-2</c:v>
                </c:pt>
                <c:pt idx="3" formatCode="0%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9A-4C0C-876B-21B9CE62869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22A-4827-AB04-5FA30DA0F72C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822A-4827-AB04-5FA30DA0F72C}"/>
              </c:ext>
            </c:extLst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5-822A-4827-AB04-5FA30DA0F72C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7-822A-4827-AB04-5FA30DA0F72C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9-822A-4827-AB04-5FA30DA0F72C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822A-4827-AB04-5FA30DA0F72C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D-822A-4827-AB04-5FA30DA0F72C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F-822A-4827-AB04-5FA30DA0F72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рашить</c:v>
                </c:pt>
                <c:pt idx="1">
                  <c:v>демка</c:v>
                </c:pt>
                <c:pt idx="2">
                  <c:v>донат</c:v>
                </c:pt>
                <c:pt idx="3">
                  <c:v>пофиксить</c:v>
                </c:pt>
                <c:pt idx="4">
                  <c:v>сейв</c:v>
                </c:pt>
                <c:pt idx="5">
                  <c:v>слэшер</c:v>
                </c:pt>
                <c:pt idx="6">
                  <c:v>спидран</c:v>
                </c:pt>
                <c:pt idx="7">
                  <c:v>стамина</c:v>
                </c:pt>
                <c:pt idx="8">
                  <c:v>файтинг</c:v>
                </c:pt>
                <c:pt idx="9">
                  <c:v>хардкор</c:v>
                </c:pt>
                <c:pt idx="10">
                  <c:v>чекпоинт</c:v>
                </c:pt>
                <c:pt idx="11">
                  <c:v>шутер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48.6</c:v>
                </c:pt>
                <c:pt idx="1">
                  <c:v>37.799999999999997</c:v>
                </c:pt>
                <c:pt idx="2">
                  <c:v>75.7</c:v>
                </c:pt>
                <c:pt idx="3">
                  <c:v>64.900000000000006</c:v>
                </c:pt>
                <c:pt idx="4">
                  <c:v>64.900000000000006</c:v>
                </c:pt>
                <c:pt idx="5">
                  <c:v>13.5</c:v>
                </c:pt>
                <c:pt idx="6">
                  <c:v>78.400000000000006</c:v>
                </c:pt>
                <c:pt idx="7">
                  <c:v>18.899999999999999</c:v>
                </c:pt>
                <c:pt idx="8">
                  <c:v>43.2</c:v>
                </c:pt>
                <c:pt idx="9">
                  <c:v>67.599999999999994</c:v>
                </c:pt>
                <c:pt idx="10">
                  <c:v>43.2</c:v>
                </c:pt>
                <c:pt idx="11">
                  <c:v>40.5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22A-4827-AB04-5FA30DA0F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985920"/>
        <c:axId val="149991808"/>
      </c:barChart>
      <c:catAx>
        <c:axId val="1499859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49991808"/>
        <c:crosses val="autoZero"/>
        <c:auto val="1"/>
        <c:lblAlgn val="ctr"/>
        <c:lblOffset val="100"/>
        <c:noMultiLvlLbl val="0"/>
      </c:catAx>
      <c:valAx>
        <c:axId val="149991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9985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</c:title>
    <c:autoTitleDeleted val="0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829542140565756E-2"/>
          <c:y val="0.17578655303630056"/>
          <c:w val="0.56004690385923983"/>
          <c:h val="0.736282352383688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B3E-4FD9-9D20-EC608564B6F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1B3E-4FD9-9D20-EC608564B6F1}"/>
              </c:ext>
            </c:extLst>
          </c:dPt>
          <c:dPt>
            <c:idx val="2"/>
            <c:bubble3D val="0"/>
            <c:spPr>
              <a:solidFill>
                <a:srgbClr val="FF0066"/>
              </a:solidFill>
            </c:spPr>
            <c:extLst>
              <c:ext xmlns:c16="http://schemas.microsoft.com/office/drawing/2014/chart" uri="{C3380CC4-5D6E-409C-BE32-E72D297353CC}">
                <c16:uniqueId val="{00000005-1B3E-4FD9-9D20-EC608564B6F1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Желание сделать речь более эмоциональной </c:v>
                </c:pt>
                <c:pt idx="1">
                  <c:v>Желание показать знание игр</c:v>
                </c:pt>
                <c:pt idx="2">
                  <c:v>на одной волне с друзьями</c:v>
                </c:pt>
                <c:pt idx="3">
                  <c:v>Форма самоутверждения</c:v>
                </c:pt>
                <c:pt idx="4">
                  <c:v>Подражание блогеру</c:v>
                </c:pt>
                <c:pt idx="5">
                  <c:v>нехватка словарного запаса</c:v>
                </c:pt>
                <c:pt idx="6">
                  <c:v>стремление к краткости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40.5</c:v>
                </c:pt>
                <c:pt idx="1">
                  <c:v>18.899999999999999</c:v>
                </c:pt>
                <c:pt idx="2">
                  <c:v>45.9</c:v>
                </c:pt>
                <c:pt idx="3">
                  <c:v>4.5</c:v>
                </c:pt>
                <c:pt idx="4">
                  <c:v>2.7</c:v>
                </c:pt>
                <c:pt idx="5">
                  <c:v>2.7</c:v>
                </c:pt>
                <c:pt idx="6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B3E-4FD9-9D20-EC608564B6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F6505-75C8-4C43-BE25-5A0FA70230F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17A29-8123-4E41-87C8-04A4391EC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2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346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Проведенный опрос показал, что большинство подростков хорошо знают игровой сленг, многие являются геймерами, поэтому ответить на вопросы им не составило труда.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ебятам были предоставлены различные слова игрового сленга, самыми популярными и наиболее часто используемыми оказались слова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доонат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спидран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хардкор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Второе место разделили такие слова как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пофиксить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сейв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30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опросе ребята сами рассказали, для чего они используют эти слова и самым популярным ответом стал: желание быть на одной волне в кругу друзей. На втором месте – желание сделать речь более эмоциональной.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038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Речевое поведение современных подростков с применением игрового сленга выступает в качестве одной из форм самоутверждения. Как же всё-таки влияет игровой сленг на речь и поведение</a:t>
            </a:r>
            <a:r>
              <a:rPr lang="ru-RU" baseline="0" dirty="0" smtClean="0"/>
              <a:t> подростков? Используя игровой сленг подростки </a:t>
            </a:r>
            <a:r>
              <a:rPr lang="ru-RU" dirty="0" smtClean="0"/>
              <a:t> </a:t>
            </a:r>
          </a:p>
          <a:p>
            <a:r>
              <a:rPr lang="ru-RU" dirty="0" smtClean="0"/>
              <a:t>–</a:t>
            </a:r>
            <a:r>
              <a:rPr lang="ru-RU" baseline="0" dirty="0" smtClean="0"/>
              <a:t> </a:t>
            </a:r>
            <a:r>
              <a:rPr lang="ru-RU" dirty="0" smtClean="0"/>
              <a:t>восполняют словарный запас для выражения своей мысли. </a:t>
            </a:r>
          </a:p>
          <a:p>
            <a:r>
              <a:rPr lang="ru-RU" dirty="0" smtClean="0"/>
              <a:t>– вносят</a:t>
            </a:r>
            <a:r>
              <a:rPr lang="ru-RU" baseline="0" dirty="0" smtClean="0"/>
              <a:t> </a:t>
            </a:r>
            <a:r>
              <a:rPr lang="ru-RU" dirty="0" smtClean="0"/>
              <a:t>разнообразие в свою речь, делая (как им кажется) ее крутой, насмешливой.</a:t>
            </a:r>
          </a:p>
          <a:p>
            <a:r>
              <a:rPr lang="ru-RU" dirty="0" smtClean="0"/>
              <a:t>– часто</a:t>
            </a:r>
            <a:r>
              <a:rPr lang="ru-RU" baseline="0" dirty="0" smtClean="0"/>
              <a:t> сокращают, чтобы быстрее выразить чувства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– повышают эмоциональность речи. 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91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Начинающий геймер не всегда знает понятие некоторых слов и выражений, поэтому ниже можно посмотреть словарь геймера, чтобы устранить этот недостаток. В процессе подготовки проекта я собирал слова игрового сленга из разных источников интернета. У меня получился список больше двухсот слов, и мне кажется, что это еще не весь список.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817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данной работе мы попытались изучить как игровой сленг влияет на речь и поведение детей. Для того, чтобы достигнуть цели, мы познакомились</a:t>
            </a:r>
            <a:r>
              <a:rPr lang="ru-RU" baseline="0" dirty="0" smtClean="0"/>
              <a:t> с историей возникновения сленга, а также провели несколько опросов и </a:t>
            </a:r>
            <a:r>
              <a:rPr lang="ru-RU" baseline="0" dirty="0" err="1" smtClean="0"/>
              <a:t>анкетирований</a:t>
            </a:r>
            <a:r>
              <a:rPr lang="ru-RU" baseline="0" dirty="0" smtClean="0"/>
              <a:t> учащихся 4-6 классов, проанализировали результаты</a:t>
            </a:r>
            <a:r>
              <a:rPr lang="ru-RU" dirty="0" smtClean="0"/>
              <a:t> и в заключении хотелось бы перечислить основные выводы: </a:t>
            </a:r>
          </a:p>
          <a:p>
            <a:pPr marL="228600" indent="-228600">
              <a:buAutoNum type="arabicPeriod"/>
            </a:pPr>
            <a:r>
              <a:rPr lang="ru-RU" dirty="0" smtClean="0"/>
              <a:t>Главное в игровом сленге для подростка – возможность отойти от обыденности.</a:t>
            </a:r>
          </a:p>
          <a:p>
            <a:pPr marL="228600" indent="-228600">
              <a:buAutoNum type="arabicPeriod"/>
            </a:pPr>
            <a:r>
              <a:rPr lang="ru-RU" dirty="0" smtClean="0"/>
              <a:t>Игровой сленг демонстрирует особенности современного</a:t>
            </a:r>
            <a:r>
              <a:rPr lang="ru-RU" baseline="0" dirty="0" smtClean="0"/>
              <a:t> подростка</a:t>
            </a:r>
            <a:r>
              <a:rPr lang="ru-RU" dirty="0" smtClean="0"/>
              <a:t>: громкость, дерзость. Для современных подростков он выступает в качестве способа переделать окружающий мир на свой манер. </a:t>
            </a:r>
          </a:p>
          <a:p>
            <a:pPr marL="228600" indent="-228600">
              <a:buAutoNum type="arabicPeriod"/>
            </a:pPr>
            <a:r>
              <a:rPr lang="ru-RU" dirty="0" smtClean="0"/>
              <a:t>В подростковом возрасте игровой сленг</a:t>
            </a:r>
            <a:r>
              <a:rPr lang="ru-RU" baseline="0" dirty="0" smtClean="0"/>
              <a:t> </a:t>
            </a:r>
            <a:r>
              <a:rPr lang="ru-RU" dirty="0" smtClean="0"/>
              <a:t>позволяет «быть не как все», «быть подобно своим». </a:t>
            </a:r>
          </a:p>
          <a:p>
            <a:pPr marL="228600" indent="-228600">
              <a:buAutoNum type="arabicPeriod"/>
            </a:pPr>
            <a:r>
              <a:rPr lang="ru-RU" dirty="0" smtClean="0"/>
              <a:t>Игровой сленг делает речь современных подростков более понятной для сверстников, восполняет недостаток словарного запаса.</a:t>
            </a:r>
          </a:p>
          <a:p>
            <a:pPr marL="228600" indent="-228600">
              <a:buAutoNum type="arabicPeriod"/>
            </a:pPr>
            <a:r>
              <a:rPr lang="ru-RU" dirty="0" smtClean="0"/>
              <a:t>Подростки</a:t>
            </a:r>
            <a:r>
              <a:rPr lang="ru-RU" baseline="0" dirty="0" smtClean="0"/>
              <a:t> </a:t>
            </a:r>
            <a:r>
              <a:rPr lang="ru-RU" dirty="0" smtClean="0"/>
              <a:t>считают применение игрового сленга модным, современным, необходимым для связки слов. </a:t>
            </a:r>
          </a:p>
          <a:p>
            <a:pPr marL="0" indent="0">
              <a:buNone/>
            </a:pPr>
            <a:r>
              <a:rPr lang="ru-RU" dirty="0" smtClean="0"/>
              <a:t>Таким образом, современное подростки, увлеченные играми, неотделимы от применения игрового сленга. Его распространение нельзя остановить, но можно контролировать и регулировать.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Игровой сленг – неотъемлемая часть речи современного подростка. Поэтому нельзя относиться к игровому сленгу, как к чему-то загрязняющему русский язык.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508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с братом часто играем в компьютерные игры и в процессе игры используем игровой сленг, большинство этих слов не понимают люди старшего поколения, в том числе и наши родители, поскольку не используют такую лексику в своей речи.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для нас это понятный язык, с помощью которого мы обмениваемся информацией, и он является неотъемлемой частью игрового процесса. Родители считают, что игровой сленг плохо влияет на детей и засоряет их речь, именно поэтому мы решили рассмотреть вопрос влияния игрового сленга на речь детей, а также причины его употребления.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380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Сленг (англ. </a:t>
            </a:r>
            <a:r>
              <a:rPr lang="ru-RU" dirty="0" err="1" smtClean="0"/>
              <a:t>slang</a:t>
            </a:r>
            <a:r>
              <a:rPr lang="ru-RU" dirty="0" smtClean="0"/>
              <a:t>) </a:t>
            </a:r>
            <a:r>
              <a:rPr lang="ru-RU" sz="1200" dirty="0" smtClean="0"/>
              <a:t>— набор слов или новых значений существующих слов, употребляемых в различных группах.</a:t>
            </a:r>
          </a:p>
          <a:p>
            <a:pPr fontAlgn="base"/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английской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лексикографии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термин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«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получил широкое распространение приблизительно в начале XIX века. Этимология этого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представляется спорной. На изучение сленга повлияла англоязычная культура.</a:t>
            </a:r>
          </a:p>
          <a:p>
            <a:pPr fontAlgn="base"/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Джеймс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Брэдстрит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Гриноу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Джордж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Лайман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Киттредж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охарактеризовали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следующим образом: «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язык-бродяга, который слоняется в окрестностях литературной речи и постоянно старается пробить себе дорогу в самое изысканное общество». На сегодняшний день многие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сленговые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слова и обороты прочно обосновались в литературном языке (например, шпаргалка, шумиха).</a:t>
            </a: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 по себе сленг является вариацией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«тайного языка»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 синонимом таких слов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Игровой сленг характеризуется краткостью, и взаимосвязанной с нею содержательностью и эмоциональностью, что происходит из-за необходимости быстрой передачи информации и из-за эмоциональной напряжённости игры.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стоит путать игровой сленг и подростковый. Если игровой сленг практически целиком основан на англицизмах, то в подростковом сленге слова в основном появляются путем упрощения родной речи. </a:t>
            </a: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Названия сленгов традиционно восходят к группам, которые ими пользуются. Назвать все виды вряд ли получится без серьёзного исследования, но основные типы таковы: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молодежный,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профессиональный, связанный с хобби,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компьютерный (игровой), на котором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мы и остановимся.</a:t>
            </a: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1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Большинство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компьютерных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жаргонизмов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создано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молодёжью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осваивающей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компьютеры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 увлекающейся всем, что с этим связано. При этом границы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молодёжного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компьютерного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сленгов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размыты. В число их разновидностей входит игровой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(или,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геймеров) наряду с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сленгом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хакеров (опытных пользователей) и общих пользователей.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онлайн игры вовлекается большое число пользователей со всего мира, и оказавшись в одном пространстве, они вынуждены прибегать к некоторому универсальному средству коммуникации. Таким образом, игровой сленг выполняет роль способа общения пользователей, являющихся носителями разных языков. Такой «игровой» язык позволяет быстро и легко взаимодействовать и достигать успешных игровых результатов. Изначально новички не знают используемых слов, но со временем они становятся им просты и понятны, и таким образом языковые границы стираются.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Русский игровой сленг начал своё развитие в 90-е годы XX столетия. Хотя стоит отметить, что первые игры появились в России уже в 80-е годы (тот же тетрис… да, его придумали русские).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90-е годы в России начали появляться игровые клубы. В этих клубах и формировался первый русский игровой сленг. Русский сленг в основном стал складываться из заимствованных слов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англицизмов.</a:t>
            </a: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11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Итак, опрос прошли 48 человек – 25 учеников 6 «А» класса и 23 ученика 4 «А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20 взрослых.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анкетировании поучаствовали – 52% девочек и 48% мальчиков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Компьютерными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играми увлечены – 73%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знают, что такое игровой (компьютерный) сленг, из них - всего 20%.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32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БОльшая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половина участников анкетирования, а точнее - 60,5 %,  считают, что игровой (компьютерный) сленг не помогает в общении с людьми, но при этом всё равно его используют. Кроме этого, в процессе анкетирования выяснилось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что 70% участников даже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знают, как эти слова переводятся на русский язык – почти 80% опрошенных.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383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Если сравнить результаты</a:t>
            </a:r>
            <a:r>
              <a:rPr lang="ru-RU" baseline="0" dirty="0" smtClean="0"/>
              <a:t> опроса взрослых, то мы, конечно, увидим большую разницу. Опрос прошли 25 человек взрослых. Из них в компьютерные игры играют только 10% опрошенных, также 10% используют игровой сленг в речи. Многие слова взрослым непонятны. И только ответы последнего вопроса совпали с ответами детей. И те, и другие считают, что игровой сленг очень эмоциональный.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070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Причинами употребления сленга являются: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отделение «своих»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«посторонних». Специальный язык, понятный только им, позволяет ощущать себя членами группировки и помогает поддерживать хорошие взаимоотношения со сверстниками.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Протест против взрослого. Таким образом, выражается нежелание следовать правилам, придуманным взрослыми, через речевое поведение.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Форма самоутверждения. С помощью игрового сленга подростки повышают свой статус в группе, утверждаются как среди своих сверстников, так и в собственных глазах.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Подражание. При помощи игрового сленга современные подростки стараются подражать определенному значимому для себя лицу. Поэтому в речи подростков много слов из лексикона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блогеров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чьи блоги посвящены прохождению популярных онлайн-игр.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Можно перечислить еще ряд причин, по которым современное поколение подростков активно употребляет игровой сленг, но мы решили не додумывать, а провести опрос для конкретных ребят и узнать у них, для чего же они используют в своей речи, игровой сленг.</a:t>
            </a:r>
          </a:p>
          <a:p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7A29-8123-4E41-87C8-04A4391EC5E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6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9806" y="76470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Игровой (компьютерный) </a:t>
            </a:r>
            <a:r>
              <a:rPr lang="ru-RU" dirty="0"/>
              <a:t>сленг в детской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188640"/>
            <a:ext cx="7854696" cy="1097880"/>
          </a:xfrm>
        </p:spPr>
        <p:txBody>
          <a:bodyPr/>
          <a:lstStyle/>
          <a:p>
            <a:r>
              <a:rPr lang="ru-RU" sz="2400" dirty="0"/>
              <a:t>Исследовательский проект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02128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Выполнил: Сальников Георгий, 4 А</a:t>
            </a:r>
          </a:p>
          <a:p>
            <a:r>
              <a:rPr lang="ru-RU" b="1" dirty="0" smtClean="0"/>
              <a:t>Учитель: Астахова Светлана Александровна</a:t>
            </a:r>
            <a:endParaRPr lang="ru-RU" b="1" dirty="0"/>
          </a:p>
        </p:txBody>
      </p:sp>
      <p:pic>
        <p:nvPicPr>
          <p:cNvPr id="4098" name="Picture 2" descr="https://avatars.mds.yandex.net/i?id=ba27e382de9f4ab8e0f71a3f36ce4e569530eb44-700630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25746"/>
            <a:ext cx="58886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2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31" y="967543"/>
            <a:ext cx="7497353" cy="94928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Какие слова игрового сленга вы знаете и используете чаще всего?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1763"/>
            <a:ext cx="8229600" cy="9689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Результат опроса в </a:t>
            </a:r>
            <a:r>
              <a:rPr lang="en-US" dirty="0" err="1" smtClean="0"/>
              <a:t>WhatsApp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066848"/>
              </p:ext>
            </p:extLst>
          </p:nvPr>
        </p:nvGraphicFramePr>
        <p:xfrm>
          <a:off x="526773" y="2276872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47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066"/>
            <a:ext cx="8229600" cy="1196752"/>
          </a:xfrm>
        </p:spPr>
        <p:txBody>
          <a:bodyPr>
            <a:normAutofit/>
          </a:bodyPr>
          <a:lstStyle/>
          <a:p>
            <a:r>
              <a:rPr lang="ru-RU" dirty="0"/>
              <a:t>Результат опроса в </a:t>
            </a:r>
            <a:r>
              <a:rPr lang="en-US" dirty="0" err="1"/>
              <a:t>WhatsApp</a:t>
            </a:r>
            <a:r>
              <a:rPr lang="ru-RU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71567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1052736"/>
            <a:ext cx="9144000" cy="7200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500" dirty="0" smtClean="0"/>
              <a:t>Для чего вы используете компьютерный сленг?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32831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3511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Влияние игрового сленга на </a:t>
            </a:r>
            <a:r>
              <a:rPr lang="ru-RU" dirty="0" smtClean="0"/>
              <a:t>речь и поведение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10504"/>
            <a:ext cx="8229600" cy="4389120"/>
          </a:xfrm>
        </p:spPr>
        <p:txBody>
          <a:bodyPr/>
          <a:lstStyle/>
          <a:p>
            <a:r>
              <a:rPr lang="ru-RU" sz="2400" dirty="0" smtClean="0"/>
              <a:t>нехватка </a:t>
            </a:r>
            <a:r>
              <a:rPr lang="ru-RU" sz="2400" dirty="0"/>
              <a:t>литературного словарного запаса для выражения своей </a:t>
            </a:r>
            <a:r>
              <a:rPr lang="ru-RU" sz="2400" dirty="0" smtClean="0"/>
              <a:t>мысли </a:t>
            </a:r>
            <a:endParaRPr lang="ru-RU" sz="2400" dirty="0"/>
          </a:p>
          <a:p>
            <a:r>
              <a:rPr lang="ru-RU" sz="2400" dirty="0" smtClean="0"/>
              <a:t>желание </a:t>
            </a:r>
            <a:r>
              <a:rPr lang="ru-RU" sz="2400" dirty="0"/>
              <a:t>разнообразить свою речь, сделать ее крутой, </a:t>
            </a:r>
            <a:r>
              <a:rPr lang="ru-RU" sz="2400" dirty="0" smtClean="0"/>
              <a:t>насмешливой</a:t>
            </a:r>
            <a:endParaRPr lang="ru-RU" sz="2400" dirty="0"/>
          </a:p>
          <a:p>
            <a:r>
              <a:rPr lang="ru-RU" sz="2400" dirty="0" smtClean="0"/>
              <a:t>повышение </a:t>
            </a:r>
            <a:r>
              <a:rPr lang="ru-RU" sz="2400" dirty="0"/>
              <a:t>эмоциональности </a:t>
            </a:r>
            <a:r>
              <a:rPr lang="ru-RU" sz="2400" dirty="0" smtClean="0"/>
              <a:t>речи </a:t>
            </a:r>
            <a:endParaRPr lang="ru-RU" sz="2400" dirty="0"/>
          </a:p>
          <a:p>
            <a:r>
              <a:rPr lang="ru-RU" sz="2400" dirty="0"/>
              <a:t>стремление к </a:t>
            </a:r>
            <a:r>
              <a:rPr lang="ru-RU" sz="2400" dirty="0" smtClean="0"/>
              <a:t>краткости</a:t>
            </a:r>
            <a:endParaRPr lang="ru-RU" sz="2400" dirty="0"/>
          </a:p>
          <a:p>
            <a:endParaRPr lang="ru-RU" dirty="0"/>
          </a:p>
        </p:txBody>
      </p:sp>
      <p:pic>
        <p:nvPicPr>
          <p:cNvPr id="6" name="Picture 4" descr="C:\Users\Rapid\Desktop\IMG_20230115_01085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941574" cy="270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500" dirty="0"/>
              <a:t>Словарь геймера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42988"/>
            <a:ext cx="3528392" cy="38863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1322875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процессе подготовки проекта я собирал слова игрового сленга из разных </a:t>
            </a:r>
            <a:r>
              <a:rPr lang="ru-RU" sz="2400" dirty="0" smtClean="0"/>
              <a:t>источников интернета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5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112" y="54868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Выводы: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12776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Игровой сленг </a:t>
            </a:r>
            <a:endParaRPr lang="ru-RU" sz="2400" b="1" u="sng" dirty="0" smtClean="0"/>
          </a:p>
          <a:p>
            <a:endParaRPr lang="ru-RU" sz="2400" b="1" u="sng" dirty="0" smtClean="0"/>
          </a:p>
          <a:p>
            <a:pPr marL="228600" indent="-228600">
              <a:buAutoNum type="arabicPeriod"/>
            </a:pPr>
            <a:r>
              <a:rPr lang="ru-RU" sz="2400" dirty="0" smtClean="0"/>
              <a:t>Выступает </a:t>
            </a:r>
            <a:r>
              <a:rPr lang="ru-RU" sz="2400" dirty="0"/>
              <a:t>в качестве способа переделать окружающий мир на свой </a:t>
            </a:r>
            <a:r>
              <a:rPr lang="ru-RU" sz="2400" dirty="0" smtClean="0"/>
              <a:t>манер </a:t>
            </a:r>
            <a:endParaRPr lang="ru-RU" sz="2400" dirty="0"/>
          </a:p>
          <a:p>
            <a:pPr marL="228600" indent="-228600">
              <a:buAutoNum type="arabicPeriod"/>
            </a:pPr>
            <a:r>
              <a:rPr lang="ru-RU" sz="2400" dirty="0" smtClean="0"/>
              <a:t> Позволяет </a:t>
            </a:r>
            <a:r>
              <a:rPr lang="ru-RU" sz="2400" dirty="0"/>
              <a:t>«быть не как все», «быть подобно своим</a:t>
            </a:r>
            <a:r>
              <a:rPr lang="ru-RU" sz="2400" dirty="0" smtClean="0"/>
              <a:t>» </a:t>
            </a:r>
            <a:endParaRPr lang="ru-RU" sz="2400" dirty="0"/>
          </a:p>
          <a:p>
            <a:pPr marL="228600" indent="-228600">
              <a:buAutoNum type="arabicPeriod"/>
            </a:pPr>
            <a:r>
              <a:rPr lang="ru-RU" sz="2400" dirty="0" smtClean="0"/>
              <a:t> Делает </a:t>
            </a:r>
            <a:r>
              <a:rPr lang="ru-RU" sz="2400" dirty="0"/>
              <a:t>речь современных подростков более понятной для </a:t>
            </a:r>
            <a:r>
              <a:rPr lang="ru-RU" sz="2400" dirty="0" smtClean="0"/>
              <a:t>сверстников </a:t>
            </a:r>
            <a:endParaRPr lang="ru-RU" sz="2400" dirty="0"/>
          </a:p>
          <a:p>
            <a:r>
              <a:rPr lang="ru-RU" sz="2400" dirty="0" smtClean="0"/>
              <a:t>5. Восполняет </a:t>
            </a:r>
            <a:r>
              <a:rPr lang="ru-RU" sz="2400" dirty="0"/>
              <a:t>недостаток словарного </a:t>
            </a:r>
            <a:r>
              <a:rPr lang="ru-RU" sz="2400" dirty="0" smtClean="0"/>
              <a:t>запаса</a:t>
            </a:r>
            <a:endParaRPr lang="ru-RU" sz="2400" dirty="0"/>
          </a:p>
          <a:p>
            <a:r>
              <a:rPr lang="ru-RU" sz="2400" dirty="0" smtClean="0"/>
              <a:t>6. Подростки </a:t>
            </a:r>
            <a:r>
              <a:rPr lang="ru-RU" sz="2400" dirty="0"/>
              <a:t>считают применение игрового сленга модным, </a:t>
            </a:r>
            <a:r>
              <a:rPr lang="ru-RU" sz="2400" dirty="0" smtClean="0"/>
              <a:t>современным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709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 descr="https://cherra.ru/doc/%D0%AD%D0%BC%D0%BE%D1%86%D0%B8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20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1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60" y="2316823"/>
            <a:ext cx="2838450" cy="3581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5002" y="2313488"/>
            <a:ext cx="2920514" cy="3627090"/>
          </a:xfrm>
          <a:prstGeom prst="rect">
            <a:avLst/>
          </a:prstGeom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4202837" y="908720"/>
            <a:ext cx="72008" cy="47930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08504" y="127684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Кайт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317771" y="1871559"/>
            <a:ext cx="83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Читер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324339" y="2491586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Скилл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315154" y="3143472"/>
            <a:ext cx="70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Фикс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311093" y="3738191"/>
            <a:ext cx="86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Юзать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274773" y="434447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Ваншот</a:t>
            </a:r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7505259" y="908720"/>
            <a:ext cx="1224136" cy="715094"/>
          </a:xfrm>
          <a:prstGeom prst="wedgeEllipse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Эмм…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93671" y="1276840"/>
            <a:ext cx="2479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Это с катком связано?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85178" y="1867681"/>
            <a:ext cx="265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По-моему это про сыр…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4477276" y="2505576"/>
            <a:ext cx="231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Конфетки какие-то?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525751" y="3143472"/>
            <a:ext cx="83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Эмм…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521380" y="3781368"/>
            <a:ext cx="152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Непонятно…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450198" y="4370054"/>
            <a:ext cx="1903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Имя соперника?</a:t>
            </a:r>
          </a:p>
        </p:txBody>
      </p:sp>
      <p:sp>
        <p:nvSpPr>
          <p:cNvPr id="42" name="Овальная выноска 41"/>
          <p:cNvSpPr/>
          <p:nvPr/>
        </p:nvSpPr>
        <p:spPr>
          <a:xfrm>
            <a:off x="683568" y="931078"/>
            <a:ext cx="1224136" cy="715094"/>
          </a:xfrm>
          <a:prstGeom prst="wedgeEllipse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Гоу</a:t>
            </a:r>
            <a:r>
              <a:rPr lang="ru-RU" b="1" dirty="0" smtClean="0">
                <a:solidFill>
                  <a:schemeClr val="tx1"/>
                </a:solidFill>
              </a:rPr>
              <a:t> на </a:t>
            </a:r>
            <a:r>
              <a:rPr lang="ru-RU" b="1" dirty="0" err="1" smtClean="0">
                <a:solidFill>
                  <a:schemeClr val="tx1"/>
                </a:solidFill>
              </a:rPr>
              <a:t>мид</a:t>
            </a:r>
            <a:r>
              <a:rPr lang="ru-RU" b="1" dirty="0" smtClean="0">
                <a:solidFill>
                  <a:schemeClr val="tx1"/>
                </a:solidFill>
              </a:rPr>
              <a:t>!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908" y="62068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Задачи:</a:t>
            </a:r>
            <a:endParaRPr lang="ru-RU" b="1" dirty="0"/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5" name="Нашивка 4"/>
          <p:cNvSpPr/>
          <p:nvPr/>
        </p:nvSpPr>
        <p:spPr>
          <a:xfrm>
            <a:off x="341822" y="2643794"/>
            <a:ext cx="4248472" cy="944083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Выяснить, что такое сленг и раскрыть историю его появления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293941" y="3769322"/>
            <a:ext cx="4286853" cy="117300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Провести </a:t>
            </a:r>
            <a:r>
              <a:rPr lang="ru-RU" sz="2000" dirty="0" smtClean="0"/>
              <a:t>опрос </a:t>
            </a:r>
            <a:r>
              <a:rPr lang="ru-RU" sz="2000" dirty="0"/>
              <a:t>учащихся 4-6 классов на </a:t>
            </a:r>
            <a:r>
              <a:rPr lang="ru-RU" sz="2000" dirty="0" smtClean="0"/>
              <a:t>знание игрового  сленга</a:t>
            </a:r>
            <a:endParaRPr lang="ru-RU" sz="2000" dirty="0"/>
          </a:p>
        </p:txBody>
      </p:sp>
      <p:sp>
        <p:nvSpPr>
          <p:cNvPr id="8" name="Нашивка 7"/>
          <p:cNvSpPr/>
          <p:nvPr/>
        </p:nvSpPr>
        <p:spPr>
          <a:xfrm>
            <a:off x="4271796" y="3803064"/>
            <a:ext cx="4452129" cy="1173002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Понять причины использования игрового </a:t>
            </a:r>
            <a:r>
              <a:rPr lang="ru-RU" sz="2000" dirty="0" smtClean="0">
                <a:solidFill>
                  <a:schemeClr val="tx1"/>
                </a:solidFill>
              </a:rPr>
              <a:t>сленга </a:t>
            </a:r>
            <a:r>
              <a:rPr lang="ru-RU" sz="2000" dirty="0">
                <a:solidFill>
                  <a:schemeClr val="tx1"/>
                </a:solidFill>
              </a:rPr>
              <a:t>в речи </a:t>
            </a:r>
            <a:r>
              <a:rPr lang="ru-RU" sz="2000" dirty="0" smtClean="0">
                <a:solidFill>
                  <a:schemeClr val="tx1"/>
                </a:solidFill>
              </a:rPr>
              <a:t>учащихся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7880" y="932891"/>
            <a:ext cx="6664828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Цель: </a:t>
            </a:r>
            <a:r>
              <a:rPr lang="ru-RU" sz="2000" dirty="0">
                <a:solidFill>
                  <a:schemeClr val="tx1"/>
                </a:solidFill>
              </a:rPr>
              <a:t>Изучить  какое влияние оказывает игровой сленг не речь и поведение учеников</a:t>
            </a: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Нашивка 4"/>
          <p:cNvSpPr/>
          <p:nvPr/>
        </p:nvSpPr>
        <p:spPr>
          <a:xfrm>
            <a:off x="4461585" y="2643793"/>
            <a:ext cx="4248472" cy="944083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dk1"/>
                </a:solidFill>
              </a:rPr>
              <a:t>Рассмотреть причины образования игрового сленга</a:t>
            </a:r>
          </a:p>
        </p:txBody>
      </p:sp>
      <p:sp>
        <p:nvSpPr>
          <p:cNvPr id="11" name="Нашивка 5"/>
          <p:cNvSpPr/>
          <p:nvPr/>
        </p:nvSpPr>
        <p:spPr>
          <a:xfrm>
            <a:off x="2178026" y="5157511"/>
            <a:ext cx="5130278" cy="1223817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>
                <a:solidFill>
                  <a:schemeClr val="tx1"/>
                </a:solidFill>
              </a:rPr>
              <a:t>Сформировать словарь игрового сленга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27" y="116632"/>
            <a:ext cx="8229600" cy="1143000"/>
          </a:xfrm>
        </p:spPr>
        <p:txBody>
          <a:bodyPr/>
          <a:lstStyle/>
          <a:p>
            <a:pPr marL="0" indent="0"/>
            <a:r>
              <a:rPr lang="ru-RU" b="1" dirty="0"/>
              <a:t>Что такое сленг?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167" y="1196752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Сленг </a:t>
            </a:r>
            <a:r>
              <a:rPr lang="ru-RU" dirty="0"/>
              <a:t>(англ. </a:t>
            </a:r>
            <a:r>
              <a:rPr lang="ru-RU" dirty="0" err="1"/>
              <a:t>slang</a:t>
            </a:r>
            <a:r>
              <a:rPr lang="ru-RU" dirty="0"/>
              <a:t>) </a:t>
            </a:r>
            <a:r>
              <a:rPr lang="ru-RU" sz="2400" dirty="0"/>
              <a:t>— набор слов или новых значений существующих слов, употребляемых в различных группах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u="sng" dirty="0"/>
              <a:t>основные </a:t>
            </a:r>
            <a:r>
              <a:rPr lang="ru-RU" u="sng" dirty="0" smtClean="0"/>
              <a:t>типы:</a:t>
            </a:r>
            <a:endParaRPr lang="ru-RU" u="sng" dirty="0"/>
          </a:p>
          <a:p>
            <a:r>
              <a:rPr lang="ru-RU" dirty="0" smtClean="0"/>
              <a:t>молодежный</a:t>
            </a:r>
            <a:endParaRPr lang="ru-RU" dirty="0"/>
          </a:p>
          <a:p>
            <a:r>
              <a:rPr lang="ru-RU" dirty="0" smtClean="0"/>
              <a:t>профессиональный</a:t>
            </a:r>
            <a:endParaRPr lang="ru-RU" dirty="0"/>
          </a:p>
          <a:p>
            <a:r>
              <a:rPr lang="ru-RU" dirty="0" smtClean="0"/>
              <a:t>связанный </a:t>
            </a:r>
            <a:r>
              <a:rPr lang="ru-RU" dirty="0"/>
              <a:t>с </a:t>
            </a:r>
            <a:r>
              <a:rPr lang="ru-RU" dirty="0" smtClean="0"/>
              <a:t>хобби</a:t>
            </a:r>
          </a:p>
          <a:p>
            <a:r>
              <a:rPr lang="ru-RU" dirty="0"/>
              <a:t>к</a:t>
            </a:r>
            <a:r>
              <a:rPr lang="ru-RU" dirty="0" smtClean="0"/>
              <a:t>омпьютерный </a:t>
            </a:r>
            <a:r>
              <a:rPr lang="ru-RU" dirty="0"/>
              <a:t>(игровой)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60" y="2708920"/>
            <a:ext cx="3678567" cy="351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45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438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История игрового (компьютерного) сленга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390" y="1545629"/>
            <a:ext cx="8229600" cy="36537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/>
              <a:t>в 80-е годы – появились первые игры в России</a:t>
            </a:r>
          </a:p>
          <a:p>
            <a:pPr>
              <a:buFontTx/>
              <a:buChar char="-"/>
            </a:pPr>
            <a:r>
              <a:rPr lang="ru-RU" sz="2400" dirty="0"/>
              <a:t>В 90-е годы в России начали появляться игровые клубы</a:t>
            </a:r>
          </a:p>
          <a:p>
            <a:pPr>
              <a:buFontTx/>
              <a:buChar char="-"/>
            </a:pPr>
            <a:r>
              <a:rPr lang="ru-RU" sz="2400" dirty="0"/>
              <a:t>в 90-е годы - начал своё развитие русский игровой сленг </a:t>
            </a:r>
          </a:p>
          <a:p>
            <a:pPr>
              <a:buFontTx/>
              <a:buChar char="-"/>
            </a:pPr>
            <a:r>
              <a:rPr lang="ru-RU" sz="2400" dirty="0"/>
              <a:t>Игроки стали использовать игровой сленг для быстрого обмена </a:t>
            </a:r>
            <a:r>
              <a:rPr lang="ru-RU" sz="2400" dirty="0" smtClean="0"/>
              <a:t>информацией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/>
              <a:t>Во все времена вовлечено большое 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число </a:t>
            </a:r>
            <a:r>
              <a:rPr lang="ru-RU" sz="2400" dirty="0"/>
              <a:t>пользователей со всего мира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077072"/>
            <a:ext cx="2928903" cy="224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0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4651709"/>
              </p:ext>
            </p:extLst>
          </p:nvPr>
        </p:nvGraphicFramePr>
        <p:xfrm>
          <a:off x="457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41561888"/>
              </p:ext>
            </p:extLst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25548" y="579628"/>
            <a:ext cx="8229600" cy="89776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 smtClean="0"/>
              <a:t>Результат анкетирования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3118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5732113"/>
              </p:ext>
            </p:extLst>
          </p:nvPr>
        </p:nvGraphicFramePr>
        <p:xfrm>
          <a:off x="251520" y="1772816"/>
          <a:ext cx="4176464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83167749"/>
              </p:ext>
            </p:extLst>
          </p:nvPr>
        </p:nvGraphicFramePr>
        <p:xfrm>
          <a:off x="4636796" y="1772816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21996" y="603852"/>
            <a:ext cx="8229600" cy="89776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 smtClean="0"/>
              <a:t>Результат анкетирования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578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1950"/>
            <a:ext cx="8229600" cy="1932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Результат анкетирования</a:t>
            </a:r>
            <a:r>
              <a:rPr lang="ru-RU" sz="5400" dirty="0"/>
              <a:t/>
            </a:r>
            <a:br>
              <a:rPr lang="ru-RU" sz="5400" dirty="0"/>
            </a:b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757844"/>
              </p:ext>
            </p:extLst>
          </p:nvPr>
        </p:nvGraphicFramePr>
        <p:xfrm>
          <a:off x="467544" y="1340768"/>
          <a:ext cx="8003232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612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Причины употребления игрового сленга подростками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389120"/>
          </a:xfrm>
        </p:spPr>
        <p:txBody>
          <a:bodyPr/>
          <a:lstStyle/>
          <a:p>
            <a:r>
              <a:rPr lang="ru-RU" sz="2400" dirty="0"/>
              <a:t>Отделения «своих» </a:t>
            </a:r>
            <a:r>
              <a:rPr lang="ru-RU" sz="2400" dirty="0" err="1"/>
              <a:t>oт</a:t>
            </a:r>
            <a:r>
              <a:rPr lang="ru-RU" sz="2400" dirty="0"/>
              <a:t> «посторонних</a:t>
            </a:r>
            <a:r>
              <a:rPr lang="ru-RU" sz="2400" dirty="0" smtClean="0"/>
              <a:t>»</a:t>
            </a:r>
            <a:endParaRPr lang="ru-RU" sz="2400" dirty="0"/>
          </a:p>
          <a:p>
            <a:r>
              <a:rPr lang="ru-RU" sz="2400" dirty="0"/>
              <a:t>П</a:t>
            </a:r>
            <a:r>
              <a:rPr lang="ru-RU" sz="2400" dirty="0" smtClean="0"/>
              <a:t>ротест </a:t>
            </a:r>
            <a:r>
              <a:rPr lang="ru-RU" sz="2400" dirty="0"/>
              <a:t>против </a:t>
            </a:r>
            <a:r>
              <a:rPr lang="ru-RU" sz="2400" dirty="0" smtClean="0"/>
              <a:t>взрослого</a:t>
            </a:r>
            <a:endParaRPr lang="ru-RU" sz="2400" dirty="0"/>
          </a:p>
          <a:p>
            <a:r>
              <a:rPr lang="ru-RU" sz="2400" dirty="0" smtClean="0"/>
              <a:t>Форма самоутверждения</a:t>
            </a:r>
            <a:endParaRPr lang="ru-RU" sz="2400" dirty="0"/>
          </a:p>
          <a:p>
            <a:r>
              <a:rPr lang="ru-RU" sz="2400" dirty="0" smtClean="0"/>
              <a:t>Подражание </a:t>
            </a:r>
            <a:r>
              <a:rPr lang="ru-RU" sz="2400" dirty="0"/>
              <a:t>определенному значимому для себя лицу (</a:t>
            </a:r>
            <a:r>
              <a:rPr lang="ru-RU" sz="2400" dirty="0" err="1"/>
              <a:t>блогеры</a:t>
            </a:r>
            <a:r>
              <a:rPr lang="ru-RU" sz="2400" dirty="0" smtClean="0"/>
              <a:t>)</a:t>
            </a:r>
            <a:endParaRPr lang="ru-RU" sz="2400" dirty="0"/>
          </a:p>
          <a:p>
            <a:r>
              <a:rPr lang="ru-RU" sz="2400" dirty="0"/>
              <a:t>Желание </a:t>
            </a:r>
            <a:r>
              <a:rPr lang="ru-RU" sz="2400" dirty="0" smtClean="0"/>
              <a:t>разнообразить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свою речь (Быть модным.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Крутым)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028" name="Picture 4" descr="https://kartinkin.net/uploads/posts/2022-02/1645007994_32-kartinkin-net-p-kartinki-znak-voprosa-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40111"/>
            <a:ext cx="4032448" cy="29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589240"/>
            <a:ext cx="13906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09876"/>
            <a:ext cx="1612086" cy="30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109" y="3936155"/>
            <a:ext cx="141922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33" y="4469194"/>
            <a:ext cx="612244" cy="65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830" y="5913601"/>
            <a:ext cx="1080120" cy="45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889" y="3616497"/>
            <a:ext cx="843533" cy="45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7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5405</TotalTime>
  <Words>1227</Words>
  <Application>Microsoft Office PowerPoint</Application>
  <PresentationFormat>Экран (4:3)</PresentationFormat>
  <Paragraphs>143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Constantia</vt:lpstr>
      <vt:lpstr>Times New Roman</vt:lpstr>
      <vt:lpstr>Wingdings 2</vt:lpstr>
      <vt:lpstr>Поток</vt:lpstr>
      <vt:lpstr> Игровой (компьютерный) сленг в детской речи</vt:lpstr>
      <vt:lpstr>Презентация PowerPoint</vt:lpstr>
      <vt:lpstr>Презентация PowerPoint</vt:lpstr>
      <vt:lpstr>Что такое сленг?</vt:lpstr>
      <vt:lpstr>История игрового (компьютерного) сленга</vt:lpstr>
      <vt:lpstr>Презентация PowerPoint</vt:lpstr>
      <vt:lpstr>Презентация PowerPoint</vt:lpstr>
      <vt:lpstr>     Результат анкетирования </vt:lpstr>
      <vt:lpstr>Причины употребления игрового сленга подростками</vt:lpstr>
      <vt:lpstr>Какие слова игрового сленга вы знаете и используете чаще всего?</vt:lpstr>
      <vt:lpstr>Результат опроса в WhatsApp </vt:lpstr>
      <vt:lpstr>Влияние игрового сленга на речь и поведение детей</vt:lpstr>
      <vt:lpstr>Словарь геймера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сленг в детской речи</dc:title>
  <dc:creator>Rapid</dc:creator>
  <cp:lastModifiedBy>Rapid</cp:lastModifiedBy>
  <cp:revision>139</cp:revision>
  <dcterms:created xsi:type="dcterms:W3CDTF">2023-01-09T16:04:44Z</dcterms:created>
  <dcterms:modified xsi:type="dcterms:W3CDTF">2023-03-20T18:21:36Z</dcterms:modified>
</cp:coreProperties>
</file>