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3" r:id="rId2"/>
    <p:sldId id="279" r:id="rId3"/>
    <p:sldId id="280" r:id="rId4"/>
    <p:sldId id="264" r:id="rId5"/>
    <p:sldId id="281" r:id="rId6"/>
    <p:sldId id="274" r:id="rId7"/>
    <p:sldId id="275" r:id="rId8"/>
    <p:sldId id="276" r:id="rId9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76">
          <p15:clr>
            <a:srgbClr val="A4A3A4"/>
          </p15:clr>
        </p15:guide>
        <p15:guide id="2" pos="4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7A3A"/>
    <a:srgbClr val="57A241"/>
    <a:srgbClr val="FFCC00"/>
    <a:srgbClr val="0D4528"/>
    <a:srgbClr val="9ACD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70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948" y="-96"/>
      </p:cViewPr>
      <p:guideLst>
        <p:guide orient="horz" pos="976"/>
        <p:guide pos="4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B0FB0-3C62-1C48-BA2C-E64FC818D929}" type="datetimeFigureOut">
              <a:rPr lang="en-US" smtClean="0"/>
              <a:pPr/>
              <a:t>2/10/2024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9FB03-C25D-EC45-8679-323D7FF561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34098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8F4DC-BCE6-2446-A1A8-CC4AAF21363C}" type="datetimeFigureOut">
              <a:rPr lang="en-US" smtClean="0"/>
              <a:pPr/>
              <a:t>2/10/2024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BFBB40-FA29-6444-9356-6DDD483715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61637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atter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800"/>
            <a:ext cx="9144000" cy="217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2540000"/>
            <a:ext cx="3788829" cy="1752600"/>
          </a:xfrm>
        </p:spPr>
        <p:txBody>
          <a:bodyPr bIns="187200" anchor="ctr">
            <a:normAutofit/>
          </a:bodyPr>
          <a:lstStyle>
            <a:lvl1pPr algn="l">
              <a:defRPr sz="2400" b="1" cap="none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396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562100"/>
            <a:ext cx="8296552" cy="4470400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DF61C1-2457-E848-BB6B-E1DA9A54977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DDF61C1-2457-E848-BB6B-E1DA9A54977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Main Patter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49400"/>
            <a:ext cx="9233611" cy="4724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714500"/>
            <a:ext cx="4168434" cy="4334934"/>
          </a:xfrm>
        </p:spPr>
        <p:txBody>
          <a:bodyPr/>
          <a:lstStyle>
            <a:lvl1pPr>
              <a:buFontTx/>
              <a:buBlip>
                <a:blip r:embed="rId4"/>
              </a:buBlip>
              <a:defRPr>
                <a:solidFill>
                  <a:schemeClr val="bg1"/>
                </a:solidFill>
              </a:defRPr>
            </a:lvl1pPr>
            <a:lvl2pPr>
              <a:buClr>
                <a:srgbClr val="8EC02F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8EC02F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8EC02F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8EC02F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304800" y="6527720"/>
            <a:ext cx="2019300" cy="330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94067" y="534396"/>
            <a:ext cx="4168434" cy="633943"/>
          </a:xfrm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61284" y="652772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DF61C1-2457-E848-BB6B-E1DA9A54977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6" y="534396"/>
            <a:ext cx="4600233" cy="633943"/>
          </a:xfrm>
        </p:spPr>
        <p:txBody>
          <a:bodyPr anchor="ctr"/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67" y="1549399"/>
            <a:ext cx="4038600" cy="4470401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buClr>
                <a:srgbClr val="266234"/>
              </a:buClr>
              <a:buSzPct val="120000"/>
              <a:buFont typeface="Arial"/>
              <a:buChar char="•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3584" y="1549399"/>
            <a:ext cx="4038600" cy="4470401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6761284" y="65277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DF61C1-2457-E848-BB6B-E1DA9A54977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67" y="1549400"/>
            <a:ext cx="3944066" cy="330964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067" y="1880365"/>
            <a:ext cx="3944066" cy="4088636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2160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2502" y="1549400"/>
            <a:ext cx="4119682" cy="330964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2502" y="1880365"/>
            <a:ext cx="4119682" cy="4088636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180000" rIns="216000" bIns="936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68" y="1274549"/>
            <a:ext cx="8296552" cy="4999251"/>
          </a:xfrm>
        </p:spPr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Название презентации (задается в настройках footer)</a:t>
            </a:r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in Patter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01" y="1274549"/>
            <a:ext cx="8530977" cy="49992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>
            <a:normAutofit/>
          </a:bodyPr>
          <a:lstStyle>
            <a:lvl1pPr>
              <a:defRPr sz="1600"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067" y="1405468"/>
            <a:ext cx="4461933" cy="4732866"/>
          </a:xfrm>
        </p:spPr>
        <p:txBody>
          <a:bodyPr/>
          <a:lstStyle>
            <a:lvl1pPr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1pPr>
            <a:lvl2pPr>
              <a:buClr>
                <a:srgbClr val="8EC02F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8EC02F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8EC02F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8EC02F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Название презентации (задается в настройках footer)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67" y="1282715"/>
            <a:ext cx="4038600" cy="494875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buClr>
                <a:srgbClr val="266234"/>
              </a:buClr>
              <a:buSzPct val="120000"/>
              <a:buFont typeface="Arial"/>
              <a:buChar char="•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3584" y="1282715"/>
            <a:ext cx="4038600" cy="4948752"/>
          </a:xfrm>
        </p:spPr>
        <p:txBody>
          <a:bodyPr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Название презентации (задается в настройках footer)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67" y="1240602"/>
            <a:ext cx="3944066" cy="639762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067" y="1880365"/>
            <a:ext cx="3944066" cy="4359568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2160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2502" y="1240602"/>
            <a:ext cx="4119682" cy="639762"/>
          </a:xfrm>
          <a:solidFill>
            <a:srgbClr val="008000"/>
          </a:solidFill>
        </p:spPr>
        <p:txBody>
          <a:bodyPr lIns="144000" anchor="ctr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2502" y="1880365"/>
            <a:ext cx="4119682" cy="4359568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lIns="144000" tIns="180000" rIns="216000" bIns="9360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Click to edit Master text styles</a:t>
            </a:r>
          </a:p>
          <a:p>
            <a:pPr lvl="1"/>
            <a:r>
              <a:rPr lang="ru-RU" dirty="0" smtClean="0"/>
              <a:t>Second level</a:t>
            </a:r>
          </a:p>
          <a:p>
            <a:pPr lvl="2"/>
            <a:r>
              <a:rPr lang="ru-RU" dirty="0" smtClean="0"/>
              <a:t>Third level</a:t>
            </a:r>
          </a:p>
          <a:p>
            <a:pPr lvl="3"/>
            <a:r>
              <a:rPr lang="ru-RU" dirty="0" smtClean="0"/>
              <a:t>Fourth level</a:t>
            </a:r>
          </a:p>
          <a:p>
            <a:pPr lvl="4"/>
            <a:r>
              <a:rPr lang="ru-RU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3"/>
          </p:nvPr>
        </p:nvSpPr>
        <p:spPr>
          <a:xfrm>
            <a:off x="6748584" y="338992"/>
            <a:ext cx="2133600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Название презентации (задается в настройках footer)</a:t>
            </a:r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338992"/>
            <a:ext cx="126000" cy="5934808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vers Stripe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72" y="-1495"/>
            <a:ext cx="9326880" cy="6998208"/>
          </a:xfrm>
          <a:prstGeom prst="rect">
            <a:avLst/>
          </a:prstGeom>
          <a:solidFill>
            <a:srgbClr val="9ACD3F"/>
          </a:solidFill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066" y="1540933"/>
            <a:ext cx="5374933" cy="1286934"/>
          </a:xfrm>
        </p:spPr>
        <p:txBody>
          <a:bodyPr anchor="ctr">
            <a:normAutofit/>
          </a:bodyPr>
          <a:lstStyle>
            <a:lvl1pPr>
              <a:defRPr sz="2400" baseline="0"/>
            </a:lvl1pPr>
          </a:lstStyle>
          <a:p>
            <a:r>
              <a:rPr lang="ru-RU" dirty="0" smtClean="0"/>
              <a:t>Закрывающий слайд презентации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94068" y="3462867"/>
            <a:ext cx="2818050" cy="2277534"/>
          </a:xfrm>
        </p:spPr>
        <p:txBody>
          <a:bodyPr anchor="b">
            <a:normAutofit/>
          </a:bodyPr>
          <a:lstStyle>
            <a:lvl1pPr marL="3175" indent="-3175">
              <a:buNone/>
              <a:defRPr sz="1000" baseline="0"/>
            </a:lvl1pPr>
          </a:lstStyle>
          <a:p>
            <a:pPr lvl="0"/>
            <a:r>
              <a:rPr lang="ru-RU" dirty="0" smtClean="0"/>
              <a:t>Текст закрывающего слайда, реквизиты, контактная информация.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233609" cy="432108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overs Field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233609" cy="4321087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92670" y="534397"/>
            <a:ext cx="3788829" cy="633943"/>
          </a:xfrm>
        </p:spPr>
        <p:txBody>
          <a:bodyPr anchor="ctr"/>
          <a:lstStyle>
            <a:lvl1pPr>
              <a:buNone/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86321" y="4480105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86321" y="5449760"/>
            <a:ext cx="7649629" cy="48114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6496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6496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4718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4718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Gras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6880" cy="69982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748692"/>
            <a:ext cx="126000" cy="5259285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440271" y="2332386"/>
            <a:ext cx="7471829" cy="843148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ru-RU" dirty="0" smtClean="0"/>
              <a:t>Заголовок презентации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271" y="3492033"/>
            <a:ext cx="7471829" cy="129444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Подзаголовок презентации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41865" y="3333772"/>
            <a:ext cx="8687437" cy="1588"/>
          </a:xfrm>
          <a:prstGeom prst="line">
            <a:avLst/>
          </a:prstGeom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s Stripes 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1642533"/>
            <a:ext cx="7772400" cy="1099609"/>
          </a:xfrm>
        </p:spPr>
        <p:txBody>
          <a:bodyPr anchor="b">
            <a:normAutofit/>
          </a:bodyPr>
          <a:lstStyle>
            <a:lvl1pPr algn="l">
              <a:defRPr sz="2400" b="1" cap="none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40270" y="2936127"/>
            <a:ext cx="7772400" cy="150018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 раздела презентации</a:t>
            </a:r>
            <a:endParaRPr lang="en-GB" dirty="0" smtClean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35050" y="2835279"/>
            <a:ext cx="8707158" cy="1588"/>
          </a:xfrm>
          <a:prstGeom prst="line">
            <a:avLst/>
          </a:prstGeom>
          <a:ln w="6350" cap="flat" cmpd="sng" algn="ctr">
            <a:solidFill>
              <a:srgbClr val="8EC02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s Stripes 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3611" cy="69282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0270" y="1642533"/>
            <a:ext cx="7772400" cy="1099609"/>
          </a:xfrm>
        </p:spPr>
        <p:txBody>
          <a:bodyPr anchor="b">
            <a:normAutofit/>
          </a:bodyPr>
          <a:lstStyle>
            <a:lvl1pPr algn="l">
              <a:defRPr sz="2400" b="1" cap="none">
                <a:solidFill>
                  <a:srgbClr val="000000"/>
                </a:solidFill>
              </a:defRPr>
            </a:lvl1pPr>
          </a:lstStyle>
          <a:p>
            <a:r>
              <a:rPr lang="ru-RU" dirty="0" smtClean="0"/>
              <a:t>Заголовок раздела презентации</a:t>
            </a:r>
            <a:endParaRPr lang="en-US" dirty="0"/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513" y="534396"/>
            <a:ext cx="3200187" cy="633942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40270" y="534397"/>
            <a:ext cx="3788829" cy="633943"/>
          </a:xfrm>
        </p:spPr>
        <p:txBody>
          <a:bodyPr anchor="ctr"/>
          <a:lstStyle>
            <a:lvl1pPr>
              <a:buNone/>
              <a:defRPr baseline="0"/>
            </a:lvl1pPr>
          </a:lstStyle>
          <a:p>
            <a:pPr lvl="0"/>
            <a:r>
              <a:rPr lang="ru-RU" dirty="0" smtClean="0"/>
              <a:t>С нами надежно.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439738" y="2936875"/>
            <a:ext cx="7772932" cy="2989263"/>
          </a:xfrm>
        </p:spPr>
        <p:txBody>
          <a:bodyPr numCol="2">
            <a:normAutofit/>
          </a:bodyPr>
          <a:lstStyle>
            <a:lvl1pPr marL="180975" marR="0" indent="-1635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400"/>
              </a:spcAft>
              <a:buClrTx/>
              <a:buSzPct val="100000"/>
              <a:buFontTx/>
              <a:buBlip>
                <a:blip r:embed="rId4"/>
              </a:buBlip>
              <a:tabLst/>
              <a:defRPr sz="1300" baseline="0"/>
            </a:lvl1pPr>
          </a:lstStyle>
          <a:p>
            <a:pPr lvl="0"/>
            <a:r>
              <a:rPr lang="ru-RU" dirty="0" smtClean="0"/>
              <a:t>Содержание раздела презентации</a:t>
            </a:r>
          </a:p>
          <a:p>
            <a:pPr lvl="0"/>
            <a:r>
              <a:rPr lang="ru-RU" dirty="0" smtClean="0"/>
              <a:t>Содержание раздела презентации</a:t>
            </a:r>
          </a:p>
          <a:p>
            <a:pPr marL="180975" marR="0" lvl="0" indent="-1635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00000"/>
              <a:buFontTx/>
              <a:buBlip>
                <a:blip r:embed="rId4"/>
              </a:buBlip>
              <a:tabLst/>
              <a:defRPr/>
            </a:pPr>
            <a:r>
              <a:rPr lang="ru-RU" dirty="0" smtClean="0"/>
              <a:t>Содержание раздела презентации</a:t>
            </a:r>
            <a:endParaRPr lang="en-US" dirty="0" smtClean="0"/>
          </a:p>
          <a:p>
            <a:pPr lvl="0"/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35050" y="2835279"/>
            <a:ext cx="8707158" cy="1588"/>
          </a:xfrm>
          <a:prstGeom prst="line">
            <a:avLst/>
          </a:prstGeom>
          <a:ln w="6350" cap="flat" cmpd="sng" algn="ctr">
            <a:solidFill>
              <a:srgbClr val="8EC02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0" y="534397"/>
            <a:ext cx="126000" cy="633942"/>
          </a:xfrm>
          <a:prstGeom prst="rect">
            <a:avLst/>
          </a:prstGeom>
          <a:solidFill>
            <a:srgbClr val="F6B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67" y="338992"/>
            <a:ext cx="4168434" cy="5452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Заголовок слайда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2300" y="1274549"/>
            <a:ext cx="8268320" cy="49992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1808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48584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6DDF61C1-2457-E848-BB6B-E1DA9A5497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ate Placeholder 3"/>
          <p:cNvSpPr txBox="1">
            <a:spLocks/>
          </p:cNvSpPr>
          <p:nvPr/>
        </p:nvSpPr>
        <p:spPr>
          <a:xfrm>
            <a:off x="594067" y="64388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Россельхозбанк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6637866" y="338992"/>
            <a:ext cx="2244317" cy="54529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Название презентации (задается в настройках footer)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4" r:id="rId3"/>
    <p:sldLayoutId id="2147483675" r:id="rId4"/>
    <p:sldLayoutId id="2147483672" r:id="rId5"/>
    <p:sldLayoutId id="2147483662" r:id="rId6"/>
    <p:sldLayoutId id="2147483663" r:id="rId7"/>
    <p:sldLayoutId id="2147483664" r:id="rId8"/>
    <p:sldLayoutId id="2147483665" r:id="rId9"/>
    <p:sldLayoutId id="2147483671" r:id="rId10"/>
    <p:sldLayoutId id="2147483666" r:id="rId11"/>
    <p:sldLayoutId id="2147483677" r:id="rId12"/>
    <p:sldLayoutId id="2147483678" r:id="rId13"/>
    <p:sldLayoutId id="2147483679" r:id="rId14"/>
    <p:sldLayoutId id="2147483676" r:id="rId15"/>
    <p:sldLayoutId id="2147483667" r:id="rId16"/>
    <p:sldLayoutId id="2147483668" r:id="rId17"/>
    <p:sldLayoutId id="2147483669" r:id="rId18"/>
    <p:sldLayoutId id="2147483670" r:id="rId19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hdr="0" dt="0"/>
  <p:txStyles>
    <p:titleStyle>
      <a:lvl1pPr algn="l" defTabSz="457200" rtl="0" eaLnBrk="1" latinLnBrk="0" hangingPunct="1">
        <a:spcBef>
          <a:spcPct val="0"/>
        </a:spcBef>
        <a:buNone/>
        <a:defRPr sz="1600" b="1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180975" indent="-163513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200" kern="1200">
          <a:solidFill>
            <a:schemeClr val="tx1"/>
          </a:solidFill>
          <a:latin typeface="Arial"/>
          <a:ea typeface="+mn-ea"/>
          <a:cs typeface="Arial"/>
        </a:defRPr>
      </a:lvl1pPr>
      <a:lvl2pPr marL="360363" indent="-179388" algn="l" defTabSz="358775" rtl="0" eaLnBrk="1" latinLnBrk="0" hangingPunct="1">
        <a:spcBef>
          <a:spcPct val="20000"/>
        </a:spcBef>
        <a:buClr>
          <a:srgbClr val="266234"/>
        </a:buClr>
        <a:buSzPct val="140000"/>
        <a:buFont typeface="Arial"/>
        <a:buChar char="•"/>
        <a:defRPr sz="1200" kern="1200">
          <a:solidFill>
            <a:schemeClr val="tx1"/>
          </a:solidFill>
          <a:latin typeface="Arial"/>
          <a:ea typeface="+mn-ea"/>
          <a:cs typeface="Arial"/>
        </a:defRPr>
      </a:lvl2pPr>
      <a:lvl3pPr marL="536575" indent="-157163" algn="l" defTabSz="457200" rtl="0" eaLnBrk="1" latinLnBrk="0" hangingPunct="1">
        <a:spcBef>
          <a:spcPct val="20000"/>
        </a:spcBef>
        <a:buClr>
          <a:srgbClr val="266234"/>
        </a:buClr>
        <a:buSzPct val="120000"/>
        <a:buFont typeface="Wingdings" charset="2"/>
        <a:buChar char="§"/>
        <a:defRPr sz="1200" kern="1200">
          <a:solidFill>
            <a:schemeClr val="tx1"/>
          </a:solidFill>
          <a:latin typeface="Arial"/>
          <a:ea typeface="+mn-ea"/>
          <a:cs typeface="Arial"/>
        </a:defRPr>
      </a:lvl3pPr>
      <a:lvl4pPr marL="715963" indent="-174625" algn="l" defTabSz="457200" rtl="0" eaLnBrk="1" latinLnBrk="0" hangingPunct="1">
        <a:spcBef>
          <a:spcPct val="20000"/>
        </a:spcBef>
        <a:buClr>
          <a:srgbClr val="266234"/>
        </a:buClr>
        <a:buFont typeface="Arial"/>
        <a:buChar char="–"/>
        <a:defRPr sz="1200" kern="1200">
          <a:solidFill>
            <a:schemeClr val="tx1"/>
          </a:solidFill>
          <a:latin typeface="Arial"/>
          <a:ea typeface="+mn-ea"/>
          <a:cs typeface="Arial"/>
        </a:defRPr>
      </a:lvl4pPr>
      <a:lvl5pPr marL="896938" indent="-176213" algn="l" defTabSz="457200" rtl="0" eaLnBrk="1" latinLnBrk="0" hangingPunct="1">
        <a:spcBef>
          <a:spcPct val="20000"/>
        </a:spcBef>
        <a:buClr>
          <a:srgbClr val="266234"/>
        </a:buClr>
        <a:buSzPct val="50000"/>
        <a:buFont typeface="Wingdings" charset="2"/>
        <a:buChar char="u"/>
        <a:defRPr sz="12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32509" y="338992"/>
            <a:ext cx="4429992" cy="545295"/>
          </a:xfrm>
        </p:spPr>
        <p:txBody>
          <a:bodyPr/>
          <a:lstStyle/>
          <a:p>
            <a:r>
              <a:rPr lang="ru-RU" dirty="0" smtClean="0"/>
              <a:t>ПРЕЗЕНТАЦИЯ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ru-RU" i="1" smtClean="0"/>
              <a:t>.</a:t>
            </a:r>
            <a:endParaRPr lang="ru-RU" i="1" dirty="0"/>
          </a:p>
          <a:p>
            <a:endParaRPr lang="en-US" i="1" dirty="0"/>
          </a:p>
        </p:txBody>
      </p:sp>
      <p:pic>
        <p:nvPicPr>
          <p:cNvPr id="2" name="Picture 2" descr="C:\Users\Balueva\Desktop\cоф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822" y="884287"/>
            <a:ext cx="8633362" cy="580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0589" y="1079182"/>
            <a:ext cx="5461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ХРИСТИАНСКИЕ</a:t>
            </a:r>
            <a:r>
              <a:rPr lang="ru-RU" sz="2400" b="1" i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ПРАЗДНИКИ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383" y="6412852"/>
            <a:ext cx="32182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</a:rPr>
              <a:t>На фото: Софийский собор (Великий Новгород)</a:t>
            </a:r>
            <a:endParaRPr lang="ru-RU" sz="1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9388" y="137111"/>
            <a:ext cx="5656612" cy="54529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Введение</a:t>
            </a:r>
            <a:br>
              <a:rPr lang="ru-RU" dirty="0" smtClean="0"/>
            </a:b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4384" y="463138"/>
            <a:ext cx="8537800" cy="6340807"/>
          </a:xfrm>
        </p:spPr>
        <p:txBody>
          <a:bodyPr>
            <a:normAutofit/>
          </a:bodyPr>
          <a:lstStyle/>
          <a:p>
            <a:pPr marL="17462" indent="0" algn="just">
              <a:spcBef>
                <a:spcPts val="0"/>
              </a:spcBef>
              <a:buNone/>
            </a:pPr>
            <a:r>
              <a:rPr lang="ru-RU" sz="1500" b="1" i="1" dirty="0">
                <a:latin typeface="+mn-lt"/>
                <a:cs typeface="+mn-cs"/>
              </a:rPr>
              <a:t>Праздники занимают важное место в христианской культуре. </a:t>
            </a:r>
            <a:r>
              <a:rPr lang="ru-RU" sz="1500" b="1" i="1" dirty="0" smtClean="0">
                <a:latin typeface="+mn-lt"/>
                <a:cs typeface="+mn-cs"/>
              </a:rPr>
              <a:t>Каждый </a:t>
            </a:r>
            <a:r>
              <a:rPr lang="ru-RU" sz="1500" b="1" i="1" dirty="0">
                <a:latin typeface="+mn-lt"/>
                <a:cs typeface="+mn-cs"/>
              </a:rPr>
              <a:t>христианский праздник связан с библейской легендой. Верующие люди, участвуя в праздниках, как бы заново переживают великие события жизни Христа и его близких.</a:t>
            </a:r>
          </a:p>
          <a:p>
            <a:pPr marL="17462" indent="0" algn="just">
              <a:spcBef>
                <a:spcPts val="0"/>
              </a:spcBef>
              <a:buNone/>
            </a:pPr>
            <a:r>
              <a:rPr lang="ru-RU" sz="1500" b="1" i="1" dirty="0">
                <a:latin typeface="+mn-lt"/>
                <a:cs typeface="+mn-cs"/>
              </a:rPr>
              <a:t>Праздников у Русской православной церкви множество</a:t>
            </a:r>
            <a:r>
              <a:rPr lang="ru-RU" sz="1500" b="1" i="1" dirty="0" smtClean="0">
                <a:latin typeface="+mn-lt"/>
                <a:cs typeface="+mn-cs"/>
              </a:rPr>
              <a:t>, самые значимые - это Пасха и так называемые двунадесятые праздники.</a:t>
            </a:r>
            <a:endParaRPr lang="ru-RU" sz="1500" b="1" i="1" dirty="0">
              <a:latin typeface="+mn-lt"/>
              <a:cs typeface="+mn-cs"/>
            </a:endParaRPr>
          </a:p>
          <a:p>
            <a:pPr marL="17462" indent="0" algn="just">
              <a:buNone/>
            </a:pPr>
            <a:endParaRPr lang="ru-RU" b="1" dirty="0" smtClean="0"/>
          </a:p>
          <a:p>
            <a:pPr marL="17462" indent="0">
              <a:buNone/>
            </a:pPr>
            <a:endParaRPr lang="ru-RU" dirty="0" smtClean="0"/>
          </a:p>
          <a:p>
            <a:pPr marL="17462" indent="0">
              <a:buNone/>
            </a:pPr>
            <a:endParaRPr lang="ru-RU" dirty="0" smtClean="0"/>
          </a:p>
          <a:p>
            <a:pPr marL="17462" indent="0">
              <a:buNone/>
            </a:pPr>
            <a:endParaRPr lang="ru-RU" dirty="0"/>
          </a:p>
          <a:p>
            <a:pPr marL="17462" indent="0">
              <a:buNone/>
            </a:pPr>
            <a:endParaRPr lang="ru-RU" dirty="0" smtClean="0"/>
          </a:p>
          <a:p>
            <a:pPr marL="17462" indent="0">
              <a:buNone/>
            </a:pPr>
            <a:endParaRPr lang="ru-RU" b="1" dirty="0"/>
          </a:p>
          <a:p>
            <a:pPr marL="17462" indent="0">
              <a:buNone/>
            </a:pPr>
            <a:endParaRPr lang="ru-RU" b="1" dirty="0" smtClean="0"/>
          </a:p>
          <a:p>
            <a:pPr marL="17462" indent="0">
              <a:buNone/>
            </a:pPr>
            <a:endParaRPr lang="ru-RU" b="1" dirty="0"/>
          </a:p>
          <a:p>
            <a:pPr marL="17462" indent="0">
              <a:buNone/>
            </a:pPr>
            <a:endParaRPr lang="ru-RU" b="1" dirty="0" smtClean="0"/>
          </a:p>
          <a:p>
            <a:pPr marL="17462" indent="0">
              <a:buNone/>
            </a:pPr>
            <a:endParaRPr lang="ru-RU" b="1" dirty="0"/>
          </a:p>
          <a:p>
            <a:pPr marL="17462" indent="0">
              <a:buNone/>
            </a:pPr>
            <a:endParaRPr lang="ru-RU" b="1" dirty="0" smtClean="0"/>
          </a:p>
          <a:p>
            <a:pPr marL="17462" indent="0" algn="r">
              <a:buNone/>
            </a:pPr>
            <a:endParaRPr lang="ru-RU" dirty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/>
          </a:p>
          <a:p>
            <a:pPr marL="17462" indent="0">
              <a:buNone/>
            </a:pPr>
            <a:endParaRPr lang="ru-RU" dirty="0" smtClean="0"/>
          </a:p>
          <a:p>
            <a:pPr marL="17462" indent="0" algn="r">
              <a:buNone/>
            </a:pPr>
            <a:endParaRPr lang="ru-RU" dirty="0"/>
          </a:p>
        </p:txBody>
      </p:sp>
      <p:pic>
        <p:nvPicPr>
          <p:cNvPr id="1026" name="Picture 2" descr="C:\Users\Balueva\Desktop\Большие_праздники_Православной_Церкв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384" y="1757548"/>
            <a:ext cx="8537800" cy="504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097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1886" y="338992"/>
            <a:ext cx="4959929" cy="54529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Благовещение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(празднуют 7 апреля)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886" y="872413"/>
            <a:ext cx="84665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Особенно большим праздником на Руси считался день «Благовещение Пресвятой Богородицы». Слово «благовещение» означает добрая, радостная весть.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В Евангелии от Луки  рассказывается о том, как Архангел Гавриил явился Деве Марии с известием о том, что она избрана стать материю Сына Божия.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Balueva\Desktop\Blagoveshhenie-kartina-768x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14" y="1949631"/>
            <a:ext cx="8122722" cy="485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461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20634" y="338992"/>
            <a:ext cx="4591051" cy="54529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Рождество Христово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(празднуют 7 января)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0634" y="996192"/>
            <a:ext cx="856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Рождество Христово – день, когда родился Иисус Христос. Это один из самых главных праздников для верующих людей. Божественный младенец родился в Вифлееме.</a:t>
            </a:r>
          </a:p>
        </p:txBody>
      </p:sp>
      <p:pic>
        <p:nvPicPr>
          <p:cNvPr id="5" name="Picture 2" descr="C:\Users\Balueva\Desktop\РОЖДЕСТВО-1024x7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34" y="1733797"/>
            <a:ext cx="6631626" cy="494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52260" y="1847761"/>
            <a:ext cx="195707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i="1" dirty="0">
                <a:solidFill>
                  <a:srgbClr val="FF0000"/>
                </a:solidFill>
              </a:rPr>
              <a:t>Придя на землю, Христос не был встречен почетом, знатностью и богатством. </a:t>
            </a:r>
            <a:endParaRPr lang="ru-RU" sz="1500" b="1" i="1" dirty="0" smtClean="0">
              <a:solidFill>
                <a:srgbClr val="FF0000"/>
              </a:solidFill>
            </a:endParaRPr>
          </a:p>
          <a:p>
            <a:endParaRPr lang="ru-RU" sz="1500" b="1" i="1" dirty="0" smtClean="0">
              <a:solidFill>
                <a:srgbClr val="FF0000"/>
              </a:solidFill>
            </a:endParaRPr>
          </a:p>
          <a:p>
            <a:pPr algn="just"/>
            <a:r>
              <a:rPr lang="ru-RU" sz="1500" b="1" i="1" dirty="0" smtClean="0">
                <a:solidFill>
                  <a:srgbClr val="FF0000"/>
                </a:solidFill>
              </a:rPr>
              <a:t>Он </a:t>
            </a:r>
            <a:r>
              <a:rPr lang="ru-RU" sz="1500" b="1" i="1" dirty="0">
                <a:solidFill>
                  <a:srgbClr val="FF0000"/>
                </a:solidFill>
              </a:rPr>
              <a:t>родился за городом, в пещере и был положен в </a:t>
            </a:r>
            <a:r>
              <a:rPr lang="ru-RU" sz="1500" b="1" i="1" dirty="0" smtClean="0">
                <a:solidFill>
                  <a:srgbClr val="FF0000"/>
                </a:solidFill>
              </a:rPr>
              <a:t>ясли, </a:t>
            </a:r>
            <a:r>
              <a:rPr lang="ru-RU" sz="1500" b="1" i="1" dirty="0">
                <a:solidFill>
                  <a:srgbClr val="FF0000"/>
                </a:solidFill>
              </a:rPr>
              <a:t>куда кладут корм для животных</a:t>
            </a:r>
            <a:r>
              <a:rPr lang="ru-RU" sz="1500" b="1" i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1500" b="1" i="1" dirty="0" smtClean="0">
                <a:solidFill>
                  <a:srgbClr val="FF0000"/>
                </a:solidFill>
              </a:rPr>
              <a:t> </a:t>
            </a:r>
          </a:p>
          <a:p>
            <a:pPr algn="just"/>
            <a:r>
              <a:rPr lang="ru-RU" sz="1500" b="1" i="1" dirty="0" smtClean="0">
                <a:solidFill>
                  <a:srgbClr val="FF0000"/>
                </a:solidFill>
              </a:rPr>
              <a:t>Первыми </a:t>
            </a:r>
            <a:r>
              <a:rPr lang="ru-RU" sz="1500" b="1" i="1" dirty="0">
                <a:solidFill>
                  <a:srgbClr val="FF0000"/>
                </a:solidFill>
              </a:rPr>
              <a:t>гостями божественного младенца были не цари и вельможи, а простые пастухи, которых Ангел возвестил о рождестве Христовом.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68526" y="338992"/>
            <a:ext cx="5419755" cy="54529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Крещение Господне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(празднуют 19 января)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526" y="893809"/>
            <a:ext cx="8561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Крещение Господне – это праздник, отмечаемый в часть крещения Иисуса Христа в реке Иордан Иоанном Крестителем.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87635" y="1478584"/>
            <a:ext cx="3894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Согласно Евангелию во время крещения на Иисуса сошел Святой Дух в виде голубя. Одновременно с этим голос с небес провозгласил: «Сей есть сын мой возлюбленный, в котором мое благоволение!».</a:t>
            </a:r>
            <a:endParaRPr lang="ru-RU" sz="1600" b="1" i="1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4098" name="Picture 2" descr="C:\Users\Balueva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" y="1870805"/>
            <a:ext cx="4918458" cy="493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Balueva\Desktop\7248198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908" y="3048244"/>
            <a:ext cx="3792276" cy="236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49428" y="5585898"/>
            <a:ext cx="40732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00B050"/>
                </a:solidFill>
              </a:rPr>
              <a:t>Традиционно праздник Крещения связывают с водой и купаниями в проруби — считается, что в этот день любой верующий может «смыть» с себя грехи.</a:t>
            </a:r>
          </a:p>
        </p:txBody>
      </p:sp>
    </p:spTree>
    <p:extLst>
      <p:ext uri="{BB962C8B-B14F-4D97-AF65-F5344CB8AC3E}">
        <p14:creationId xmlns:p14="http://schemas.microsoft.com/office/powerpoint/2010/main" xmlns="" val="3654332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20634" y="237506"/>
            <a:ext cx="6198919" cy="807523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Пасха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(дата празднования каждый год определяется по лунно-солнечному календарю)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634" y="1019943"/>
            <a:ext cx="8696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b="1" i="1" dirty="0">
                <a:solidFill>
                  <a:srgbClr val="C00000"/>
                </a:solidFill>
              </a:rPr>
              <a:t>Согласно Библии Иисус Христос был распят на кресте на горе Голгофа и принял мученическую </a:t>
            </a:r>
            <a:r>
              <a:rPr lang="ru-RU" sz="1600" b="1" i="1" dirty="0" smtClean="0">
                <a:solidFill>
                  <a:srgbClr val="C00000"/>
                </a:solidFill>
              </a:rPr>
              <a:t>смерть во искупление грехов человечества. Его тело перенесли в пещеру. </a:t>
            </a:r>
            <a:r>
              <a:rPr lang="ru-RU" sz="1600" b="1" i="1" dirty="0" err="1" smtClean="0">
                <a:solidFill>
                  <a:srgbClr val="C00000"/>
                </a:solidFill>
              </a:rPr>
              <a:t>Ккогда</a:t>
            </a:r>
            <a:r>
              <a:rPr lang="ru-RU" sz="1600" b="1" i="1" dirty="0" smtClean="0">
                <a:solidFill>
                  <a:srgbClr val="C00000"/>
                </a:solidFill>
              </a:rPr>
              <a:t> туда пришли люди, чтобы проститься с ним, они увидели, что гробница Иисуса пуста и два ангела возвестили им, что Иисус Христос воскрес.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58837" y="4441371"/>
            <a:ext cx="5913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В это праздник принято готовить особые блюда для пасхального стола: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пасху – творожная масса в виде усеченной пирамиды – символ Гроба Господня,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куличи,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крашеные яйца. </a:t>
            </a:r>
            <a:endParaRPr lang="ru-RU" sz="16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Balueva\Desktop\пасх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793" y="5320144"/>
            <a:ext cx="2485060" cy="144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633" y="6146432"/>
            <a:ext cx="4156363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Люди друг друга поздравляют словами: </a:t>
            </a:r>
          </a:p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«Христос воскрес!» - «Воистину воскрес!».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Balueva\Desktop\6.-икона-Великая-пятница.-Распятие-Иисуса-Христа-на-крест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470" y="1852551"/>
            <a:ext cx="2342713" cy="258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8759" y="2097161"/>
            <a:ext cx="5700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rgbClr val="0C7A3A"/>
                </a:solidFill>
              </a:rPr>
              <a:t>Пасха -  праздник Светлого Христова Воскресенья – центральное событие в духовной жизни христианина. </a:t>
            </a:r>
          </a:p>
        </p:txBody>
      </p:sp>
      <p:pic>
        <p:nvPicPr>
          <p:cNvPr id="2051" name="Picture 3" descr="C:\Users\Balueva\Desktop\fd3c49e9dfb692295ff018283edac2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34" y="2681936"/>
            <a:ext cx="2642260" cy="328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58838" y="2753916"/>
            <a:ext cx="3241964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b="1" i="1" dirty="0">
                <a:solidFill>
                  <a:srgbClr val="C00000"/>
                </a:solidFill>
              </a:rPr>
              <a:t>Ежегодно в храме Гроба Господня в Иерусалиме происходит схождение Благодатного огня. Это событие случается в субботу накануне христианской пасхи.</a:t>
            </a:r>
          </a:p>
        </p:txBody>
      </p:sp>
    </p:spTree>
    <p:extLst>
      <p:ext uri="{BB962C8B-B14F-4D97-AF65-F5344CB8AC3E}">
        <p14:creationId xmlns:p14="http://schemas.microsoft.com/office/powerpoint/2010/main" xmlns="" val="3197732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1450" y="338992"/>
            <a:ext cx="5516831" cy="54529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Троица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(празднуют на 50-й день после Пасхи)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1450" y="972442"/>
            <a:ext cx="8710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C00000"/>
                </a:solidFill>
              </a:rPr>
              <a:t>В это день на учеников Христа-апостолов сошел Святой Дух. Они обрели способность говорить на неизвестных им ранее языках. Это было указание Бога-отца нести весть о Христианстве всем народам. На месте сошествия на апостолов святого духа был построен первый христианский храм. 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3304" y="3990108"/>
            <a:ext cx="25170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0C7A3A"/>
                </a:solidFill>
              </a:rPr>
              <a:t>На Троицу храмы и дома украшают ветками березы и цветами – это символизирует обновление людей силою сошедшего с небес Святого Духа.</a:t>
            </a:r>
            <a:endParaRPr lang="ru-RU" sz="1600" b="1" i="1" dirty="0">
              <a:solidFill>
                <a:srgbClr val="0C7A3A"/>
              </a:solidFill>
            </a:endParaRPr>
          </a:p>
        </p:txBody>
      </p:sp>
      <p:pic>
        <p:nvPicPr>
          <p:cNvPr id="1027" name="Picture 3" descr="C:\Users\Balueva\Desktop\9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34" y="2049661"/>
            <a:ext cx="6222670" cy="464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62057" y="2049660"/>
            <a:ext cx="2220128" cy="13542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Святая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Троица </a:t>
            </a:r>
            <a:r>
              <a:rPr lang="ru-RU" sz="1600" b="1" i="1" dirty="0">
                <a:solidFill>
                  <a:schemeClr val="accent6">
                    <a:lumMod val="75000"/>
                  </a:schemeClr>
                </a:solidFill>
              </a:rPr>
              <a:t>– Бог, единый по существу и троичный в </a:t>
            </a:r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</a:rPr>
              <a:t>лицах (ипостасях): </a:t>
            </a:r>
            <a:r>
              <a:rPr lang="ru-RU" sz="1600" b="1" i="1" dirty="0">
                <a:solidFill>
                  <a:schemeClr val="accent6">
                    <a:lumMod val="75000"/>
                  </a:schemeClr>
                </a:solidFill>
              </a:rPr>
              <a:t>Отец, Сын и Святой Дух</a:t>
            </a:r>
            <a:r>
              <a:rPr lang="ru-RU" sz="1600" b="1" i="1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5829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96884" y="338992"/>
            <a:ext cx="5054931" cy="54529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Вознесение Господне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/>
              <a:t>(празднуют на 40-ой  день после Пасхи)</a:t>
            </a:r>
            <a:endParaRPr lang="en-US" b="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61C1-2457-E848-BB6B-E1DA9A54977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96884" y="872413"/>
            <a:ext cx="8561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 smtClean="0">
                <a:solidFill>
                  <a:srgbClr val="57A241"/>
                </a:solidFill>
              </a:rPr>
              <a:t>Согласно евангельским повествованиям после мученической смерти Христос воскрес чудесным образом и вознесся на небо</a:t>
            </a:r>
            <a:r>
              <a:rPr lang="ru-RU" sz="1600" b="1" i="1" dirty="0">
                <a:solidFill>
                  <a:srgbClr val="57A241"/>
                </a:solidFill>
              </a:rPr>
              <a:t>. По преданию после своего воскресения Христос еще 40 дней </a:t>
            </a:r>
            <a:r>
              <a:rPr lang="ru-RU" sz="1600" b="1" i="1" dirty="0" smtClean="0">
                <a:solidFill>
                  <a:srgbClr val="57A241"/>
                </a:solidFill>
              </a:rPr>
              <a:t>являлся </a:t>
            </a:r>
            <a:r>
              <a:rPr lang="ru-RU" sz="1600" b="1" i="1" dirty="0">
                <a:solidFill>
                  <a:srgbClr val="57A241"/>
                </a:solidFill>
              </a:rPr>
              <a:t>своим ученикам и беседовал с ними. На 40-й день о </a:t>
            </a:r>
            <a:r>
              <a:rPr lang="ru-RU" sz="1600" b="1" i="1" dirty="0" smtClean="0">
                <a:solidFill>
                  <a:srgbClr val="57A241"/>
                </a:solidFill>
              </a:rPr>
              <a:t>вышел </a:t>
            </a:r>
            <a:r>
              <a:rPr lang="ru-RU" sz="1600" b="1" i="1" dirty="0">
                <a:solidFill>
                  <a:srgbClr val="57A241"/>
                </a:solidFill>
              </a:rPr>
              <a:t>с ними из </a:t>
            </a:r>
            <a:r>
              <a:rPr lang="ru-RU" sz="1600" b="1" i="1" dirty="0" smtClean="0">
                <a:solidFill>
                  <a:srgbClr val="57A241"/>
                </a:solidFill>
              </a:rPr>
              <a:t>Иерусалима, </a:t>
            </a:r>
            <a:r>
              <a:rPr lang="ru-RU" sz="1600" b="1" i="1" dirty="0">
                <a:solidFill>
                  <a:srgbClr val="57A241"/>
                </a:solidFill>
              </a:rPr>
              <a:t>поднялся на Елеонскую гору и на их глазах стал подниматься на небо.</a:t>
            </a:r>
          </a:p>
          <a:p>
            <a:pPr algn="just"/>
            <a:endParaRPr lang="ru-RU" sz="1600" b="1" i="1" dirty="0">
              <a:solidFill>
                <a:srgbClr val="57A241"/>
              </a:solidFill>
            </a:endParaRPr>
          </a:p>
        </p:txBody>
      </p:sp>
      <p:pic>
        <p:nvPicPr>
          <p:cNvPr id="2050" name="Picture 2" descr="C:\Users\Balueva\Desktop\Voznesenije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886" y="2018805"/>
            <a:ext cx="8265226" cy="466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4518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US Presi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RUS Presi Template.thmx</Template>
  <TotalTime>638</TotalTime>
  <Words>569</Words>
  <Application>Microsoft Office PowerPoint</Application>
  <PresentationFormat>Экран (4:3)</PresentationFormat>
  <Paragraphs>67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RUS Presi Template</vt:lpstr>
      <vt:lpstr>ПРЕЗЕНТАЦИЯ</vt:lpstr>
      <vt:lpstr>Введение </vt:lpstr>
      <vt:lpstr>Благовещение (празднуют 7 апреля)</vt:lpstr>
      <vt:lpstr>Рождество Христово (празднуют 7 января)</vt:lpstr>
      <vt:lpstr>Крещение Господне (празднуют 19 января)</vt:lpstr>
      <vt:lpstr>Пасха (дата празднования каждый год определяется по лунно-солнечному календарю)</vt:lpstr>
      <vt:lpstr>Троица (празднуют на 50-й день после Пасхи)</vt:lpstr>
      <vt:lpstr>Вознесение Господне (празднуют на 40-ой  день после Пасхи)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Oleg Korshunov</dc:creator>
  <cp:lastModifiedBy>Ольга</cp:lastModifiedBy>
  <cp:revision>116</cp:revision>
  <cp:lastPrinted>2018-04-25T06:27:58Z</cp:lastPrinted>
  <dcterms:created xsi:type="dcterms:W3CDTF">2013-08-28T13:08:37Z</dcterms:created>
  <dcterms:modified xsi:type="dcterms:W3CDTF">2024-02-10T16:21:14Z</dcterms:modified>
</cp:coreProperties>
</file>