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9" r:id="rId3"/>
    <p:sldId id="270" r:id="rId4"/>
    <p:sldId id="257" r:id="rId5"/>
    <p:sldId id="26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65" r:id="rId15"/>
    <p:sldId id="258" r:id="rId16"/>
    <p:sldId id="259" r:id="rId17"/>
    <p:sldId id="261" r:id="rId18"/>
    <p:sldId id="262" r:id="rId19"/>
    <p:sldId id="263" r:id="rId20"/>
    <p:sldId id="264" r:id="rId21"/>
    <p:sldId id="267" r:id="rId22"/>
    <p:sldId id="266" r:id="rId23"/>
    <p:sldId id="280" r:id="rId24"/>
    <p:sldId id="281" r:id="rId25"/>
    <p:sldId id="282" r:id="rId26"/>
    <p:sldId id="283" r:id="rId27"/>
    <p:sldId id="284" r:id="rId28"/>
    <p:sldId id="285" r:id="rId29"/>
    <p:sldId id="26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568" autoAdjust="0"/>
  </p:normalViewPr>
  <p:slideViewPr>
    <p:cSldViewPr>
      <p:cViewPr varScale="1">
        <p:scale>
          <a:sx n="113" d="100"/>
          <a:sy n="113" d="100"/>
        </p:scale>
        <p:origin x="-15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12.02.2024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3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38.pn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4437112"/>
            <a:ext cx="6461760" cy="1552818"/>
          </a:xfrm>
        </p:spPr>
        <p:txBody>
          <a:bodyPr/>
          <a:lstStyle/>
          <a:p>
            <a:pPr algn="r"/>
            <a:r>
              <a:rPr lang="ru-RU" b="1" dirty="0">
                <a:solidFill>
                  <a:srgbClr val="FF0000"/>
                </a:solidFill>
              </a:rPr>
              <a:t>Мастер-класс  педагога дополнительного образования МБУ ДО ЦДТ «Радуга»</a:t>
            </a:r>
          </a:p>
          <a:p>
            <a:pPr algn="r"/>
            <a:r>
              <a:rPr lang="ru-RU" b="1" dirty="0">
                <a:solidFill>
                  <a:srgbClr val="FF0000"/>
                </a:solidFill>
              </a:rPr>
              <a:t>Тырсовой Виктории </a:t>
            </a:r>
            <a:r>
              <a:rPr lang="ru-RU" b="1" dirty="0" smtClean="0">
                <a:solidFill>
                  <a:srgbClr val="FF0000"/>
                </a:solidFill>
              </a:rPr>
              <a:t>Денисовны</a:t>
            </a:r>
          </a:p>
          <a:p>
            <a:pPr algn="r"/>
            <a:r>
              <a:rPr lang="ru-RU" b="1" dirty="0" smtClean="0">
                <a:solidFill>
                  <a:srgbClr val="FF0000"/>
                </a:solidFill>
              </a:rPr>
              <a:t>«Познание начинается с удивления!»</a:t>
            </a:r>
            <a:endParaRPr lang="ru-RU" b="1" dirty="0">
              <a:solidFill>
                <a:srgbClr val="FF0000"/>
              </a:solidFill>
            </a:endParaRPr>
          </a:p>
          <a:p>
            <a:pPr algn="r"/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992888" cy="4438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873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0" dirty="0" smtClean="0">
                <a:solidFill>
                  <a:srgbClr val="FF0000"/>
                </a:solidFill>
              </a:rPr>
              <a:t>Japan.</a:t>
            </a:r>
            <a:r>
              <a:rPr lang="en-US" b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b="1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61048"/>
            <a:ext cx="4263491" cy="2843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028" y="1124744"/>
            <a:ext cx="4104455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1"/>
          <a:stretch/>
        </p:blipFill>
        <p:spPr bwMode="auto">
          <a:xfrm>
            <a:off x="4572000" y="3212976"/>
            <a:ext cx="3790858" cy="283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411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0" dirty="0" smtClean="0">
                <a:solidFill>
                  <a:srgbClr val="FF0000"/>
                </a:solidFill>
              </a:rPr>
              <a:t>Germany</a:t>
            </a:r>
            <a:endParaRPr lang="ru-RU" b="1" spc="0" dirty="0">
              <a:solidFill>
                <a:srgbClr val="FF0000"/>
              </a:solidFill>
            </a:endParaRP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60" y="3789040"/>
            <a:ext cx="3991837" cy="2611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08720"/>
            <a:ext cx="3883577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072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0" dirty="0">
                <a:solidFill>
                  <a:srgbClr val="FF0000"/>
                </a:solidFill>
              </a:rPr>
              <a:t>The </a:t>
            </a:r>
            <a:r>
              <a:rPr lang="en-US" b="1" spc="0" dirty="0" smtClean="0">
                <a:solidFill>
                  <a:srgbClr val="FF0000"/>
                </a:solidFill>
              </a:rPr>
              <a:t>Netherlands.</a:t>
            </a:r>
            <a:endParaRPr lang="ru-RU" b="1" spc="0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" y="1600200"/>
            <a:ext cx="72009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685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0" dirty="0" smtClean="0">
                <a:solidFill>
                  <a:srgbClr val="FF0000"/>
                </a:solidFill>
              </a:rPr>
              <a:t>Finland.</a:t>
            </a:r>
            <a:endParaRPr lang="ru-RU" b="1" spc="0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" y="2453151"/>
            <a:ext cx="5921474" cy="3947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48680"/>
            <a:ext cx="3105374" cy="3105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852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0" dirty="0" smtClean="0">
                <a:solidFill>
                  <a:srgbClr val="FF0000"/>
                </a:solidFill>
              </a:rPr>
              <a:t>The game “Associations”.</a:t>
            </a:r>
            <a:endParaRPr lang="ru-RU" b="1" spc="0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84644"/>
            <a:ext cx="7700426" cy="5116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6144"/>
            <a:ext cx="4320480" cy="3167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354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58" y="3047904"/>
            <a:ext cx="2477487" cy="2261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669" y="5373216"/>
            <a:ext cx="7659687" cy="1168400"/>
          </a:xfrm>
        </p:spPr>
        <p:txBody>
          <a:bodyPr/>
          <a:lstStyle/>
          <a:p>
            <a:pPr algn="r"/>
            <a:r>
              <a:rPr lang="en-US" b="1" cap="none" spc="0" dirty="0">
                <a:solidFill>
                  <a:srgbClr val="FF0000"/>
                </a:solidFill>
              </a:rPr>
              <a:t>O</a:t>
            </a:r>
            <a:r>
              <a:rPr lang="en-US" b="1" cap="none" spc="0" dirty="0" smtClean="0">
                <a:solidFill>
                  <a:srgbClr val="FF0000"/>
                </a:solidFill>
              </a:rPr>
              <a:t>pen the heart and say your associations</a:t>
            </a:r>
            <a:endParaRPr lang="ru-RU" b="1" cap="none" spc="0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s://images.emojiterra.com/google/android-10/share/1f49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9"/>
          <a:stretch/>
        </p:blipFill>
        <p:spPr bwMode="auto">
          <a:xfrm>
            <a:off x="112142" y="288742"/>
            <a:ext cx="3473669" cy="2204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vladpaper.ru/kernel/preview.php?file=shop/goods/30264-1.jpg&amp;width=600&amp;height=600&amp;method=ad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912" y="2612683"/>
            <a:ext cx="1565856" cy="156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298" y="2492896"/>
            <a:ext cx="1648522" cy="167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14932"/>
            <a:ext cx="1719032" cy="1531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 descr="https://i.1.creatium.io/plp/u20.plpstatic.ru/6a73695d6ea19df10ff048968da1be33/1d4b12e48168bfde595fa9c910b029b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16632"/>
            <a:ext cx="2031524" cy="203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1237402"/>
            <a:ext cx="5897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067944" y="1268760"/>
            <a:ext cx="585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2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6776768" y="908720"/>
            <a:ext cx="689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3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2624207" y="290805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4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5773862" y="3007943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5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00944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499018"/>
            <a:ext cx="5377408" cy="1143000"/>
          </a:xfrm>
        </p:spPr>
        <p:txBody>
          <a:bodyPr/>
          <a:lstStyle/>
          <a:p>
            <a:pPr algn="r"/>
            <a:r>
              <a:rPr lang="ru-RU" b="1" spc="0" dirty="0" smtClean="0">
                <a:solidFill>
                  <a:srgbClr val="FF0000"/>
                </a:solidFill>
              </a:rPr>
              <a:t>1 </a:t>
            </a:r>
            <a:r>
              <a:rPr lang="en-US" b="1" spc="0" dirty="0" smtClean="0">
                <a:solidFill>
                  <a:srgbClr val="FF0000"/>
                </a:solidFill>
              </a:rPr>
              <a:t>noun</a:t>
            </a:r>
            <a:r>
              <a:rPr lang="ru-RU" b="1" spc="0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4" name="Picture 2" descr="https://images.emojiterra.com/google/android-10/share/1f49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9"/>
          <a:stretch/>
        </p:blipFill>
        <p:spPr bwMode="auto">
          <a:xfrm>
            <a:off x="0" y="-31559"/>
            <a:ext cx="3473669" cy="2204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1640" y="897410"/>
            <a:ext cx="5897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</a:t>
            </a:r>
            <a:endParaRPr lang="ru-RU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72816"/>
            <a:ext cx="5184576" cy="345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5013176"/>
            <a:ext cx="82809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Examples: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a</a:t>
            </a:r>
            <a:r>
              <a:rPr lang="en-US" sz="2800" b="1" dirty="0" smtClean="0">
                <a:solidFill>
                  <a:srgbClr val="FF0000"/>
                </a:solidFill>
              </a:rPr>
              <a:t> sweet</a:t>
            </a:r>
            <a:r>
              <a:rPr lang="en-US" sz="2800" b="1" dirty="0">
                <a:solidFill>
                  <a:srgbClr val="FF0000"/>
                </a:solidFill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</a:rPr>
              <a:t>a life</a:t>
            </a:r>
            <a:r>
              <a:rPr lang="en-US" sz="2800" b="1" dirty="0">
                <a:solidFill>
                  <a:srgbClr val="FF0000"/>
                </a:solidFill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</a:rPr>
              <a:t>a kiss, a</a:t>
            </a:r>
            <a:r>
              <a:rPr lang="en-US" sz="2800" b="1" dirty="0">
                <a:solidFill>
                  <a:srgbClr val="FF0000"/>
                </a:solidFill>
              </a:rPr>
              <a:t> heart</a:t>
            </a:r>
            <a:r>
              <a:rPr lang="en-US" sz="2800" b="1" dirty="0" smtClean="0">
                <a:solidFill>
                  <a:srgbClr val="FF0000"/>
                </a:solidFill>
              </a:rPr>
              <a:t>, a </a:t>
            </a:r>
            <a:r>
              <a:rPr lang="en-US" sz="2800" b="1" dirty="0">
                <a:solidFill>
                  <a:srgbClr val="FF0000"/>
                </a:solidFill>
              </a:rPr>
              <a:t>love</a:t>
            </a:r>
            <a:r>
              <a:rPr lang="en-US" sz="2800" b="1" dirty="0" smtClean="0">
                <a:solidFill>
                  <a:srgbClr val="FF0000"/>
                </a:solidFill>
              </a:rPr>
              <a:t>, a </a:t>
            </a:r>
            <a:r>
              <a:rPr lang="en-US" sz="2800" b="1" dirty="0">
                <a:solidFill>
                  <a:srgbClr val="FF0000"/>
                </a:solidFill>
              </a:rPr>
              <a:t>feeling</a:t>
            </a:r>
            <a:r>
              <a:rPr lang="en-US" sz="2800" b="1" dirty="0" smtClean="0">
                <a:solidFill>
                  <a:srgbClr val="FF0000"/>
                </a:solidFill>
              </a:rPr>
              <a:t>, a </a:t>
            </a:r>
            <a:r>
              <a:rPr lang="en-US" sz="2800" b="1" dirty="0">
                <a:solidFill>
                  <a:srgbClr val="FF0000"/>
                </a:solidFill>
              </a:rPr>
              <a:t>soul</a:t>
            </a:r>
            <a:r>
              <a:rPr lang="en-US" sz="2800" b="1" dirty="0" smtClean="0">
                <a:solidFill>
                  <a:srgbClr val="FF0000"/>
                </a:solidFill>
              </a:rPr>
              <a:t>, the Sun</a:t>
            </a:r>
            <a:r>
              <a:rPr lang="en-US" sz="2800" b="1" dirty="0">
                <a:solidFill>
                  <a:srgbClr val="FF0000"/>
                </a:solidFill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</a:rPr>
              <a:t>a dream…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33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spc="0" dirty="0" smtClean="0">
                <a:solidFill>
                  <a:srgbClr val="FF0000"/>
                </a:solidFill>
              </a:rPr>
              <a:t>2 </a:t>
            </a:r>
            <a:r>
              <a:rPr lang="en-US" b="1" spc="0" dirty="0" smtClean="0">
                <a:solidFill>
                  <a:srgbClr val="FF0000"/>
                </a:solidFill>
              </a:rPr>
              <a:t>adjectives.</a:t>
            </a:r>
            <a:endParaRPr lang="ru-RU" b="1" spc="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340768"/>
            <a:ext cx="6210446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1719032" cy="1531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62483" y="622429"/>
            <a:ext cx="585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2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653136"/>
            <a:ext cx="82444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Examples: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dear, darling, lovely, beautiful, smart, happy, great</a:t>
            </a:r>
            <a:r>
              <a:rPr lang="en-US" sz="2800" b="1" dirty="0" smtClean="0">
                <a:solidFill>
                  <a:srgbClr val="FF0000"/>
                </a:solidFill>
              </a:rPr>
              <a:t>, </a:t>
            </a:r>
            <a:r>
              <a:rPr lang="en-US" sz="2800" b="1" dirty="0">
                <a:solidFill>
                  <a:srgbClr val="FF0000"/>
                </a:solidFill>
              </a:rPr>
              <a:t>funny, friendly, </a:t>
            </a:r>
            <a:r>
              <a:rPr lang="en-US" sz="2800" b="1" dirty="0" smtClean="0">
                <a:solidFill>
                  <a:srgbClr val="FF0000"/>
                </a:solidFill>
              </a:rPr>
              <a:t>my</a:t>
            </a:r>
            <a:r>
              <a:rPr lang="en-US" sz="2800" b="1" dirty="0">
                <a:solidFill>
                  <a:srgbClr val="FF0000"/>
                </a:solidFill>
              </a:rPr>
              <a:t> </a:t>
            </a:r>
            <a:r>
              <a:rPr lang="en-US" sz="2800" b="1" dirty="0" smtClean="0">
                <a:solidFill>
                  <a:srgbClr val="FF0000"/>
                </a:solidFill>
              </a:rPr>
              <a:t>…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97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298" y="4115135"/>
            <a:ext cx="3960862" cy="268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spc="0" dirty="0" smtClean="0">
                <a:solidFill>
                  <a:srgbClr val="FF0000"/>
                </a:solidFill>
              </a:rPr>
              <a:t>3 verbs.</a:t>
            </a:r>
            <a:endParaRPr lang="ru-RU" b="1" spc="0" dirty="0">
              <a:solidFill>
                <a:srgbClr val="FF0000"/>
              </a:solidFill>
            </a:endParaRPr>
          </a:p>
        </p:txBody>
      </p:sp>
      <p:pic>
        <p:nvPicPr>
          <p:cNvPr id="4" name="Picture 8" descr="https://i.1.creatium.io/plp/u20.plpstatic.ru/6a73695d6ea19df10ff048968da1be33/1d4b12e48168bfde595fa9c910b029b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215925"/>
            <a:ext cx="2031524" cy="203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78663" y="476672"/>
            <a:ext cx="689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3</a:t>
            </a:r>
            <a:endParaRPr lang="ru-RU" sz="3600" dirty="0"/>
          </a:p>
        </p:txBody>
      </p:sp>
      <p:pic>
        <p:nvPicPr>
          <p:cNvPr id="3076" name="Picture 4" descr="https://img0.kitchen-profi.ru/img/2ef/2ef6e9218a24172dfcef16aeb35dc26ex700x700x8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47"/>
          <a:stretch/>
        </p:blipFill>
        <p:spPr bwMode="auto">
          <a:xfrm>
            <a:off x="778663" y="1340768"/>
            <a:ext cx="3465170" cy="264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268761"/>
            <a:ext cx="3960440" cy="2721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5248" y="4221088"/>
            <a:ext cx="37706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Examples: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t</a:t>
            </a:r>
            <a:r>
              <a:rPr lang="en-US" sz="2800" b="1" dirty="0" smtClean="0">
                <a:solidFill>
                  <a:srgbClr val="FF0000"/>
                </a:solidFill>
              </a:rPr>
              <a:t>o love</a:t>
            </a:r>
            <a:r>
              <a:rPr lang="en-US" sz="2800" b="1" dirty="0">
                <a:solidFill>
                  <a:srgbClr val="FF0000"/>
                </a:solidFill>
              </a:rPr>
              <a:t>, to </a:t>
            </a:r>
            <a:r>
              <a:rPr lang="en-US" sz="2800" b="1" dirty="0" smtClean="0">
                <a:solidFill>
                  <a:srgbClr val="FF0000"/>
                </a:solidFill>
              </a:rPr>
              <a:t>kiss</a:t>
            </a:r>
            <a:r>
              <a:rPr lang="en-US" sz="2800" b="1" dirty="0">
                <a:solidFill>
                  <a:srgbClr val="FF0000"/>
                </a:solidFill>
              </a:rPr>
              <a:t>, to </a:t>
            </a:r>
            <a:r>
              <a:rPr lang="en-US" sz="2800" b="1" dirty="0" smtClean="0">
                <a:solidFill>
                  <a:srgbClr val="FF0000"/>
                </a:solidFill>
              </a:rPr>
              <a:t>hug</a:t>
            </a:r>
            <a:r>
              <a:rPr lang="en-US" sz="2800" b="1" dirty="0">
                <a:solidFill>
                  <a:srgbClr val="FF0000"/>
                </a:solidFill>
              </a:rPr>
              <a:t>, to </a:t>
            </a:r>
            <a:r>
              <a:rPr lang="en-US" sz="2800" b="1" dirty="0" smtClean="0">
                <a:solidFill>
                  <a:srgbClr val="FF0000"/>
                </a:solidFill>
              </a:rPr>
              <a:t>like</a:t>
            </a:r>
            <a:r>
              <a:rPr lang="en-US" sz="2800" b="1" dirty="0">
                <a:solidFill>
                  <a:srgbClr val="FF0000"/>
                </a:solidFill>
              </a:rPr>
              <a:t>, to </a:t>
            </a:r>
            <a:r>
              <a:rPr lang="en-US" sz="2800" b="1" dirty="0" smtClean="0">
                <a:solidFill>
                  <a:srgbClr val="FF0000"/>
                </a:solidFill>
              </a:rPr>
              <a:t>live</a:t>
            </a:r>
            <a:r>
              <a:rPr lang="en-US" sz="2800" b="1" dirty="0">
                <a:solidFill>
                  <a:srgbClr val="FF0000"/>
                </a:solidFill>
              </a:rPr>
              <a:t>, to </a:t>
            </a:r>
            <a:r>
              <a:rPr lang="en-US" sz="2800" b="1" dirty="0" smtClean="0">
                <a:solidFill>
                  <a:srgbClr val="FF0000"/>
                </a:solidFill>
              </a:rPr>
              <a:t>think</a:t>
            </a:r>
            <a:r>
              <a:rPr lang="en-US" sz="2800" b="1" dirty="0">
                <a:solidFill>
                  <a:srgbClr val="FF0000"/>
                </a:solidFill>
              </a:rPr>
              <a:t>, to </a:t>
            </a:r>
            <a:r>
              <a:rPr lang="en-US" sz="2800" b="1" dirty="0" smtClean="0">
                <a:solidFill>
                  <a:srgbClr val="FF0000"/>
                </a:solidFill>
              </a:rPr>
              <a:t>make</a:t>
            </a:r>
            <a:r>
              <a:rPr lang="en-US" sz="2800" b="1" dirty="0">
                <a:solidFill>
                  <a:srgbClr val="FF0000"/>
                </a:solidFill>
              </a:rPr>
              <a:t>, to </a:t>
            </a:r>
            <a:r>
              <a:rPr lang="en-US" sz="2800" b="1" dirty="0" smtClean="0">
                <a:solidFill>
                  <a:srgbClr val="FF0000"/>
                </a:solidFill>
              </a:rPr>
              <a:t>enjoy</a:t>
            </a:r>
            <a:r>
              <a:rPr lang="en-US" sz="2800" b="1" dirty="0">
                <a:solidFill>
                  <a:srgbClr val="FF0000"/>
                </a:solidFill>
              </a:rPr>
              <a:t>, to </a:t>
            </a:r>
            <a:r>
              <a:rPr lang="en-US" sz="2800" b="1" dirty="0" smtClean="0">
                <a:solidFill>
                  <a:srgbClr val="FF0000"/>
                </a:solidFill>
              </a:rPr>
              <a:t>miss …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26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spc="0" dirty="0" smtClean="0">
                <a:solidFill>
                  <a:srgbClr val="FF0000"/>
                </a:solidFill>
              </a:rPr>
              <a:t>1 phrase</a:t>
            </a:r>
            <a:r>
              <a:rPr lang="ru-RU" b="1" spc="0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1648522" cy="167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66429" y="54867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4</a:t>
            </a:r>
            <a:endParaRPr lang="ru-RU" sz="36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011" y="1230832"/>
            <a:ext cx="528598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1" y="4869160"/>
            <a:ext cx="77768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Examples: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You  are  in  my  heart,  I  love  you, I  miss  you, I cannot sleep, </a:t>
            </a:r>
            <a:r>
              <a:rPr lang="ru-RU" sz="2800" b="1" dirty="0" smtClean="0">
                <a:solidFill>
                  <a:srgbClr val="FF0000"/>
                </a:solidFill>
              </a:rPr>
              <a:t>у</a:t>
            </a:r>
            <a:r>
              <a:rPr lang="en-US" sz="2800" b="1" dirty="0" err="1" smtClean="0">
                <a:solidFill>
                  <a:srgbClr val="FF0000"/>
                </a:solidFill>
              </a:rPr>
              <a:t>ou</a:t>
            </a:r>
            <a:r>
              <a:rPr lang="en-US" sz="2800" b="1" dirty="0" smtClean="0">
                <a:solidFill>
                  <a:srgbClr val="FF0000"/>
                </a:solidFill>
              </a:rPr>
              <a:t> are my sweetheart…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774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4824536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3284984"/>
            <a:ext cx="4104456" cy="274436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My name is </a:t>
            </a:r>
            <a:br>
              <a:rPr lang="en-US" sz="3200" dirty="0" smtClean="0"/>
            </a:br>
            <a:r>
              <a:rPr lang="en-US" sz="3200" dirty="0" smtClean="0"/>
              <a:t>Victoria </a:t>
            </a:r>
            <a:br>
              <a:rPr lang="en-US" sz="3200" dirty="0" smtClean="0"/>
            </a:br>
            <a:r>
              <a:rPr lang="en-US" sz="3200" dirty="0" err="1" smtClean="0"/>
              <a:t>Denisovna</a:t>
            </a:r>
            <a:r>
              <a:rPr lang="en-US" sz="3200" dirty="0" smtClean="0"/>
              <a:t>.</a:t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ru-RU" sz="3200" dirty="0"/>
          </a:p>
        </p:txBody>
      </p:sp>
      <p:pic>
        <p:nvPicPr>
          <p:cNvPr id="8195" name="Picture 2" descr="F:\фото для визитки\IMG-20201111-WA0016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57754" y="1340768"/>
            <a:ext cx="3311599" cy="5384810"/>
          </a:xfrm>
          <a:noFill/>
        </p:spPr>
      </p:pic>
      <p:sp>
        <p:nvSpPr>
          <p:cNvPr id="3" name="Прямоугольник 2"/>
          <p:cNvSpPr/>
          <p:nvPr/>
        </p:nvSpPr>
        <p:spPr>
          <a:xfrm>
            <a:off x="1043608" y="476672"/>
            <a:ext cx="50772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Let's get to know each </a:t>
            </a:r>
            <a:r>
              <a:rPr lang="en-US" sz="3200" b="1" dirty="0" smtClean="0">
                <a:solidFill>
                  <a:srgbClr val="FF0000"/>
                </a:solidFill>
              </a:rPr>
              <a:t>other.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75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2002234"/>
          </a:xfrm>
        </p:spPr>
        <p:txBody>
          <a:bodyPr/>
          <a:lstStyle/>
          <a:p>
            <a:pPr algn="r"/>
            <a:r>
              <a:rPr lang="en-US" b="1" spc="0" dirty="0" smtClean="0">
                <a:solidFill>
                  <a:srgbClr val="FF0000"/>
                </a:solidFill>
              </a:rPr>
              <a:t>Another word of the </a:t>
            </a:r>
            <a:r>
              <a:rPr lang="ru-RU" b="1" spc="0" dirty="0" smtClean="0">
                <a:solidFill>
                  <a:srgbClr val="FF0000"/>
                </a:solidFill>
              </a:rPr>
              <a:t/>
            </a:r>
            <a:br>
              <a:rPr lang="ru-RU" b="1" spc="0" dirty="0" smtClean="0">
                <a:solidFill>
                  <a:srgbClr val="FF0000"/>
                </a:solidFill>
              </a:rPr>
            </a:br>
            <a:r>
              <a:rPr lang="en-US" b="1" spc="0" dirty="0" smtClean="0">
                <a:solidFill>
                  <a:srgbClr val="FF0000"/>
                </a:solidFill>
              </a:rPr>
              <a:t>1</a:t>
            </a:r>
            <a:r>
              <a:rPr lang="en-US" b="1" spc="0" baseline="30000" dirty="0" smtClean="0">
                <a:solidFill>
                  <a:srgbClr val="FF0000"/>
                </a:solidFill>
              </a:rPr>
              <a:t>st</a:t>
            </a:r>
            <a:r>
              <a:rPr lang="en-US" b="1" spc="0" dirty="0" smtClean="0">
                <a:solidFill>
                  <a:srgbClr val="FF0000"/>
                </a:solidFill>
              </a:rPr>
              <a:t> word</a:t>
            </a:r>
            <a:br>
              <a:rPr lang="en-US" b="1" spc="0" dirty="0" smtClean="0">
                <a:solidFill>
                  <a:srgbClr val="FF0000"/>
                </a:solidFill>
              </a:rPr>
            </a:br>
            <a:r>
              <a:rPr lang="ru-RU" b="1" spc="0" dirty="0" smtClean="0">
                <a:solidFill>
                  <a:srgbClr val="FF0000"/>
                </a:solidFill>
              </a:rPr>
              <a:t>(</a:t>
            </a:r>
            <a:r>
              <a:rPr lang="en-US" b="1" spc="0" dirty="0" smtClean="0">
                <a:solidFill>
                  <a:srgbClr val="FF0000"/>
                </a:solidFill>
              </a:rPr>
              <a:t>synonym</a:t>
            </a:r>
            <a:r>
              <a:rPr lang="ru-RU" b="1" spc="0" dirty="0" smtClean="0">
                <a:solidFill>
                  <a:srgbClr val="FF0000"/>
                </a:solidFill>
              </a:rPr>
              <a:t>)</a:t>
            </a:r>
            <a:r>
              <a:rPr lang="en-US" b="1" spc="0" dirty="0" smtClean="0">
                <a:solidFill>
                  <a:srgbClr val="FF0000"/>
                </a:solidFill>
              </a:rPr>
              <a:t>.</a:t>
            </a:r>
            <a:endParaRPr lang="ru-RU" b="1" spc="0" dirty="0">
              <a:solidFill>
                <a:srgbClr val="FF0000"/>
              </a:solidFill>
            </a:endParaRPr>
          </a:p>
        </p:txBody>
      </p:sp>
      <p:pic>
        <p:nvPicPr>
          <p:cNvPr id="4" name="Picture 4" descr="https://vladpaper.ru/kernel/preview.php?file=shop/goods/30264-1.jpg&amp;width=600&amp;height=600&amp;method=ad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565856" cy="156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3088" y="47667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5</a:t>
            </a:r>
            <a:endParaRPr lang="ru-RU" sz="36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12776"/>
            <a:ext cx="2945892" cy="219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852936"/>
            <a:ext cx="4069101" cy="2136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3789040"/>
            <a:ext cx="40221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Examples</a:t>
            </a:r>
            <a:r>
              <a:rPr lang="en-US" sz="3200" b="1" dirty="0" smtClean="0">
                <a:solidFill>
                  <a:srgbClr val="FF0000"/>
                </a:solidFill>
              </a:rPr>
              <a:t>:</a:t>
            </a:r>
            <a:endParaRPr lang="en-US" sz="3200" b="1" dirty="0">
              <a:solidFill>
                <a:srgbClr val="FF0000"/>
              </a:solidFill>
            </a:endParaRPr>
          </a:p>
          <a:p>
            <a:r>
              <a:rPr lang="en-US" sz="3200" b="1" dirty="0" smtClean="0">
                <a:solidFill>
                  <a:srgbClr val="FF0000"/>
                </a:solidFill>
              </a:rPr>
              <a:t>a sweet, a life, a </a:t>
            </a:r>
            <a:r>
              <a:rPr lang="en-US" sz="3200" b="1" dirty="0">
                <a:solidFill>
                  <a:srgbClr val="FF0000"/>
                </a:solidFill>
              </a:rPr>
              <a:t>kiss</a:t>
            </a:r>
            <a:r>
              <a:rPr lang="en-US" sz="3200" b="1" dirty="0" smtClean="0">
                <a:solidFill>
                  <a:srgbClr val="FF0000"/>
                </a:solidFill>
              </a:rPr>
              <a:t>, a</a:t>
            </a:r>
            <a:r>
              <a:rPr lang="en-US" sz="3200" b="1" dirty="0">
                <a:solidFill>
                  <a:srgbClr val="FF0000"/>
                </a:solidFill>
              </a:rPr>
              <a:t> heart</a:t>
            </a:r>
            <a:r>
              <a:rPr lang="en-US" sz="3200" b="1" dirty="0" smtClean="0">
                <a:solidFill>
                  <a:srgbClr val="FF0000"/>
                </a:solidFill>
              </a:rPr>
              <a:t>, a </a:t>
            </a:r>
            <a:r>
              <a:rPr lang="en-US" sz="3200" b="1" dirty="0">
                <a:solidFill>
                  <a:srgbClr val="FF0000"/>
                </a:solidFill>
              </a:rPr>
              <a:t>love</a:t>
            </a:r>
            <a:r>
              <a:rPr lang="en-US" sz="3200" b="1" dirty="0" smtClean="0">
                <a:solidFill>
                  <a:srgbClr val="FF0000"/>
                </a:solidFill>
              </a:rPr>
              <a:t>, a </a:t>
            </a:r>
            <a:r>
              <a:rPr lang="en-US" sz="3200" b="1" dirty="0">
                <a:solidFill>
                  <a:srgbClr val="FF0000"/>
                </a:solidFill>
              </a:rPr>
              <a:t>feeling</a:t>
            </a:r>
            <a:r>
              <a:rPr lang="en-US" sz="3200" b="1" dirty="0" smtClean="0">
                <a:solidFill>
                  <a:srgbClr val="FF0000"/>
                </a:solidFill>
              </a:rPr>
              <a:t>, a </a:t>
            </a:r>
            <a:r>
              <a:rPr lang="en-US" sz="3200" b="1" dirty="0">
                <a:solidFill>
                  <a:srgbClr val="FF0000"/>
                </a:solidFill>
              </a:rPr>
              <a:t>soul</a:t>
            </a:r>
            <a:r>
              <a:rPr lang="en-US" sz="3200" b="1" dirty="0" smtClean="0">
                <a:solidFill>
                  <a:srgbClr val="FF0000"/>
                </a:solidFill>
              </a:rPr>
              <a:t>, the Sun, a dream…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58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777" y="2968064"/>
            <a:ext cx="2477487" cy="2261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669" y="5517232"/>
            <a:ext cx="7659687" cy="1168400"/>
          </a:xfrm>
        </p:spPr>
        <p:txBody>
          <a:bodyPr/>
          <a:lstStyle/>
          <a:p>
            <a:pPr algn="r"/>
            <a:r>
              <a:rPr lang="en-US" b="1" cap="none" spc="0" dirty="0" smtClean="0">
                <a:solidFill>
                  <a:srgbClr val="FF0000"/>
                </a:solidFill>
              </a:rPr>
              <a:t>What is it?</a:t>
            </a:r>
            <a:endParaRPr lang="ru-RU" b="1" cap="none" spc="0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s://images.emojiterra.com/google/android-10/share/1f49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9"/>
          <a:stretch/>
        </p:blipFill>
        <p:spPr bwMode="auto">
          <a:xfrm>
            <a:off x="955169" y="0"/>
            <a:ext cx="2217805" cy="140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vladpaper.ru/kernel/preview.php?file=shop/goods/30264-1.jpg&amp;width=600&amp;height=600&amp;method=ad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56" y="3537984"/>
            <a:ext cx="1121430" cy="112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624" y="4816390"/>
            <a:ext cx="969162" cy="985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097" y="1356797"/>
            <a:ext cx="1045063" cy="930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 descr="https://i.1.creatium.io/plp/u20.plpstatic.ru/6a73695d6ea19df10ff048968da1be33/1d4b12e48168bfde595fa9c910b029b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698" y="2195239"/>
            <a:ext cx="1342745" cy="1342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26499" y="411246"/>
            <a:ext cx="5897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789472" y="1499011"/>
            <a:ext cx="585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2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765223" y="2543445"/>
            <a:ext cx="689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3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1921358" y="365427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4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1930853" y="4986007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5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3172974" y="703633"/>
            <a:ext cx="899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1 </a:t>
            </a:r>
            <a:r>
              <a:rPr lang="en-US" dirty="0"/>
              <a:t>noun</a:t>
            </a:r>
            <a:r>
              <a:rPr lang="ru-RU" dirty="0"/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36485" y="1390817"/>
            <a:ext cx="1349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2 </a:t>
            </a:r>
            <a:r>
              <a:rPr lang="en-US" dirty="0"/>
              <a:t>adjectives.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419872" y="2708920"/>
            <a:ext cx="920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 verbs.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419872" y="3977439"/>
            <a:ext cx="1047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 phrase</a:t>
            </a:r>
            <a:r>
              <a:rPr lang="ru-RU" dirty="0"/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61366" y="4914859"/>
            <a:ext cx="4190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Another word of </a:t>
            </a:r>
            <a:r>
              <a:rPr lang="en-US" dirty="0" smtClean="0"/>
              <a:t>the 1</a:t>
            </a:r>
            <a:r>
              <a:rPr lang="en-US" baseline="30000" dirty="0" smtClean="0"/>
              <a:t>st</a:t>
            </a:r>
            <a:r>
              <a:rPr lang="en-US" dirty="0" smtClean="0"/>
              <a:t> word </a:t>
            </a:r>
            <a:r>
              <a:rPr lang="ru-RU" dirty="0" smtClean="0"/>
              <a:t>(</a:t>
            </a:r>
            <a:r>
              <a:rPr lang="en-US" dirty="0"/>
              <a:t>synonym</a:t>
            </a:r>
            <a:r>
              <a:rPr lang="ru-RU" dirty="0" smtClean="0"/>
              <a:t>)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932040" y="1758614"/>
            <a:ext cx="3281668" cy="1107996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en-US" sz="6600" b="1" dirty="0" err="1" smtClean="0">
                <a:solidFill>
                  <a:srgbClr val="FF0000"/>
                </a:solidFill>
              </a:rPr>
              <a:t>Cinquain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574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0" dirty="0" smtClean="0">
                <a:solidFill>
                  <a:srgbClr val="FF0000"/>
                </a:solidFill>
              </a:rPr>
              <a:t>Let’s make up your own valentines!</a:t>
            </a:r>
            <a:endParaRPr lang="ru-RU" b="1" spc="0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149080"/>
            <a:ext cx="3312472" cy="2206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97152"/>
            <a:ext cx="1921396" cy="1921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060" y="1329167"/>
            <a:ext cx="2672283" cy="2672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558" y="4221088"/>
            <a:ext cx="1548210" cy="2168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00808"/>
            <a:ext cx="2952328" cy="2494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277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i="1" spc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</a:t>
            </a:r>
            <a:r>
              <a:rPr lang="ru-RU" sz="4000" b="1" i="1" spc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такое «</a:t>
            </a:r>
            <a:r>
              <a:rPr lang="ru-RU" sz="4000" b="1" i="1" spc="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Синквейн</a:t>
            </a:r>
            <a:r>
              <a:rPr lang="ru-RU" sz="4000" b="1" i="1" spc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»?</a:t>
            </a:r>
            <a:endParaRPr lang="ru-RU" sz="4000" b="1" i="1" spc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effectLst/>
        </p:spPr>
        <p:txBody>
          <a:bodyPr>
            <a:normAutofit/>
          </a:bodyPr>
          <a:lstStyle/>
          <a:p>
            <a:pPr marL="0" indent="0"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Слово «</a:t>
            </a:r>
            <a:r>
              <a:rPr lang="ru-RU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Синквейн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 происходит от французского слова «</a:t>
            </a:r>
            <a:r>
              <a:rPr lang="ru-RU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cin</a:t>
            </a:r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ru-RU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»-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пять. </a:t>
            </a:r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ru-RU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ru-RU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Синквейн</a:t>
            </a:r>
            <a:r>
              <a:rPr lang="ru-RU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– нерифмованное стихотворение, написанное в соответствии с определёнными правилами</a:t>
            </a:r>
            <a:r>
              <a:rPr lang="ru-RU" sz="28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1430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99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67944" y="620688"/>
            <a:ext cx="4690268" cy="5522956"/>
          </a:xfrm>
        </p:spPr>
        <p:txBody>
          <a:bodyPr/>
          <a:lstStyle/>
          <a:p>
            <a:pPr algn="r"/>
            <a:endParaRPr lang="ru-RU" dirty="0" smtClean="0">
              <a:latin typeface="Calibri" pitchFamily="34" charset="0"/>
            </a:endParaRPr>
          </a:p>
          <a:p>
            <a:pPr algn="r"/>
            <a:endParaRPr lang="ru-RU" dirty="0" smtClean="0">
              <a:latin typeface="Calibri" pitchFamily="34" charset="0"/>
            </a:endParaRPr>
          </a:p>
          <a:p>
            <a:pPr algn="r"/>
            <a:endParaRPr lang="ru-RU" dirty="0" smtClean="0">
              <a:latin typeface="Calibri" pitchFamily="34" charset="0"/>
            </a:endParaRPr>
          </a:p>
          <a:p>
            <a:pPr algn="r"/>
            <a:endParaRPr lang="ru-RU" dirty="0" smtClean="0">
              <a:latin typeface="Calibri" pitchFamily="34" charset="0"/>
            </a:endParaRPr>
          </a:p>
          <a:p>
            <a:pPr algn="r"/>
            <a:endParaRPr lang="ru-RU" dirty="0" smtClean="0">
              <a:latin typeface="Calibri" pitchFamily="34" charset="0"/>
            </a:endParaRPr>
          </a:p>
          <a:p>
            <a:pPr algn="r"/>
            <a:endParaRPr lang="ru-RU" dirty="0" smtClean="0">
              <a:latin typeface="Calibri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Содержимое 6" descr="a_craps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04664"/>
            <a:ext cx="32258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3968" y="332656"/>
            <a:ext cx="37444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Синквейн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появился в начале </a:t>
            </a:r>
            <a:r>
              <a:rPr 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века в США</a:t>
            </a:r>
          </a:p>
          <a:p>
            <a:endParaRPr lang="ru-RU" sz="24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Этот жанр поэзии придумала американская  поэтесса  Аделаида </a:t>
            </a:r>
            <a:r>
              <a:rPr lang="ru-RU" sz="2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Крэпси</a:t>
            </a:r>
            <a:endParaRPr lang="ru-RU" sz="24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России </a:t>
            </a:r>
            <a:r>
              <a:rPr lang="ru-RU" sz="2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синквейн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начал применяться с 1993 года.</a:t>
            </a:r>
          </a:p>
        </p:txBody>
      </p:sp>
    </p:spTree>
    <p:extLst>
      <p:ext uri="{BB962C8B-B14F-4D97-AF65-F5344CB8AC3E}">
        <p14:creationId xmlns:p14="http://schemas.microsoft.com/office/powerpoint/2010/main" val="158014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i="1" spc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Актуальность использования </a:t>
            </a:r>
            <a:r>
              <a:rPr lang="ru-RU" sz="3200" b="1" i="1" spc="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синквейна</a:t>
            </a:r>
            <a:endParaRPr lang="ru-RU" sz="3200" b="1" spc="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0A22E"/>
              </a:buClr>
            </a:pP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Одна из эффективных и интересных технологий, которая способствует развитию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речи.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F0A22E"/>
              </a:buClr>
            </a:pP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требует особых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условий.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F0A22E"/>
              </a:buClr>
            </a:pP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Органично вписывается в работу по развитию лексико-грамматических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категорий.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F0A22E"/>
              </a:buClr>
            </a:pP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Способствует обогащению 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словаря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4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F0A22E"/>
              </a:buClr>
            </a:pP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Имеет игровую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направленность.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F0A22E"/>
              </a:buClr>
            </a:pP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Дает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возможность педагогу понять уровень усвоения ребенком пройденного </a:t>
            </a:r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материала.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342900"/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3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i="1" spc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Педагогическая ценность </a:t>
            </a:r>
            <a:r>
              <a:rPr lang="ru-RU" sz="3200" b="1" i="1" spc="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синквейна</a:t>
            </a:r>
            <a:endParaRPr lang="ru-RU" sz="3200" b="1" i="1" spc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872933"/>
            <a:ext cx="792088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ru-RU" sz="3200" b="1" i="1" dirty="0">
                <a:solidFill>
                  <a:srgbClr val="FF0000"/>
                </a:solidFill>
              </a:rPr>
              <a:t>Обогащает словарный </a:t>
            </a:r>
            <a:r>
              <a:rPr lang="ru-RU" sz="3200" b="1" i="1" dirty="0" smtClean="0">
                <a:solidFill>
                  <a:srgbClr val="FF0000"/>
                </a:solidFill>
              </a:rPr>
              <a:t>запас.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3200" b="1" i="1" dirty="0" smtClean="0">
                <a:solidFill>
                  <a:srgbClr val="FF0000"/>
                </a:solidFill>
              </a:rPr>
              <a:t>Учит </a:t>
            </a:r>
            <a:r>
              <a:rPr lang="ru-RU" sz="3200" b="1" i="1" dirty="0">
                <a:solidFill>
                  <a:srgbClr val="FF0000"/>
                </a:solidFill>
              </a:rPr>
              <a:t>формулировать идею (ключевую фразу</a:t>
            </a:r>
            <a:r>
              <a:rPr lang="ru-RU" sz="3200" b="1" i="1" dirty="0" smtClean="0">
                <a:solidFill>
                  <a:srgbClr val="FF0000"/>
                </a:solidFill>
              </a:rPr>
              <a:t>).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3200" b="1" i="1" dirty="0" smtClean="0">
                <a:solidFill>
                  <a:srgbClr val="FF0000"/>
                </a:solidFill>
              </a:rPr>
              <a:t>Позволяет </a:t>
            </a:r>
            <a:r>
              <a:rPr lang="ru-RU" sz="3200" b="1" i="1" dirty="0">
                <a:solidFill>
                  <a:srgbClr val="FF0000"/>
                </a:solidFill>
              </a:rPr>
              <a:t>почувствовать себя хоть на мгновение </a:t>
            </a:r>
            <a:r>
              <a:rPr lang="ru-RU" sz="3200" b="1" i="1" dirty="0" smtClean="0">
                <a:solidFill>
                  <a:srgbClr val="FF0000"/>
                </a:solidFill>
              </a:rPr>
              <a:t>творцом.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3200" b="1" i="1" dirty="0" smtClean="0">
                <a:solidFill>
                  <a:srgbClr val="FF0000"/>
                </a:solidFill>
              </a:rPr>
              <a:t>Активизирует </a:t>
            </a:r>
            <a:r>
              <a:rPr lang="ru-RU" sz="3200" b="1" i="1" dirty="0">
                <a:solidFill>
                  <a:srgbClr val="FF0000"/>
                </a:solidFill>
              </a:rPr>
              <a:t>и развивает мыслительную </a:t>
            </a:r>
            <a:r>
              <a:rPr lang="ru-RU" sz="3200" b="1" i="1" dirty="0" smtClean="0">
                <a:solidFill>
                  <a:srgbClr val="FF0000"/>
                </a:solidFill>
              </a:rPr>
              <a:t>деятельность.</a:t>
            </a:r>
            <a:endParaRPr lang="ru-RU" sz="3200" b="1" dirty="0">
              <a:solidFill>
                <a:srgbClr val="FF0000"/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3200" b="1" i="1" dirty="0" smtClean="0">
                <a:solidFill>
                  <a:srgbClr val="FF0000"/>
                </a:solidFill>
              </a:rPr>
              <a:t>Получается </a:t>
            </a:r>
            <a:r>
              <a:rPr lang="ru-RU" sz="3200" b="1" i="1" dirty="0">
                <a:solidFill>
                  <a:srgbClr val="FF0000"/>
                </a:solidFill>
              </a:rPr>
              <a:t>у всех </a:t>
            </a:r>
            <a:r>
              <a:rPr lang="ru-RU" sz="2800" b="1" i="1" dirty="0">
                <a:solidFill>
                  <a:srgbClr val="FF0000"/>
                </a:solidFill>
              </a:rPr>
              <a:t>   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744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gagaru.club/uploads/posts/2023-08/1691819549_gagaru-club-p-s-dnem-vlyublennikh-otkritki-instagram-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3" t="6011" r="6062" b="14861"/>
          <a:stretch/>
        </p:blipFill>
        <p:spPr bwMode="auto">
          <a:xfrm>
            <a:off x="4211960" y="1124744"/>
            <a:ext cx="3985636" cy="31683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84984"/>
            <a:ext cx="4870457" cy="3248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0" dirty="0" smtClean="0">
                <a:solidFill>
                  <a:srgbClr val="FF0000"/>
                </a:solidFill>
              </a:rPr>
              <a:t>Что вас сегодня удивило?</a:t>
            </a:r>
            <a:endParaRPr lang="ru-RU" b="1" spc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9841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pc="0" dirty="0">
                <a:solidFill>
                  <a:srgbClr val="FF0000"/>
                </a:solidFill>
              </a:rPr>
              <a:t>Познание начинается с удивления</a:t>
            </a:r>
            <a:r>
              <a:rPr lang="ru-RU" b="1" spc="0" dirty="0" smtClean="0">
                <a:solidFill>
                  <a:srgbClr val="FF0000"/>
                </a:solidFill>
              </a:rPr>
              <a:t>!</a:t>
            </a:r>
            <a:br>
              <a:rPr lang="ru-RU" b="1" spc="0" dirty="0" smtClean="0">
                <a:solidFill>
                  <a:srgbClr val="FF0000"/>
                </a:solidFill>
              </a:rPr>
            </a:br>
            <a:r>
              <a:rPr lang="ru-RU" sz="2400" b="1" spc="0" dirty="0" smtClean="0">
                <a:solidFill>
                  <a:srgbClr val="FF0000"/>
                </a:solidFill>
              </a:rPr>
              <a:t>(Греческий философ Аристотель)</a:t>
            </a:r>
            <a:endParaRPr lang="ru-RU" sz="2400" b="1" spc="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43" y="1932608"/>
            <a:ext cx="6984776" cy="4657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3" r="26235"/>
          <a:stretch/>
        </p:blipFill>
        <p:spPr bwMode="auto">
          <a:xfrm>
            <a:off x="6876256" y="1124744"/>
            <a:ext cx="1456267" cy="193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35583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pc="0" dirty="0" smtClean="0">
                <a:solidFill>
                  <a:srgbClr val="FF0000"/>
                </a:solidFill>
              </a:rPr>
              <a:t>Thank you for your attention</a:t>
            </a:r>
            <a:r>
              <a:rPr lang="ru-RU" b="1" spc="0" dirty="0" smtClean="0">
                <a:solidFill>
                  <a:srgbClr val="FF0000"/>
                </a:solidFill>
              </a:rPr>
              <a:t>!</a:t>
            </a:r>
            <a:endParaRPr lang="ru-RU" b="1" spc="0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762000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744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3573016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2" y="20112"/>
            <a:ext cx="4199158" cy="3696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4368"/>
            <a:ext cx="4199158" cy="3682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3429000"/>
            <a:ext cx="50322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It’s the </a:t>
            </a:r>
            <a:r>
              <a:rPr lang="ru-RU" sz="3600" b="1" dirty="0" smtClean="0">
                <a:solidFill>
                  <a:srgbClr val="FF0000"/>
                </a:solidFill>
              </a:rPr>
              <a:t>13</a:t>
            </a:r>
            <a:r>
              <a:rPr lang="en-US" sz="3600" b="1" dirty="0" smtClean="0">
                <a:solidFill>
                  <a:srgbClr val="FF0000"/>
                </a:solidFill>
              </a:rPr>
              <a:t>-</a:t>
            </a:r>
            <a:r>
              <a:rPr lang="en-US" sz="3600" b="1" dirty="0" err="1" smtClean="0">
                <a:solidFill>
                  <a:srgbClr val="FF0000"/>
                </a:solidFill>
              </a:rPr>
              <a:t>th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</a:rPr>
              <a:t>of February.</a:t>
            </a:r>
          </a:p>
          <a:p>
            <a:r>
              <a:rPr lang="en-US" sz="3600" b="1" dirty="0" smtClean="0">
                <a:solidFill>
                  <a:srgbClr val="FF0000"/>
                </a:solidFill>
              </a:rPr>
              <a:t>It’s </a:t>
            </a:r>
            <a:r>
              <a:rPr lang="en-US" sz="3600" b="1" dirty="0" smtClean="0">
                <a:solidFill>
                  <a:srgbClr val="FF0000"/>
                </a:solidFill>
              </a:rPr>
              <a:t>Tuesday.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13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.forfun.com/fetch/88/88bae0308bd6458e2209a2249e725537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0639"/>
            <a:ext cx="6135081" cy="3834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429000"/>
            <a:ext cx="7659687" cy="2304256"/>
          </a:xfrm>
        </p:spPr>
        <p:txBody>
          <a:bodyPr/>
          <a:lstStyle/>
          <a:p>
            <a:pPr algn="r"/>
            <a:r>
              <a:rPr lang="en-US" altLang="ru-RU" sz="7200" b="1" cap="none" spc="0" dirty="0" smtClean="0">
                <a:solidFill>
                  <a:srgbClr val="FF0000"/>
                </a:solidFill>
                <a:latin typeface="Edwardian Script ITC" pitchFamily="66" charset="0"/>
              </a:rPr>
              <a:t>The </a:t>
            </a:r>
            <a:r>
              <a:rPr lang="en-US" altLang="ru-RU" sz="7200" b="1" cap="none" spc="0" dirty="0">
                <a:solidFill>
                  <a:srgbClr val="FF0000"/>
                </a:solidFill>
                <a:latin typeface="Edwardian Script ITC" pitchFamily="66" charset="0"/>
              </a:rPr>
              <a:t>14</a:t>
            </a:r>
            <a:r>
              <a:rPr lang="en-US" altLang="ru-RU" sz="7200" b="1" cap="none" spc="0" baseline="30000" dirty="0">
                <a:solidFill>
                  <a:srgbClr val="FF0000"/>
                </a:solidFill>
                <a:latin typeface="Edwardian Script ITC" pitchFamily="66" charset="0"/>
              </a:rPr>
              <a:t>th</a:t>
            </a:r>
            <a:r>
              <a:rPr lang="en-US" altLang="ru-RU" sz="7200" b="1" cap="none" spc="0" dirty="0">
                <a:solidFill>
                  <a:srgbClr val="FF0000"/>
                </a:solidFill>
                <a:latin typeface="Edwardian Script ITC" pitchFamily="66" charset="0"/>
              </a:rPr>
              <a:t> of </a:t>
            </a:r>
            <a:r>
              <a:rPr lang="en-US" altLang="ru-RU" sz="7200" b="1" cap="none" spc="0" dirty="0" smtClean="0">
                <a:solidFill>
                  <a:srgbClr val="FF0000"/>
                </a:solidFill>
                <a:latin typeface="Edwardian Script ITC" pitchFamily="66" charset="0"/>
              </a:rPr>
              <a:t>February…</a:t>
            </a:r>
            <a:r>
              <a:rPr lang="en-US" altLang="ru-RU" sz="7200" b="1" cap="none" spc="0" dirty="0">
                <a:solidFill>
                  <a:srgbClr val="FF0000"/>
                </a:solidFill>
                <a:latin typeface="Edwardian Script ITC" pitchFamily="66" charset="0"/>
              </a:rPr>
              <a:t/>
            </a:r>
            <a:br>
              <a:rPr lang="en-US" altLang="ru-RU" sz="7200" b="1" cap="none" spc="0" dirty="0">
                <a:solidFill>
                  <a:srgbClr val="FF0000"/>
                </a:solidFill>
                <a:latin typeface="Edwardian Script ITC" pitchFamily="66" charset="0"/>
              </a:rPr>
            </a:br>
            <a:r>
              <a:rPr lang="en-US" altLang="ru-RU" sz="7200" b="1" cap="none" spc="0" dirty="0">
                <a:solidFill>
                  <a:srgbClr val="FF0000"/>
                </a:solidFill>
                <a:latin typeface="Edwardian Script ITC" pitchFamily="66" charset="0"/>
              </a:rPr>
              <a:t>St. Valentine’s day</a:t>
            </a:r>
            <a:endParaRPr lang="ru-RU" sz="7200" b="1" cap="none" spc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87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2146250"/>
          </a:xfrm>
        </p:spPr>
        <p:txBody>
          <a:bodyPr/>
          <a:lstStyle/>
          <a:p>
            <a:r>
              <a:rPr lang="en-US" b="1" spc="0" dirty="0" smtClean="0">
                <a:solidFill>
                  <a:srgbClr val="FF0000"/>
                </a:solidFill>
              </a:rPr>
              <a:t>What do we know about St. Valentine’s day?</a:t>
            </a:r>
            <a:br>
              <a:rPr lang="en-US" b="1" spc="0" dirty="0" smtClean="0">
                <a:solidFill>
                  <a:srgbClr val="FF0000"/>
                </a:solidFill>
              </a:rPr>
            </a:br>
            <a:endParaRPr lang="ru-RU" b="1" spc="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5"/>
            <a:ext cx="7992888" cy="4631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705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0" dirty="0" smtClean="0">
                <a:solidFill>
                  <a:srgbClr val="FF0000"/>
                </a:solidFill>
              </a:rPr>
              <a:t>1. </a:t>
            </a:r>
            <a:r>
              <a:rPr lang="en-US" b="1" spc="0" dirty="0" smtClean="0">
                <a:solidFill>
                  <a:srgbClr val="FF0000"/>
                </a:solidFill>
              </a:rPr>
              <a:t>Legends </a:t>
            </a:r>
            <a:r>
              <a:rPr lang="en-US" b="1" spc="0" dirty="0" smtClean="0">
                <a:solidFill>
                  <a:srgbClr val="FF0000"/>
                </a:solidFill>
              </a:rPr>
              <a:t>of St. Valentine.</a:t>
            </a:r>
            <a:endParaRPr lang="ru-RU" b="1" spc="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37" y="1412776"/>
            <a:ext cx="7848872" cy="5154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66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0" dirty="0" smtClean="0">
                <a:solidFill>
                  <a:srgbClr val="FF0000"/>
                </a:solidFill>
              </a:rPr>
              <a:t>2. Symbols of the date.</a:t>
            </a:r>
            <a:endParaRPr lang="ru-RU" b="1" spc="0" dirty="0">
              <a:solidFill>
                <a:srgbClr val="FF0000"/>
              </a:solidFill>
            </a:endParaRPr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46"/>
          <a:stretch/>
        </p:blipFill>
        <p:spPr bwMode="auto">
          <a:xfrm>
            <a:off x="323528" y="1581761"/>
            <a:ext cx="7920880" cy="5314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823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963" y="692696"/>
            <a:ext cx="7620000" cy="1143000"/>
          </a:xfrm>
        </p:spPr>
        <p:txBody>
          <a:bodyPr/>
          <a:lstStyle/>
          <a:p>
            <a:r>
              <a:rPr lang="en-US" b="1" spc="0" dirty="0" smtClean="0">
                <a:solidFill>
                  <a:srgbClr val="FF0000"/>
                </a:solidFill>
              </a:rPr>
              <a:t>3. St. Valentine’s day in different countries.</a:t>
            </a:r>
            <a:endParaRPr lang="ru-RU" b="1" spc="0" dirty="0">
              <a:solidFill>
                <a:srgbClr val="FF0000"/>
              </a:solidFill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55" b="9228"/>
          <a:stretch/>
        </p:blipFill>
        <p:spPr bwMode="auto">
          <a:xfrm>
            <a:off x="107504" y="2204864"/>
            <a:ext cx="8280919" cy="4587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154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952" y="260648"/>
            <a:ext cx="7620000" cy="1143000"/>
          </a:xfrm>
        </p:spPr>
        <p:txBody>
          <a:bodyPr/>
          <a:lstStyle/>
          <a:p>
            <a:r>
              <a:rPr lang="en-US" b="1" spc="0" dirty="0" smtClean="0">
                <a:solidFill>
                  <a:srgbClr val="FF0000"/>
                </a:solidFill>
              </a:rPr>
              <a:t>Great Britain.</a:t>
            </a:r>
            <a:endParaRPr lang="ru-RU" b="1" spc="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40715"/>
            <a:ext cx="48006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39952" y="260648"/>
            <a:ext cx="403244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392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639</TotalTime>
  <Words>394</Words>
  <Application>Microsoft Office PowerPoint</Application>
  <PresentationFormat>Экран (4:3)</PresentationFormat>
  <Paragraphs>87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Соседство</vt:lpstr>
      <vt:lpstr>Презентация PowerPoint</vt:lpstr>
      <vt:lpstr> My name is  Victoria  Denisovna.   </vt:lpstr>
      <vt:lpstr>Презентация PowerPoint</vt:lpstr>
      <vt:lpstr>The 14th of February… St. Valentine’s day</vt:lpstr>
      <vt:lpstr>What do we know about St. Valentine’s day? </vt:lpstr>
      <vt:lpstr>1. Legends of St. Valentine.</vt:lpstr>
      <vt:lpstr>2. Symbols of the date.</vt:lpstr>
      <vt:lpstr>3. St. Valentine’s day in different countries.</vt:lpstr>
      <vt:lpstr>Great Britain.</vt:lpstr>
      <vt:lpstr>Japan. </vt:lpstr>
      <vt:lpstr>Germany</vt:lpstr>
      <vt:lpstr>The Netherlands.</vt:lpstr>
      <vt:lpstr>Finland.</vt:lpstr>
      <vt:lpstr>The game “Associations”.</vt:lpstr>
      <vt:lpstr>Open the heart and say your associations</vt:lpstr>
      <vt:lpstr>1 noun.</vt:lpstr>
      <vt:lpstr>2 adjectives.</vt:lpstr>
      <vt:lpstr>3 verbs.</vt:lpstr>
      <vt:lpstr>1 phrase.</vt:lpstr>
      <vt:lpstr>Another word of the  1st word (synonym).</vt:lpstr>
      <vt:lpstr>What is it?</vt:lpstr>
      <vt:lpstr>Let’s make up your own valentines!</vt:lpstr>
      <vt:lpstr>Что такое «Синквейн»?</vt:lpstr>
      <vt:lpstr>Презентация PowerPoint</vt:lpstr>
      <vt:lpstr>Актуальность использования синквейна</vt:lpstr>
      <vt:lpstr>Педагогическая ценность синквейна</vt:lpstr>
      <vt:lpstr>Что вас сегодня удивило?</vt:lpstr>
      <vt:lpstr>Познание начинается с удивления! (Греческий философ Аристотель)</vt:lpstr>
      <vt:lpstr>Thank you for your attention!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cdt_r</dc:creator>
  <cp:lastModifiedBy>cdt_raduga@outlook.com</cp:lastModifiedBy>
  <cp:revision>34</cp:revision>
  <dcterms:created xsi:type="dcterms:W3CDTF">2024-02-08T03:44:59Z</dcterms:created>
  <dcterms:modified xsi:type="dcterms:W3CDTF">2024-02-12T01:31:26Z</dcterms:modified>
</cp:coreProperties>
</file>