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843" r:id="rId2"/>
  </p:sldMasterIdLst>
  <p:notesMasterIdLst>
    <p:notesMasterId r:id="rId15"/>
  </p:notesMasterIdLst>
  <p:handoutMasterIdLst>
    <p:handoutMasterId r:id="rId16"/>
  </p:handoutMasterIdLst>
  <p:sldIdLst>
    <p:sldId id="256" r:id="rId3"/>
    <p:sldId id="269" r:id="rId4"/>
    <p:sldId id="263" r:id="rId5"/>
    <p:sldId id="260" r:id="rId6"/>
    <p:sldId id="261" r:id="rId7"/>
    <p:sldId id="274" r:id="rId8"/>
    <p:sldId id="265" r:id="rId9"/>
    <p:sldId id="258" r:id="rId10"/>
    <p:sldId id="273" r:id="rId11"/>
    <p:sldId id="271" r:id="rId12"/>
    <p:sldId id="272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66"/>
    <a:srgbClr val="FFCC00"/>
    <a:srgbClr val="99FFCC"/>
    <a:srgbClr val="CC3399"/>
    <a:srgbClr val="0066FF"/>
    <a:srgbClr val="CC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13" autoAdjust="0"/>
    <p:restoredTop sz="97897" autoAdjust="0"/>
  </p:normalViewPr>
  <p:slideViewPr>
    <p:cSldViewPr snapToGrid="0">
      <p:cViewPr varScale="1">
        <p:scale>
          <a:sx n="71" d="100"/>
          <a:sy n="71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154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3D8B1E8-413F-4008-890A-BB30F0356715}" type="datetimeFigureOut">
              <a:rPr lang="ru-RU"/>
              <a:pPr>
                <a:defRPr/>
              </a:pPr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851CF5C-8359-493C-98DE-19BFC42C6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904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B5365C8-CE7C-40DD-AFF0-EB0D9B019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1280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9752C24-A4F2-42A5-8F75-01CAFDDB4E20}" type="slidenum">
              <a:rPr lang="ru-RU" smtClean="0">
                <a:latin typeface="Arial" charset="0"/>
              </a:rPr>
              <a:pPr eaLnBrk="1" hangingPunct="1"/>
              <a:t>6</a:t>
            </a:fld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73174A88-C82E-435B-A62A-56DB440DB2E3}" type="slidenum">
              <a:rPr lang="ru-RU" smtClean="0">
                <a:latin typeface="Arial" charset="0"/>
              </a:rPr>
              <a:pPr eaLnBrk="1" hangingPunct="1"/>
              <a:t>8</a:t>
            </a:fld>
            <a:endParaRPr lang="ru-RU" smtClean="0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02FBBDFC-874E-4CB7-AEEE-BD3DB1980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766037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D846FD05-67F7-4026-A5BE-7DED0ECE08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658129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E9585E3D-8109-475F-896D-E82594715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706435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47592F-CDCE-493A-8021-BD2957E815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04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60F699-D516-434C-99F2-2A7275977E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593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C49F65-C725-4EEE-A6C3-0B75D93A7D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666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4D639-5D05-4387-90D6-DC7D909434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53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993C42-D2D7-4DC4-920D-BD41535F69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212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A0712-CAC8-49AE-8EDC-77C6D5F42D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4041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61D3EC-F005-4880-AA9E-068DE5580F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3160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5613F6-523E-46FA-9622-509075CCA5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20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827C8901-B521-4927-8F7F-51A7BDFEC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78516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61D192-2CE1-4D89-980C-F4F1C26E2A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7242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5BEB0-AF81-45E7-97C6-CD195AF3E7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379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5BEB0-AF81-45E7-97C6-CD195AF3E7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13202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5BEB0-AF81-45E7-97C6-CD195AF3E7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2857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5BEB0-AF81-45E7-97C6-CD195AF3E7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8472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5BEB0-AF81-45E7-97C6-CD195AF3E7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009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DBD2E1-8013-4207-A691-6EACA979D0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421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0FE2F-B21F-4C1E-BAD0-3D86F5D629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7686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E2C40-5CCE-447C-91E7-DC1B0948E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45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2D45D57E-D33C-4929-B60E-EB4FE90C9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62531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0446AFD3-F169-4019-9229-989A5C790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59715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EC8DF886-0B4A-4A39-9965-37117E272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77080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C092C84D-620A-463D-AA47-13D368C3F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570673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C047C3A2-F085-411A-A17B-374C281AE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293775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F1C1F602-D855-458B-9B8D-B35184A9A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762721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fld id="{09EEE6A4-C282-40BA-AE11-3B41D6A89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5566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ru-RU"/>
              <a:t>2011 г.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ru-RU"/>
              <a:t>Веретенникова И.А., ГОУ СОШ №386, Санкт-Петербург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72F8625-2F82-4BBF-9AB7-FB91F7158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ransition spd="med">
    <p:fade thruBlk="1"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2011 г.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Веретенникова И.А., ГОУ СОШ №386, Санкт-Петербург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72F8625-2F82-4BBF-9AB7-FB91F7158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87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  <p:sldLayoutId id="2147483857" r:id="rId14"/>
    <p:sldLayoutId id="2147483858" r:id="rId15"/>
    <p:sldLayoutId id="2147483859" r:id="rId16"/>
    <p:sldLayoutId id="2147483860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" y="609599"/>
            <a:ext cx="8820150" cy="440615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6000" b="1" i="1" dirty="0" smtClean="0">
                <a:solidFill>
                  <a:srgbClr val="CC00FF"/>
                </a:solidFill>
              </a:rPr>
              <a:t>Метрические соотношения </a:t>
            </a:r>
            <a:r>
              <a:rPr lang="ru-RU" sz="6000" b="1" i="1" dirty="0">
                <a:solidFill>
                  <a:srgbClr val="CC00FF"/>
                </a:solidFill>
                <a:ea typeface="+mn-ea"/>
                <a:cs typeface="+mn-cs"/>
              </a:rPr>
              <a:t>в прямоугольном треугольнике</a:t>
            </a:r>
            <a:br>
              <a:rPr lang="ru-RU" sz="6000" b="1" i="1" dirty="0">
                <a:solidFill>
                  <a:srgbClr val="CC00FF"/>
                </a:solidFill>
                <a:ea typeface="+mn-ea"/>
                <a:cs typeface="+mn-cs"/>
              </a:rPr>
            </a:br>
            <a:endParaRPr lang="ru-RU" sz="6000" b="1" i="1" dirty="0" smtClean="0">
              <a:solidFill>
                <a:srgbClr val="CC00FF"/>
              </a:solidFill>
            </a:endParaRPr>
          </a:p>
        </p:txBody>
      </p:sp>
      <p:sp>
        <p:nvSpPr>
          <p:cNvPr id="14340" name="Rectangle 3"/>
          <p:cNvSpPr txBox="1">
            <a:spLocks noChangeArrowheads="1"/>
          </p:cNvSpPr>
          <p:nvPr/>
        </p:nvSpPr>
        <p:spPr bwMode="auto">
          <a:xfrm>
            <a:off x="6091238" y="5214938"/>
            <a:ext cx="2805112" cy="105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>
              <a:lnSpc>
                <a:spcPct val="90000"/>
              </a:lnSpc>
            </a:pP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 rot="9112538">
            <a:off x="1187450" y="3127375"/>
            <a:ext cx="6589713" cy="3508375"/>
          </a:xfrm>
          <a:prstGeom prst="rtTriangle">
            <a:avLst/>
          </a:prstGeom>
          <a:solidFill>
            <a:srgbClr val="6699FF"/>
          </a:solidFill>
          <a:ln w="9525">
            <a:solidFill>
              <a:srgbClr val="3333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 flipH="1">
            <a:off x="6561138" y="1789113"/>
            <a:ext cx="0" cy="31067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6307138" y="4627563"/>
            <a:ext cx="6350" cy="236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H="1">
            <a:off x="6342063" y="4640263"/>
            <a:ext cx="200025" cy="63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628650" y="4800600"/>
            <a:ext cx="704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>
                <a:solidFill>
                  <a:schemeClr val="bg2"/>
                </a:solidFill>
              </a:rPr>
              <a:t>А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8077200" y="4822825"/>
            <a:ext cx="501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2"/>
                </a:solidFill>
              </a:rPr>
              <a:t>В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6381750" y="1165225"/>
            <a:ext cx="48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2"/>
                </a:solidFill>
              </a:rPr>
              <a:t>С</a:t>
            </a:r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6191250" y="2000250"/>
            <a:ext cx="190500" cy="285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 flipV="1">
            <a:off x="6362700" y="2066925"/>
            <a:ext cx="371475" cy="200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365875" y="4827588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chemeClr val="bg2"/>
                </a:solidFill>
              </a:rPr>
              <a:t>D</a:t>
            </a:r>
            <a:endParaRPr lang="ru-RU" sz="3600" b="1">
              <a:solidFill>
                <a:schemeClr val="bg2"/>
              </a:solidFill>
            </a:endParaRP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 rot="-1509845">
            <a:off x="2933700" y="2628900"/>
            <a:ext cx="1657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</a:rPr>
              <a:t>15 см</a:t>
            </a:r>
          </a:p>
        </p:txBody>
      </p:sp>
      <p:sp>
        <p:nvSpPr>
          <p:cNvPr id="23565" name="Text Box 14"/>
          <p:cNvSpPr txBox="1">
            <a:spLocks noChangeArrowheads="1"/>
          </p:cNvSpPr>
          <p:nvPr/>
        </p:nvSpPr>
        <p:spPr bwMode="auto">
          <a:xfrm>
            <a:off x="4746625" y="4241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3810000" y="4267200"/>
            <a:ext cx="13144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</a:rPr>
              <a:t>9 см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1238250" y="609600"/>
            <a:ext cx="66294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</a:rPr>
              <a:t>Найти: АВ, ВС, В</a:t>
            </a:r>
            <a:r>
              <a:rPr lang="en-US" sz="3600" b="1">
                <a:solidFill>
                  <a:srgbClr val="000000"/>
                </a:solidFill>
              </a:rPr>
              <a:t>D</a:t>
            </a:r>
            <a:r>
              <a:rPr lang="ru-RU" sz="3600" b="1">
                <a:solidFill>
                  <a:srgbClr val="000000"/>
                </a:solidFill>
              </a:rPr>
              <a:t>, </a:t>
            </a:r>
            <a:r>
              <a:rPr lang="en-US" sz="3600" b="1">
                <a:solidFill>
                  <a:srgbClr val="000000"/>
                </a:solidFill>
              </a:rPr>
              <a:t>CD</a:t>
            </a:r>
            <a:r>
              <a:rPr lang="ru-RU" sz="3600" b="1">
                <a:solidFill>
                  <a:srgbClr val="000000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ru-RU" sz="3600" b="1">
              <a:solidFill>
                <a:srgbClr val="000000"/>
              </a:solidFill>
            </a:endParaRP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339725" y="5345113"/>
            <a:ext cx="5922963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</a:rPr>
              <a:t>Ответ: АВ=25 см, ВС= 20 см, </a:t>
            </a:r>
          </a:p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</a:rPr>
              <a:t>ВD= 16 см, СD=12 см.</a:t>
            </a:r>
          </a:p>
        </p:txBody>
      </p:sp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6975475" y="6127750"/>
            <a:ext cx="1768475" cy="4254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570" name="Прямоугольник 2"/>
          <p:cNvSpPr>
            <a:spLocks noChangeArrowheads="1"/>
          </p:cNvSpPr>
          <p:nvPr/>
        </p:nvSpPr>
        <p:spPr bwMode="auto">
          <a:xfrm>
            <a:off x="2409825" y="6581775"/>
            <a:ext cx="4324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8" grpId="0" animBg="1"/>
      <p:bldP spid="26629" grpId="0" animBg="1"/>
      <p:bldP spid="26630" grpId="0"/>
      <p:bldP spid="26631" grpId="0"/>
      <p:bldP spid="26633" grpId="0" animBg="1"/>
      <p:bldP spid="26634" grpId="0" animBg="1"/>
      <p:bldP spid="26635" grpId="0"/>
      <p:bldP spid="26636" grpId="0"/>
      <p:bldP spid="26639" grpId="0"/>
      <p:bldP spid="26640" grpId="0"/>
      <p:bldP spid="266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90663" y="2838450"/>
            <a:ext cx="7145337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CC00"/>
              </a:buClr>
              <a:buSzPct val="65000"/>
              <a:defRPr/>
            </a:pPr>
            <a:r>
              <a:rPr lang="ru-RU" sz="6000" kern="0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работу!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7239000" y="6115050"/>
            <a:ext cx="1409700" cy="228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371600" y="685800"/>
            <a:ext cx="2209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600">
                <a:solidFill>
                  <a:schemeClr val="bg1"/>
                </a:solidFill>
              </a:rPr>
              <a:t>Решение</a:t>
            </a:r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81910" y="746084"/>
            <a:ext cx="3966789" cy="3293209"/>
          </a:xfrm>
          <a:prstGeom prst="rect">
            <a:avLst/>
          </a:prstGeom>
          <a:blipFill rotWithShape="1">
            <a:blip r:embed="rId3"/>
            <a:stretch>
              <a:fillRect l="-3840" t="-184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5516563"/>
            <a:ext cx="306705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62400" y="5352024"/>
            <a:ext cx="3152851" cy="563744"/>
          </a:xfrm>
          <a:prstGeom prst="rect">
            <a:avLst/>
          </a:prstGeom>
          <a:blipFill rotWithShape="1">
            <a:blip r:embed="rId5"/>
            <a:stretch>
              <a:fillRect l="-3868" t="-3261" r="-2708" b="-30435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3" name="Прямоугольник 1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62400" y="4491314"/>
            <a:ext cx="4495800" cy="636200"/>
          </a:xfrm>
          <a:prstGeom prst="rect">
            <a:avLst/>
          </a:prstGeom>
          <a:blipFill rotWithShape="1">
            <a:blip r:embed="rId6"/>
            <a:stretch>
              <a:fillRect l="-3388" t="-4808" b="-3076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1782763"/>
            <a:ext cx="297497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4257675"/>
            <a:ext cx="2652713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10" name="Прямоугольник 2"/>
          <p:cNvSpPr>
            <a:spLocks noChangeArrowheads="1"/>
          </p:cNvSpPr>
          <p:nvPr/>
        </p:nvSpPr>
        <p:spPr bwMode="auto">
          <a:xfrm>
            <a:off x="2341563" y="6575425"/>
            <a:ext cx="43243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 rot="9112538">
            <a:off x="1187450" y="3127375"/>
            <a:ext cx="6589713" cy="3508375"/>
          </a:xfrm>
          <a:prstGeom prst="rtTriangle">
            <a:avLst/>
          </a:prstGeom>
          <a:solidFill>
            <a:srgbClr val="6699FF"/>
          </a:solidFill>
          <a:ln w="9525">
            <a:solidFill>
              <a:srgbClr val="3333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>
            <a:off x="6561138" y="1789113"/>
            <a:ext cx="0" cy="31067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>
            <a:off x="6307138" y="4627563"/>
            <a:ext cx="6350" cy="236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H="1">
            <a:off x="6342063" y="4640263"/>
            <a:ext cx="200025" cy="63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628650" y="4800600"/>
            <a:ext cx="704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>
                <a:solidFill>
                  <a:srgbClr val="0033CC"/>
                </a:solidFill>
              </a:rPr>
              <a:t>А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7677150" y="4803775"/>
            <a:ext cx="4968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33CC"/>
                </a:solidFill>
              </a:rPr>
              <a:t>В</a:t>
            </a: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6381750" y="1165225"/>
            <a:ext cx="48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33CC"/>
                </a:solidFill>
              </a:rPr>
              <a:t>С</a:t>
            </a:r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6191250" y="2000250"/>
            <a:ext cx="190500" cy="285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6362700" y="2066925"/>
            <a:ext cx="371475" cy="200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6156325" y="4941888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33CC"/>
                </a:solidFill>
              </a:rPr>
              <a:t>D</a:t>
            </a:r>
            <a:endParaRPr lang="ru-RU" sz="3600" b="1">
              <a:solidFill>
                <a:srgbClr val="0033CC"/>
              </a:solidFill>
            </a:endParaRPr>
          </a:p>
        </p:txBody>
      </p:sp>
      <p:sp>
        <p:nvSpPr>
          <p:cNvPr id="15372" name="Прямоугольник 1"/>
          <p:cNvSpPr>
            <a:spLocks noChangeArrowheads="1"/>
          </p:cNvSpPr>
          <p:nvPr/>
        </p:nvSpPr>
        <p:spPr bwMode="auto">
          <a:xfrm>
            <a:off x="2809875" y="6434138"/>
            <a:ext cx="4324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  <p:bldP spid="23561" grpId="0" animBg="1"/>
      <p:bldP spid="23562" grpId="0" animBg="1"/>
      <p:bldP spid="23563" grpId="0" animBg="1"/>
      <p:bldP spid="23564" grpId="0"/>
      <p:bldP spid="23565" grpId="0"/>
      <p:bldP spid="23568" grpId="0" animBg="1"/>
      <p:bldP spid="23569" grpId="0" animBg="1"/>
      <p:bldP spid="235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2571750"/>
            <a:ext cx="8801100" cy="29035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0066FF"/>
                </a:solidFill>
              </a:rPr>
              <a:t>          Высота прямоугольного треугольника, проведенная к гипотенузе, делит треугольник на два……………………………………</a:t>
            </a:r>
            <a:br>
              <a:rPr lang="ru-RU" sz="4000" dirty="0" smtClean="0">
                <a:solidFill>
                  <a:srgbClr val="0066FF"/>
                </a:solidFill>
              </a:rPr>
            </a:br>
            <a:r>
              <a:rPr lang="ru-RU" sz="4000" dirty="0" smtClean="0">
                <a:solidFill>
                  <a:srgbClr val="0066FF"/>
                </a:solidFill>
              </a:rPr>
              <a:t>………………………………………………..</a:t>
            </a:r>
            <a:r>
              <a:rPr lang="ru-RU" sz="4000" dirty="0" smtClean="0"/>
              <a:t> ………………………………………………….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411413" y="3573463"/>
            <a:ext cx="6267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000">
                <a:solidFill>
                  <a:srgbClr val="CC00FF"/>
                </a:solidFill>
              </a:rPr>
              <a:t>подобных прямоугольных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23850" y="4149725"/>
            <a:ext cx="8424863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4000">
                <a:solidFill>
                  <a:srgbClr val="CC00FF"/>
                </a:solidFill>
              </a:rPr>
              <a:t>треугольника, каждый из которых подобен  данному.</a:t>
            </a:r>
          </a:p>
          <a:p>
            <a:pPr eaLnBrk="1" hangingPunct="1">
              <a:spcBef>
                <a:spcPct val="50000"/>
              </a:spcBef>
            </a:pPr>
            <a:endParaRPr lang="ru-RU">
              <a:solidFill>
                <a:srgbClr val="CC00FF"/>
              </a:solidFill>
            </a:endParaRPr>
          </a:p>
        </p:txBody>
      </p:sp>
      <p:grpSp>
        <p:nvGrpSpPr>
          <p:cNvPr id="14" name="Group 17"/>
          <p:cNvGrpSpPr>
            <a:grpSpLocks/>
          </p:cNvGrpSpPr>
          <p:nvPr/>
        </p:nvGrpSpPr>
        <p:grpSpPr bwMode="auto">
          <a:xfrm>
            <a:off x="200025" y="95250"/>
            <a:ext cx="2146300" cy="2205038"/>
            <a:chOff x="278" y="735"/>
            <a:chExt cx="1860" cy="2561"/>
          </a:xfrm>
        </p:grpSpPr>
        <p:grpSp>
          <p:nvGrpSpPr>
            <p:cNvPr id="16391" name="Group 6"/>
            <p:cNvGrpSpPr>
              <a:grpSpLocks/>
            </p:cNvGrpSpPr>
            <p:nvPr/>
          </p:nvGrpSpPr>
          <p:grpSpPr bwMode="auto">
            <a:xfrm>
              <a:off x="278" y="735"/>
              <a:ext cx="1860" cy="2561"/>
              <a:chOff x="595" y="735"/>
              <a:chExt cx="1860" cy="2561"/>
            </a:xfrm>
          </p:grpSpPr>
          <p:sp>
            <p:nvSpPr>
              <p:cNvPr id="20" name="AutoShape 7"/>
              <p:cNvSpPr>
                <a:spLocks noChangeArrowheads="1"/>
              </p:cNvSpPr>
              <p:nvPr/>
            </p:nvSpPr>
            <p:spPr bwMode="auto">
              <a:xfrm>
                <a:off x="931" y="1163"/>
                <a:ext cx="1224" cy="1995"/>
              </a:xfrm>
              <a:prstGeom prst="rtTriangle">
                <a:avLst/>
              </a:prstGeom>
              <a:solidFill>
                <a:srgbClr val="BBE0E3">
                  <a:alpha val="0"/>
                </a:srgbClr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Text Box 8"/>
              <p:cNvSpPr txBox="1">
                <a:spLocks noChangeArrowheads="1"/>
              </p:cNvSpPr>
              <p:nvPr/>
            </p:nvSpPr>
            <p:spPr bwMode="auto">
              <a:xfrm>
                <a:off x="595" y="735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dirty="0" smtClean="0">
                    <a:solidFill>
                      <a:srgbClr val="000000"/>
                    </a:solidFill>
                  </a:rPr>
                  <a:t>А</a:t>
                </a:r>
              </a:p>
            </p:txBody>
          </p:sp>
          <p:sp>
            <p:nvSpPr>
              <p:cNvPr id="22" name="Text Box 9"/>
              <p:cNvSpPr txBox="1">
                <a:spLocks noChangeArrowheads="1"/>
              </p:cNvSpPr>
              <p:nvPr/>
            </p:nvSpPr>
            <p:spPr bwMode="auto">
              <a:xfrm>
                <a:off x="2154" y="2887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smtClean="0">
                    <a:solidFill>
                      <a:srgbClr val="000000"/>
                    </a:solidFill>
                  </a:rPr>
                  <a:t>В</a:t>
                </a:r>
              </a:p>
            </p:txBody>
          </p:sp>
          <p:sp>
            <p:nvSpPr>
              <p:cNvPr id="23" name="Text Box 10"/>
              <p:cNvSpPr txBox="1">
                <a:spLocks noChangeArrowheads="1"/>
              </p:cNvSpPr>
              <p:nvPr/>
            </p:nvSpPr>
            <p:spPr bwMode="auto">
              <a:xfrm>
                <a:off x="612" y="2931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smtClean="0">
                    <a:solidFill>
                      <a:srgbClr val="000000"/>
                    </a:solidFill>
                  </a:rPr>
                  <a:t>С</a:t>
                </a:r>
              </a:p>
            </p:txBody>
          </p:sp>
          <p:sp>
            <p:nvSpPr>
              <p:cNvPr id="24" name="Line 11"/>
              <p:cNvSpPr>
                <a:spLocks noChangeShapeType="1"/>
              </p:cNvSpPr>
              <p:nvPr/>
            </p:nvSpPr>
            <p:spPr bwMode="auto">
              <a:xfrm>
                <a:off x="931" y="2975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Line 12"/>
              <p:cNvSpPr>
                <a:spLocks noChangeShapeType="1"/>
              </p:cNvSpPr>
              <p:nvPr/>
            </p:nvSpPr>
            <p:spPr bwMode="auto">
              <a:xfrm>
                <a:off x="1111" y="2975"/>
                <a:ext cx="0" cy="1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612" y="2477"/>
              <a:ext cx="817" cy="6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1534" y="1992"/>
              <a:ext cx="301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kern="0" dirty="0" smtClean="0">
                  <a:solidFill>
                    <a:srgbClr val="000000"/>
                  </a:solidFill>
                </a:rPr>
                <a:t>D</a:t>
              </a:r>
              <a:endParaRPr lang="ru-RU" sz="3200" b="1" kern="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H="1">
              <a:off x="1202" y="2341"/>
              <a:ext cx="135" cy="1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1202" y="2477"/>
              <a:ext cx="88" cy="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</p:grpSp>
      <p:sp>
        <p:nvSpPr>
          <p:cNvPr id="16390" name="Прямоугольник 1"/>
          <p:cNvSpPr>
            <a:spLocks noChangeArrowheads="1"/>
          </p:cNvSpPr>
          <p:nvPr/>
        </p:nvSpPr>
        <p:spPr bwMode="auto">
          <a:xfrm>
            <a:off x="2905125" y="6575425"/>
            <a:ext cx="43243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88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6" grpId="0"/>
      <p:bldP spid="184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 rot="9112538">
            <a:off x="1187450" y="4346575"/>
            <a:ext cx="6589713" cy="3508375"/>
          </a:xfrm>
          <a:prstGeom prst="rtTriangle">
            <a:avLst/>
          </a:prstGeom>
          <a:solidFill>
            <a:srgbClr val="6699FF"/>
          </a:solidFill>
          <a:ln w="9525">
            <a:solidFill>
              <a:srgbClr val="3333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H="1">
            <a:off x="6561138" y="3001963"/>
            <a:ext cx="0" cy="31067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6269038" y="5878513"/>
            <a:ext cx="6350" cy="2270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H="1" flipV="1">
            <a:off x="6265863" y="5878513"/>
            <a:ext cx="285750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552450" y="6032500"/>
            <a:ext cx="704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>
                <a:solidFill>
                  <a:srgbClr val="0033CC"/>
                </a:solidFill>
              </a:rPr>
              <a:t>А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7600950" y="6035675"/>
            <a:ext cx="4968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33CC"/>
                </a:solidFill>
              </a:rPr>
              <a:t>В</a:t>
            </a: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6305550" y="2397125"/>
            <a:ext cx="48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33CC"/>
                </a:solidFill>
              </a:rPr>
              <a:t>С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6267450" y="6092825"/>
            <a:ext cx="60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33CC"/>
                </a:solidFill>
              </a:rPr>
              <a:t>D</a:t>
            </a:r>
            <a:endParaRPr lang="ru-RU" sz="3600" b="1">
              <a:solidFill>
                <a:srgbClr val="0033CC"/>
              </a:solidFill>
            </a:endParaRPr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>
            <a:off x="6124575" y="3222625"/>
            <a:ext cx="190500" cy="285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 flipV="1">
            <a:off x="6324600" y="3289300"/>
            <a:ext cx="390525" cy="200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9" name="Arc 19"/>
          <p:cNvSpPr>
            <a:spLocks/>
          </p:cNvSpPr>
          <p:nvPr/>
        </p:nvSpPr>
        <p:spPr bwMode="auto">
          <a:xfrm>
            <a:off x="1562100" y="5680075"/>
            <a:ext cx="88900" cy="43815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266700" y="0"/>
            <a:ext cx="3752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∆ </a:t>
            </a:r>
            <a:r>
              <a:rPr lang="ru-RU" sz="3200" b="1">
                <a:solidFill>
                  <a:srgbClr val="000000"/>
                </a:solidFill>
              </a:rPr>
              <a:t>АВС </a:t>
            </a:r>
            <a:r>
              <a:rPr lang="ru-RU" sz="3200" b="1">
                <a:solidFill>
                  <a:srgbClr val="000000"/>
                </a:solidFill>
                <a:latin typeface="Lucida Console" pitchFamily="49" charset="0"/>
                <a:sym typeface="Symbol" pitchFamily="18" charset="2"/>
              </a:rPr>
              <a:t> </a:t>
            </a:r>
            <a:r>
              <a:rPr lang="ru-RU" sz="2400" b="1">
                <a:solidFill>
                  <a:srgbClr val="000000"/>
                </a:solidFill>
              </a:rPr>
              <a:t>∆ </a:t>
            </a:r>
            <a:r>
              <a:rPr lang="ru-RU" sz="3200" b="1">
                <a:solidFill>
                  <a:srgbClr val="000000"/>
                </a:solidFill>
              </a:rPr>
              <a:t>АС</a:t>
            </a:r>
            <a:r>
              <a:rPr lang="en-US" sz="3200" b="1">
                <a:solidFill>
                  <a:srgbClr val="000000"/>
                </a:solidFill>
              </a:rPr>
              <a:t>D</a:t>
            </a:r>
            <a:endParaRPr lang="ru-RU" sz="3200" b="1">
              <a:solidFill>
                <a:srgbClr val="000000"/>
              </a:solidFill>
            </a:endParaRPr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3163888" y="0"/>
            <a:ext cx="5978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</a:rPr>
              <a:t>(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А- общий, АСВ=А</a:t>
            </a:r>
            <a:r>
              <a:rPr lang="en-US" sz="2800" b="1">
                <a:solidFill>
                  <a:srgbClr val="000000"/>
                </a:solidFill>
                <a:sym typeface="Symbol" pitchFamily="18" charset="2"/>
              </a:rPr>
              <a:t>D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С=90</a:t>
            </a:r>
            <a:r>
              <a:rPr lang="en-US" sz="2800" b="1">
                <a:solidFill>
                  <a:srgbClr val="000000"/>
                </a:solidFill>
                <a:sym typeface="Symbol" pitchFamily="18" charset="2"/>
              </a:rPr>
              <a:t>°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)</a:t>
            </a: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381000" y="552450"/>
            <a:ext cx="2781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 </a:t>
            </a:r>
            <a:r>
              <a:rPr lang="ru-RU">
                <a:sym typeface="Symbol" pitchFamily="18" charset="2"/>
              </a:rPr>
              <a:t> 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В=АС</a:t>
            </a:r>
            <a:r>
              <a:rPr lang="en-US" sz="2800" b="1">
                <a:solidFill>
                  <a:srgbClr val="000000"/>
                </a:solidFill>
                <a:sym typeface="Symbol" pitchFamily="18" charset="2"/>
              </a:rPr>
              <a:t>D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; </a:t>
            </a:r>
          </a:p>
        </p:txBody>
      </p:sp>
      <p:sp>
        <p:nvSpPr>
          <p:cNvPr id="17424" name="Text Box 28"/>
          <p:cNvSpPr txBox="1">
            <a:spLocks noChangeArrowheads="1"/>
          </p:cNvSpPr>
          <p:nvPr/>
        </p:nvSpPr>
        <p:spPr bwMode="auto">
          <a:xfrm>
            <a:off x="1771650" y="2533650"/>
            <a:ext cx="1181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330200" y="1016000"/>
            <a:ext cx="3594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∆ </a:t>
            </a:r>
            <a:r>
              <a:rPr lang="ru-RU" sz="3200" b="1">
                <a:solidFill>
                  <a:srgbClr val="000000"/>
                </a:solidFill>
              </a:rPr>
              <a:t>АВС </a:t>
            </a:r>
            <a:r>
              <a:rPr lang="ru-RU" sz="3200" b="1">
                <a:solidFill>
                  <a:srgbClr val="000000"/>
                </a:solidFill>
                <a:latin typeface="Lucida Console" pitchFamily="49" charset="0"/>
                <a:sym typeface="Symbol" pitchFamily="18" charset="2"/>
              </a:rPr>
              <a:t></a:t>
            </a:r>
            <a:r>
              <a:rPr lang="ru-RU" sz="2400" b="1">
                <a:solidFill>
                  <a:srgbClr val="000000"/>
                </a:solidFill>
              </a:rPr>
              <a:t>∆ </a:t>
            </a:r>
            <a:r>
              <a:rPr lang="ru-RU" sz="3200" b="1">
                <a:solidFill>
                  <a:srgbClr val="000000"/>
                </a:solidFill>
              </a:rPr>
              <a:t>СВ</a:t>
            </a:r>
            <a:r>
              <a:rPr lang="en-US" sz="3200" b="1">
                <a:solidFill>
                  <a:srgbClr val="000000"/>
                </a:solidFill>
              </a:rPr>
              <a:t>D</a:t>
            </a:r>
            <a:endParaRPr lang="ru-RU" sz="3200" b="1">
              <a:solidFill>
                <a:srgbClr val="000000"/>
              </a:solidFill>
            </a:endParaRPr>
          </a:p>
        </p:txBody>
      </p:sp>
      <p:sp>
        <p:nvSpPr>
          <p:cNvPr id="17426" name="Text Box 30"/>
          <p:cNvSpPr txBox="1">
            <a:spLocks noChangeArrowheads="1"/>
          </p:cNvSpPr>
          <p:nvPr/>
        </p:nvSpPr>
        <p:spPr bwMode="auto">
          <a:xfrm>
            <a:off x="3257550" y="2762250"/>
            <a:ext cx="800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3162300" y="1052513"/>
            <a:ext cx="5981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</a:rPr>
              <a:t>(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В- общий, АСВ=С</a:t>
            </a:r>
            <a:r>
              <a:rPr lang="en-US" sz="2800" b="1">
                <a:solidFill>
                  <a:srgbClr val="000000"/>
                </a:solidFill>
                <a:sym typeface="Symbol" pitchFamily="18" charset="2"/>
              </a:rPr>
              <a:t>D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В=90</a:t>
            </a:r>
            <a:r>
              <a:rPr lang="en-US" sz="2800" b="1">
                <a:solidFill>
                  <a:srgbClr val="000000"/>
                </a:solidFill>
                <a:sym typeface="Symbol" pitchFamily="18" charset="2"/>
              </a:rPr>
              <a:t>°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)</a:t>
            </a:r>
          </a:p>
        </p:txBody>
      </p:sp>
      <p:sp>
        <p:nvSpPr>
          <p:cNvPr id="15393" name="Arc 33"/>
          <p:cNvSpPr>
            <a:spLocks/>
          </p:cNvSpPr>
          <p:nvPr/>
        </p:nvSpPr>
        <p:spPr bwMode="auto">
          <a:xfrm rot="526002" flipH="1">
            <a:off x="7785100" y="5680075"/>
            <a:ext cx="169863" cy="409575"/>
          </a:xfrm>
          <a:custGeom>
            <a:avLst/>
            <a:gdLst>
              <a:gd name="T0" fmla="*/ 0 w 21600"/>
              <a:gd name="T1" fmla="*/ 0 h 31453"/>
              <a:gd name="T2" fmla="*/ 2147483647 w 21600"/>
              <a:gd name="T3" fmla="*/ 2147483647 h 31453"/>
              <a:gd name="T4" fmla="*/ 0 w 21600"/>
              <a:gd name="T5" fmla="*/ 2147483647 h 31453"/>
              <a:gd name="T6" fmla="*/ 0 60000 65536"/>
              <a:gd name="T7" fmla="*/ 0 60000 65536"/>
              <a:gd name="T8" fmla="*/ 0 60000 65536"/>
              <a:gd name="T9" fmla="*/ 0 w 21600"/>
              <a:gd name="T10" fmla="*/ 0 h 31453"/>
              <a:gd name="T11" fmla="*/ 21600 w 21600"/>
              <a:gd name="T12" fmla="*/ 31453 h 314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45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5026"/>
                  <a:pt x="20784" y="28403"/>
                  <a:pt x="19221" y="31452"/>
                </a:cubicBezTo>
              </a:path>
              <a:path w="21600" h="3145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5026"/>
                  <a:pt x="20784" y="28403"/>
                  <a:pt x="19221" y="31452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5" name="Arc 35"/>
          <p:cNvSpPr>
            <a:spLocks/>
          </p:cNvSpPr>
          <p:nvPr/>
        </p:nvSpPr>
        <p:spPr bwMode="auto">
          <a:xfrm rot="526002" flipH="1">
            <a:off x="7891463" y="5765800"/>
            <a:ext cx="157162" cy="328613"/>
          </a:xfrm>
          <a:custGeom>
            <a:avLst/>
            <a:gdLst>
              <a:gd name="T0" fmla="*/ 2147483647 w 21600"/>
              <a:gd name="T1" fmla="*/ 0 h 31069"/>
              <a:gd name="T2" fmla="*/ 2147483647 w 21600"/>
              <a:gd name="T3" fmla="*/ 2147483647 h 31069"/>
              <a:gd name="T4" fmla="*/ 0 w 21600"/>
              <a:gd name="T5" fmla="*/ 2147483647 h 31069"/>
              <a:gd name="T6" fmla="*/ 0 60000 65536"/>
              <a:gd name="T7" fmla="*/ 0 60000 65536"/>
              <a:gd name="T8" fmla="*/ 0 60000 65536"/>
              <a:gd name="T9" fmla="*/ 0 w 21600"/>
              <a:gd name="T10" fmla="*/ 0 h 31069"/>
              <a:gd name="T11" fmla="*/ 21600 w 21600"/>
              <a:gd name="T12" fmla="*/ 31069 h 310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069" fill="none" extrusionOk="0">
                <a:moveTo>
                  <a:pt x="4054" y="0"/>
                </a:moveTo>
                <a:cubicBezTo>
                  <a:pt x="14236" y="1946"/>
                  <a:pt x="21600" y="10850"/>
                  <a:pt x="21600" y="21216"/>
                </a:cubicBezTo>
                <a:cubicBezTo>
                  <a:pt x="21600" y="24642"/>
                  <a:pt x="20784" y="28019"/>
                  <a:pt x="19221" y="31068"/>
                </a:cubicBezTo>
              </a:path>
              <a:path w="21600" h="31069" stroke="0" extrusionOk="0">
                <a:moveTo>
                  <a:pt x="4054" y="0"/>
                </a:moveTo>
                <a:cubicBezTo>
                  <a:pt x="14236" y="1946"/>
                  <a:pt x="21600" y="10850"/>
                  <a:pt x="21600" y="21216"/>
                </a:cubicBezTo>
                <a:cubicBezTo>
                  <a:pt x="21600" y="24642"/>
                  <a:pt x="20784" y="28019"/>
                  <a:pt x="19221" y="31068"/>
                </a:cubicBezTo>
                <a:lnTo>
                  <a:pt x="0" y="21216"/>
                </a:lnTo>
                <a:lnTo>
                  <a:pt x="4054" y="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>
            <a:off x="476250" y="1784350"/>
            <a:ext cx="3581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∆ </a:t>
            </a:r>
            <a:r>
              <a:rPr lang="ru-RU" sz="3200" b="1">
                <a:solidFill>
                  <a:srgbClr val="000000"/>
                </a:solidFill>
              </a:rPr>
              <a:t>А</a:t>
            </a:r>
            <a:r>
              <a:rPr lang="en-US" sz="3200" b="1">
                <a:solidFill>
                  <a:srgbClr val="000000"/>
                </a:solidFill>
              </a:rPr>
              <a:t>D</a:t>
            </a:r>
            <a:r>
              <a:rPr lang="ru-RU" sz="3200" b="1">
                <a:solidFill>
                  <a:srgbClr val="000000"/>
                </a:solidFill>
              </a:rPr>
              <a:t>С </a:t>
            </a:r>
            <a:r>
              <a:rPr lang="ru-RU" sz="3200" b="1">
                <a:solidFill>
                  <a:srgbClr val="000000"/>
                </a:solidFill>
                <a:latin typeface="Lucida Console" pitchFamily="49" charset="0"/>
                <a:sym typeface="Symbol" pitchFamily="18" charset="2"/>
              </a:rPr>
              <a:t> </a:t>
            </a:r>
            <a:r>
              <a:rPr lang="ru-RU" sz="2400" b="1">
                <a:solidFill>
                  <a:srgbClr val="000000"/>
                </a:solidFill>
              </a:rPr>
              <a:t>∆ </a:t>
            </a:r>
            <a:r>
              <a:rPr lang="ru-RU" sz="3200" b="1">
                <a:solidFill>
                  <a:srgbClr val="000000"/>
                </a:solidFill>
              </a:rPr>
              <a:t>В</a:t>
            </a:r>
            <a:r>
              <a:rPr lang="en-US" sz="3200" b="1">
                <a:solidFill>
                  <a:srgbClr val="000000"/>
                </a:solidFill>
              </a:rPr>
              <a:t>D</a:t>
            </a:r>
            <a:r>
              <a:rPr lang="ru-RU" sz="3200" b="1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17431" name="Text Box 40"/>
          <p:cNvSpPr txBox="1">
            <a:spLocks noChangeArrowheads="1"/>
          </p:cNvSpPr>
          <p:nvPr/>
        </p:nvSpPr>
        <p:spPr bwMode="auto">
          <a:xfrm>
            <a:off x="3943350" y="280035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7432" name="Text Box 41"/>
          <p:cNvSpPr txBox="1">
            <a:spLocks noChangeArrowheads="1"/>
          </p:cNvSpPr>
          <p:nvPr/>
        </p:nvSpPr>
        <p:spPr bwMode="auto">
          <a:xfrm>
            <a:off x="1584325" y="4279900"/>
            <a:ext cx="2222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5402" name="Text Box 42"/>
          <p:cNvSpPr txBox="1">
            <a:spLocks noChangeArrowheads="1"/>
          </p:cNvSpPr>
          <p:nvPr/>
        </p:nvSpPr>
        <p:spPr bwMode="auto">
          <a:xfrm>
            <a:off x="361950" y="2514600"/>
            <a:ext cx="8153400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(</a:t>
            </a:r>
            <a:r>
              <a:rPr lang="ru-RU">
                <a:sym typeface="Symbol" pitchFamily="18" charset="2"/>
              </a:rPr>
              <a:t> 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В=АС</a:t>
            </a:r>
            <a:r>
              <a:rPr lang="en-US" sz="2800" b="1">
                <a:solidFill>
                  <a:srgbClr val="000000"/>
                </a:solidFill>
                <a:sym typeface="Symbol" pitchFamily="18" charset="2"/>
              </a:rPr>
              <a:t>D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; А</a:t>
            </a:r>
            <a:r>
              <a:rPr lang="en-US" sz="2800" b="1">
                <a:solidFill>
                  <a:srgbClr val="000000"/>
                </a:solidFill>
                <a:sym typeface="Symbol" pitchFamily="18" charset="2"/>
              </a:rPr>
              <a:t>D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С=С</a:t>
            </a:r>
            <a:r>
              <a:rPr lang="en-US" sz="2800" b="1">
                <a:solidFill>
                  <a:srgbClr val="000000"/>
                </a:solidFill>
                <a:sym typeface="Symbol" pitchFamily="18" charset="2"/>
              </a:rPr>
              <a:t>D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В=90</a:t>
            </a:r>
            <a:r>
              <a:rPr lang="en-US" sz="2800" b="1">
                <a:solidFill>
                  <a:srgbClr val="000000"/>
                </a:solidFill>
                <a:sym typeface="Symbol" pitchFamily="18" charset="2"/>
              </a:rPr>
              <a:t>°</a:t>
            </a:r>
            <a:r>
              <a:rPr lang="ru-RU" sz="2800" b="1">
                <a:solidFill>
                  <a:srgbClr val="000000"/>
                </a:solidFill>
                <a:sym typeface="Symbol" pitchFamily="18" charset="2"/>
              </a:rPr>
              <a:t>)</a:t>
            </a:r>
          </a:p>
          <a:p>
            <a:pPr eaLnBrk="1" hangingPunct="1">
              <a:spcBef>
                <a:spcPct val="50000"/>
              </a:spcBef>
            </a:pPr>
            <a:endParaRPr lang="ru-RU" sz="2800" b="1">
              <a:solidFill>
                <a:srgbClr val="000000"/>
              </a:solidFill>
              <a:sym typeface="Symbol" pitchFamily="18" charset="2"/>
            </a:endParaRPr>
          </a:p>
        </p:txBody>
      </p:sp>
      <p:sp>
        <p:nvSpPr>
          <p:cNvPr id="15403" name="Arc 43"/>
          <p:cNvSpPr>
            <a:spLocks/>
          </p:cNvSpPr>
          <p:nvPr/>
        </p:nvSpPr>
        <p:spPr bwMode="auto">
          <a:xfrm rot="7764098" flipV="1">
            <a:off x="6246019" y="3164681"/>
            <a:ext cx="247650" cy="668338"/>
          </a:xfrm>
          <a:custGeom>
            <a:avLst/>
            <a:gdLst>
              <a:gd name="T0" fmla="*/ 2147483647 w 21600"/>
              <a:gd name="T1" fmla="*/ 0 h 31417"/>
              <a:gd name="T2" fmla="*/ 2147483647 w 21600"/>
              <a:gd name="T3" fmla="*/ 2147483647 h 31417"/>
              <a:gd name="T4" fmla="*/ 0 w 21600"/>
              <a:gd name="T5" fmla="*/ 2147483647 h 31417"/>
              <a:gd name="T6" fmla="*/ 0 60000 65536"/>
              <a:gd name="T7" fmla="*/ 0 60000 65536"/>
              <a:gd name="T8" fmla="*/ 0 60000 65536"/>
              <a:gd name="T9" fmla="*/ 0 w 21600"/>
              <a:gd name="T10" fmla="*/ 0 h 31417"/>
              <a:gd name="T11" fmla="*/ 21600 w 21600"/>
              <a:gd name="T12" fmla="*/ 31417 h 314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417" fill="none" extrusionOk="0">
                <a:moveTo>
                  <a:pt x="1245" y="-1"/>
                </a:moveTo>
                <a:cubicBezTo>
                  <a:pt x="12671" y="659"/>
                  <a:pt x="21600" y="10118"/>
                  <a:pt x="21600" y="21564"/>
                </a:cubicBezTo>
                <a:cubicBezTo>
                  <a:pt x="21600" y="24990"/>
                  <a:pt x="20784" y="28367"/>
                  <a:pt x="19221" y="31416"/>
                </a:cubicBezTo>
              </a:path>
              <a:path w="21600" h="31417" stroke="0" extrusionOk="0">
                <a:moveTo>
                  <a:pt x="1245" y="-1"/>
                </a:moveTo>
                <a:cubicBezTo>
                  <a:pt x="12671" y="659"/>
                  <a:pt x="21600" y="10118"/>
                  <a:pt x="21600" y="21564"/>
                </a:cubicBezTo>
                <a:cubicBezTo>
                  <a:pt x="21600" y="24990"/>
                  <a:pt x="20784" y="28367"/>
                  <a:pt x="19221" y="31416"/>
                </a:cubicBezTo>
                <a:lnTo>
                  <a:pt x="0" y="21564"/>
                </a:lnTo>
                <a:lnTo>
                  <a:pt x="1245" y="-1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404" name="Arc 44"/>
          <p:cNvSpPr>
            <a:spLocks/>
          </p:cNvSpPr>
          <p:nvPr/>
        </p:nvSpPr>
        <p:spPr bwMode="auto">
          <a:xfrm rot="7753087" flipV="1">
            <a:off x="6369050" y="3116263"/>
            <a:ext cx="165100" cy="412750"/>
          </a:xfrm>
          <a:custGeom>
            <a:avLst/>
            <a:gdLst>
              <a:gd name="T0" fmla="*/ 2147483647 w 21600"/>
              <a:gd name="T1" fmla="*/ 0 h 31069"/>
              <a:gd name="T2" fmla="*/ 2147483647 w 21600"/>
              <a:gd name="T3" fmla="*/ 2147483647 h 31069"/>
              <a:gd name="T4" fmla="*/ 0 w 21600"/>
              <a:gd name="T5" fmla="*/ 2147483647 h 31069"/>
              <a:gd name="T6" fmla="*/ 0 60000 65536"/>
              <a:gd name="T7" fmla="*/ 0 60000 65536"/>
              <a:gd name="T8" fmla="*/ 0 60000 65536"/>
              <a:gd name="T9" fmla="*/ 0 w 21600"/>
              <a:gd name="T10" fmla="*/ 0 h 31069"/>
              <a:gd name="T11" fmla="*/ 21600 w 21600"/>
              <a:gd name="T12" fmla="*/ 31069 h 3106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069" fill="none" extrusionOk="0">
                <a:moveTo>
                  <a:pt x="4054" y="0"/>
                </a:moveTo>
                <a:cubicBezTo>
                  <a:pt x="14236" y="1946"/>
                  <a:pt x="21600" y="10850"/>
                  <a:pt x="21600" y="21216"/>
                </a:cubicBezTo>
                <a:cubicBezTo>
                  <a:pt x="21600" y="24642"/>
                  <a:pt x="20784" y="28019"/>
                  <a:pt x="19221" y="31068"/>
                </a:cubicBezTo>
              </a:path>
              <a:path w="21600" h="31069" stroke="0" extrusionOk="0">
                <a:moveTo>
                  <a:pt x="4054" y="0"/>
                </a:moveTo>
                <a:cubicBezTo>
                  <a:pt x="14236" y="1946"/>
                  <a:pt x="21600" y="10850"/>
                  <a:pt x="21600" y="21216"/>
                </a:cubicBezTo>
                <a:cubicBezTo>
                  <a:pt x="21600" y="24642"/>
                  <a:pt x="20784" y="28019"/>
                  <a:pt x="19221" y="31068"/>
                </a:cubicBezTo>
                <a:lnTo>
                  <a:pt x="0" y="21216"/>
                </a:lnTo>
                <a:lnTo>
                  <a:pt x="4054" y="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36" name="Прямоугольник 1"/>
          <p:cNvSpPr>
            <a:spLocks noChangeArrowheads="1"/>
          </p:cNvSpPr>
          <p:nvPr/>
        </p:nvSpPr>
        <p:spPr bwMode="auto">
          <a:xfrm>
            <a:off x="1709738" y="6581775"/>
            <a:ext cx="43227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9" grpId="0" animBg="1"/>
      <p:bldP spid="15370" grpId="0" animBg="1"/>
      <p:bldP spid="15371" grpId="0" animBg="1"/>
      <p:bldP spid="15372" grpId="0"/>
      <p:bldP spid="15373" grpId="0"/>
      <p:bldP spid="15375" grpId="0"/>
      <p:bldP spid="15376" grpId="0" animBg="1"/>
      <p:bldP spid="15377" grpId="0" animBg="1"/>
      <p:bldP spid="15379" grpId="0" animBg="1"/>
      <p:bldP spid="15382" grpId="0" build="allAtOnce"/>
      <p:bldP spid="15383" grpId="0"/>
      <p:bldP spid="15391" grpId="0" build="allAtOnce"/>
      <p:bldP spid="15393" grpId="0" animBg="1"/>
      <p:bldP spid="15395" grpId="0" animBg="1"/>
      <p:bldP spid="15402" grpId="0"/>
      <p:bldP spid="15403" grpId="0" animBg="1"/>
      <p:bldP spid="154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350838" y="1063625"/>
          <a:ext cx="3944937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Формула" r:id="rId3" imgW="1079032" imgH="634725" progId="Equation.3">
                  <p:embed/>
                </p:oleObj>
              </mc:Choice>
              <mc:Fallback>
                <p:oleObj name="Формула" r:id="rId3" imgW="1079032" imgH="63472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8" y="1063625"/>
                        <a:ext cx="3944937" cy="173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4733925" y="3098800"/>
          <a:ext cx="3856038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Формула" r:id="rId5" imgW="1054100" imgH="635000" progId="Equation.3">
                  <p:embed/>
                </p:oleObj>
              </mc:Choice>
              <mc:Fallback>
                <p:oleObj name="Формула" r:id="rId5" imgW="1054100" imgH="635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3925" y="3098800"/>
                        <a:ext cx="3856038" cy="173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200150" y="371475"/>
            <a:ext cx="5838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</a:rPr>
              <a:t>Так как ∆ </a:t>
            </a:r>
            <a:r>
              <a:rPr lang="ru-RU" sz="3600" b="1">
                <a:solidFill>
                  <a:srgbClr val="000000"/>
                </a:solidFill>
              </a:rPr>
              <a:t>АВС </a:t>
            </a:r>
            <a:r>
              <a:rPr lang="ru-RU" sz="3600" b="1">
                <a:solidFill>
                  <a:srgbClr val="000000"/>
                </a:solidFill>
                <a:latin typeface="Lucida Console" pitchFamily="49" charset="0"/>
                <a:sym typeface="Symbol" pitchFamily="18" charset="2"/>
              </a:rPr>
              <a:t> </a:t>
            </a:r>
            <a:r>
              <a:rPr lang="ru-RU" sz="2800" b="1">
                <a:solidFill>
                  <a:srgbClr val="000000"/>
                </a:solidFill>
              </a:rPr>
              <a:t>∆ </a:t>
            </a:r>
            <a:r>
              <a:rPr lang="ru-RU" sz="3600" b="1">
                <a:solidFill>
                  <a:srgbClr val="000000"/>
                </a:solidFill>
              </a:rPr>
              <a:t>АС</a:t>
            </a:r>
            <a:r>
              <a:rPr lang="en-US" sz="3600" b="1">
                <a:solidFill>
                  <a:srgbClr val="000000"/>
                </a:solidFill>
              </a:rPr>
              <a:t>D</a:t>
            </a:r>
            <a:r>
              <a:rPr lang="ru-RU" sz="3200" b="1">
                <a:solidFill>
                  <a:srgbClr val="000000"/>
                </a:solidFill>
              </a:rPr>
              <a:t>, то</a:t>
            </a:r>
          </a:p>
        </p:txBody>
      </p:sp>
      <p:sp>
        <p:nvSpPr>
          <p:cNvPr id="16488" name="Rectangle 104"/>
          <p:cNvSpPr>
            <a:spLocks noChangeArrowheads="1"/>
          </p:cNvSpPr>
          <p:nvPr/>
        </p:nvSpPr>
        <p:spPr bwMode="auto">
          <a:xfrm>
            <a:off x="479425" y="2568575"/>
            <a:ext cx="585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sym typeface="Symbol" pitchFamily="18" charset="2"/>
              </a:rPr>
              <a:t></a:t>
            </a:r>
          </a:p>
        </p:txBody>
      </p:sp>
      <p:sp>
        <p:nvSpPr>
          <p:cNvPr id="16490" name="Rectangle 10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948963" y="2568575"/>
            <a:ext cx="2974543" cy="584775"/>
          </a:xfrm>
          <a:prstGeom prst="rect">
            <a:avLst/>
          </a:prstGeom>
          <a:blipFill rotWithShape="1">
            <a:blip r:embed="rId7"/>
            <a:stretch>
              <a:fillRect t="-14583" b="-3229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6492" name="Rectangle 108"/>
          <p:cNvSpPr>
            <a:spLocks noChangeArrowheads="1"/>
          </p:cNvSpPr>
          <p:nvPr/>
        </p:nvSpPr>
        <p:spPr bwMode="auto">
          <a:xfrm>
            <a:off x="4008438" y="2506663"/>
            <a:ext cx="4995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</a:rPr>
              <a:t>Так как ∆ </a:t>
            </a:r>
            <a:r>
              <a:rPr lang="ru-RU" sz="3600" b="1">
                <a:solidFill>
                  <a:srgbClr val="000000"/>
                </a:solidFill>
              </a:rPr>
              <a:t>АВС </a:t>
            </a:r>
            <a:r>
              <a:rPr lang="ru-RU" sz="3600" b="1">
                <a:solidFill>
                  <a:srgbClr val="000000"/>
                </a:solidFill>
                <a:latin typeface="Lucida Console" pitchFamily="49" charset="0"/>
                <a:sym typeface="Symbol" pitchFamily="18" charset="2"/>
              </a:rPr>
              <a:t> </a:t>
            </a:r>
            <a:r>
              <a:rPr lang="ru-RU" sz="2800" b="1">
                <a:solidFill>
                  <a:srgbClr val="000000"/>
                </a:solidFill>
              </a:rPr>
              <a:t>∆ </a:t>
            </a:r>
            <a:r>
              <a:rPr lang="ru-RU" sz="3600" b="1">
                <a:solidFill>
                  <a:srgbClr val="000000"/>
                </a:solidFill>
              </a:rPr>
              <a:t>СВ</a:t>
            </a:r>
            <a:r>
              <a:rPr lang="en-US" sz="3600" b="1">
                <a:solidFill>
                  <a:srgbClr val="000000"/>
                </a:solidFill>
              </a:rPr>
              <a:t>D</a:t>
            </a:r>
            <a:endParaRPr lang="ru-RU" sz="3600" b="1">
              <a:solidFill>
                <a:srgbClr val="000000"/>
              </a:solidFill>
            </a:endParaRPr>
          </a:p>
        </p:txBody>
      </p:sp>
      <p:sp>
        <p:nvSpPr>
          <p:cNvPr id="16494" name="Rectangle 110"/>
          <p:cNvSpPr>
            <a:spLocks noChangeArrowheads="1"/>
          </p:cNvSpPr>
          <p:nvPr/>
        </p:nvSpPr>
        <p:spPr bwMode="auto">
          <a:xfrm>
            <a:off x="4137025" y="3282950"/>
            <a:ext cx="585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sym typeface="Symbol" pitchFamily="18" charset="2"/>
              </a:rPr>
              <a:t></a:t>
            </a:r>
          </a:p>
        </p:txBody>
      </p:sp>
      <p:sp>
        <p:nvSpPr>
          <p:cNvPr id="16498" name="Rectangle 114"/>
          <p:cNvSpPr>
            <a:spLocks noChangeArrowheads="1"/>
          </p:cNvSpPr>
          <p:nvPr/>
        </p:nvSpPr>
        <p:spPr bwMode="auto">
          <a:xfrm>
            <a:off x="3765550" y="4311650"/>
            <a:ext cx="585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sym typeface="Symbol" pitchFamily="18" charset="2"/>
              </a:rPr>
              <a:t></a:t>
            </a:r>
          </a:p>
        </p:txBody>
      </p:sp>
      <p:sp>
        <p:nvSpPr>
          <p:cNvPr id="18442" name="Text Box 117"/>
          <p:cNvSpPr txBox="1">
            <a:spLocks noChangeArrowheads="1"/>
          </p:cNvSpPr>
          <p:nvPr/>
        </p:nvSpPr>
        <p:spPr bwMode="auto">
          <a:xfrm>
            <a:off x="2843213" y="6165850"/>
            <a:ext cx="21605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6502" name="AutoShape 118"/>
          <p:cNvSpPr>
            <a:spLocks/>
          </p:cNvSpPr>
          <p:nvPr/>
        </p:nvSpPr>
        <p:spPr bwMode="auto">
          <a:xfrm rot="16200000" flipV="1">
            <a:off x="1264445" y="1046956"/>
            <a:ext cx="709612" cy="2447925"/>
          </a:xfrm>
          <a:prstGeom prst="leftBrace">
            <a:avLst>
              <a:gd name="adj1" fmla="val 29067"/>
              <a:gd name="adj2" fmla="val 49449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503" name="AutoShape 119"/>
          <p:cNvSpPr>
            <a:spLocks/>
          </p:cNvSpPr>
          <p:nvPr/>
        </p:nvSpPr>
        <p:spPr bwMode="auto">
          <a:xfrm rot="16200000" flipV="1">
            <a:off x="5474494" y="2886869"/>
            <a:ext cx="590550" cy="2538412"/>
          </a:xfrm>
          <a:prstGeom prst="leftBrace">
            <a:avLst>
              <a:gd name="adj1" fmla="val 29034"/>
              <a:gd name="adj2" fmla="val 46171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8445" name="Group 17"/>
          <p:cNvGrpSpPr>
            <a:grpSpLocks/>
          </p:cNvGrpSpPr>
          <p:nvPr/>
        </p:nvGrpSpPr>
        <p:grpSpPr bwMode="auto">
          <a:xfrm>
            <a:off x="463550" y="3289300"/>
            <a:ext cx="2889250" cy="3059113"/>
            <a:chOff x="239" y="799"/>
            <a:chExt cx="1899" cy="2497"/>
          </a:xfrm>
        </p:grpSpPr>
        <p:grpSp>
          <p:nvGrpSpPr>
            <p:cNvPr id="18448" name="Group 6"/>
            <p:cNvGrpSpPr>
              <a:grpSpLocks/>
            </p:cNvGrpSpPr>
            <p:nvPr/>
          </p:nvGrpSpPr>
          <p:grpSpPr bwMode="auto">
            <a:xfrm>
              <a:off x="239" y="799"/>
              <a:ext cx="1899" cy="2497"/>
              <a:chOff x="556" y="799"/>
              <a:chExt cx="1899" cy="2497"/>
            </a:xfrm>
          </p:grpSpPr>
          <p:sp>
            <p:nvSpPr>
              <p:cNvPr id="31" name="AutoShape 7"/>
              <p:cNvSpPr>
                <a:spLocks noChangeArrowheads="1"/>
              </p:cNvSpPr>
              <p:nvPr/>
            </p:nvSpPr>
            <p:spPr bwMode="auto">
              <a:xfrm>
                <a:off x="930" y="1162"/>
                <a:ext cx="1225" cy="1997"/>
              </a:xfrm>
              <a:prstGeom prst="rtTriangle">
                <a:avLst/>
              </a:prstGeom>
              <a:solidFill>
                <a:srgbClr val="BBE0E3">
                  <a:alpha val="0"/>
                </a:srgbClr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Text Box 8"/>
              <p:cNvSpPr txBox="1">
                <a:spLocks noChangeArrowheads="1"/>
              </p:cNvSpPr>
              <p:nvPr/>
            </p:nvSpPr>
            <p:spPr bwMode="auto">
              <a:xfrm>
                <a:off x="556" y="799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dirty="0" smtClean="0">
                    <a:solidFill>
                      <a:srgbClr val="000000"/>
                    </a:solidFill>
                  </a:rPr>
                  <a:t>А</a:t>
                </a:r>
              </a:p>
            </p:txBody>
          </p:sp>
          <p:sp>
            <p:nvSpPr>
              <p:cNvPr id="33" name="Text Box 9"/>
              <p:cNvSpPr txBox="1">
                <a:spLocks noChangeArrowheads="1"/>
              </p:cNvSpPr>
              <p:nvPr/>
            </p:nvSpPr>
            <p:spPr bwMode="auto">
              <a:xfrm>
                <a:off x="2154" y="2887"/>
                <a:ext cx="301" cy="3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smtClean="0">
                    <a:solidFill>
                      <a:srgbClr val="000000"/>
                    </a:solidFill>
                  </a:rPr>
                  <a:t>В</a:t>
                </a:r>
              </a:p>
            </p:txBody>
          </p:sp>
          <p:sp>
            <p:nvSpPr>
              <p:cNvPr id="34" name="Text Box 10"/>
              <p:cNvSpPr txBox="1">
                <a:spLocks noChangeArrowheads="1"/>
              </p:cNvSpPr>
              <p:nvPr/>
            </p:nvSpPr>
            <p:spPr bwMode="auto">
              <a:xfrm>
                <a:off x="612" y="2931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smtClean="0">
                    <a:solidFill>
                      <a:srgbClr val="000000"/>
                    </a:solidFill>
                  </a:rPr>
                  <a:t>С</a:t>
                </a:r>
              </a:p>
            </p:txBody>
          </p:sp>
          <p:sp>
            <p:nvSpPr>
              <p:cNvPr id="35" name="Line 11"/>
              <p:cNvSpPr>
                <a:spLocks noChangeShapeType="1"/>
              </p:cNvSpPr>
              <p:nvPr/>
            </p:nvSpPr>
            <p:spPr bwMode="auto">
              <a:xfrm>
                <a:off x="930" y="2976"/>
                <a:ext cx="1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Line 12"/>
              <p:cNvSpPr>
                <a:spLocks noChangeShapeType="1"/>
              </p:cNvSpPr>
              <p:nvPr/>
            </p:nvSpPr>
            <p:spPr bwMode="auto">
              <a:xfrm>
                <a:off x="1111" y="2976"/>
                <a:ext cx="0" cy="1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7" name="Line 13"/>
            <p:cNvSpPr>
              <a:spLocks noChangeShapeType="1"/>
            </p:cNvSpPr>
            <p:nvPr/>
          </p:nvSpPr>
          <p:spPr bwMode="auto">
            <a:xfrm flipV="1">
              <a:off x="611" y="2478"/>
              <a:ext cx="817" cy="6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  <p:sp>
          <p:nvSpPr>
            <p:cNvPr id="28" name="Text Box 14"/>
            <p:cNvSpPr txBox="1">
              <a:spLocks noChangeArrowheads="1"/>
            </p:cNvSpPr>
            <p:nvPr/>
          </p:nvSpPr>
          <p:spPr bwMode="auto">
            <a:xfrm>
              <a:off x="1383" y="2174"/>
              <a:ext cx="305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kern="0" smtClean="0">
                  <a:solidFill>
                    <a:srgbClr val="000000"/>
                  </a:solidFill>
                </a:rPr>
                <a:t>D</a:t>
              </a:r>
              <a:endParaRPr lang="ru-RU" sz="3200" b="1" kern="0" smtClean="0">
                <a:solidFill>
                  <a:srgbClr val="000000"/>
                </a:solidFill>
              </a:endParaRPr>
            </a:p>
          </p:txBody>
        </p:sp>
        <p:sp>
          <p:nvSpPr>
            <p:cNvPr id="29" name="Line 15"/>
            <p:cNvSpPr>
              <a:spLocks noChangeShapeType="1"/>
            </p:cNvSpPr>
            <p:nvPr/>
          </p:nvSpPr>
          <p:spPr bwMode="auto">
            <a:xfrm flipH="1">
              <a:off x="1202" y="2341"/>
              <a:ext cx="136" cy="1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  <p:sp>
          <p:nvSpPr>
            <p:cNvPr id="30" name="Line 16"/>
            <p:cNvSpPr>
              <a:spLocks noChangeShapeType="1"/>
            </p:cNvSpPr>
            <p:nvPr/>
          </p:nvSpPr>
          <p:spPr bwMode="auto">
            <a:xfrm>
              <a:off x="1202" y="2478"/>
              <a:ext cx="90" cy="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</p:grpSp>
      <p:sp>
        <p:nvSpPr>
          <p:cNvPr id="37" name="Rectangle 10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442375" y="4343400"/>
            <a:ext cx="2651367" cy="584775"/>
          </a:xfrm>
          <a:prstGeom prst="rect">
            <a:avLst/>
          </a:prstGeom>
          <a:blipFill rotWithShape="1">
            <a:blip r:embed="rId8"/>
            <a:stretch>
              <a:fillRect t="-14737" b="-3263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447" name="Прямоугольник 1"/>
          <p:cNvSpPr>
            <a:spLocks noChangeArrowheads="1"/>
          </p:cNvSpPr>
          <p:nvPr/>
        </p:nvSpPr>
        <p:spPr bwMode="auto">
          <a:xfrm>
            <a:off x="3922713" y="6527800"/>
            <a:ext cx="4324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488" grpId="0"/>
      <p:bldP spid="16492" grpId="0"/>
      <p:bldP spid="16494" grpId="0"/>
      <p:bldP spid="16498" grpId="0"/>
      <p:bldP spid="16502" grpId="0" animBg="1"/>
      <p:bldP spid="165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68313" y="1341438"/>
            <a:ext cx="2925762" cy="3890962"/>
            <a:chOff x="295" y="845"/>
            <a:chExt cx="1843" cy="2451"/>
          </a:xfrm>
        </p:grpSpPr>
        <p:grpSp>
          <p:nvGrpSpPr>
            <p:cNvPr id="19470" name="Group 6"/>
            <p:cNvGrpSpPr>
              <a:grpSpLocks/>
            </p:cNvGrpSpPr>
            <p:nvPr/>
          </p:nvGrpSpPr>
          <p:grpSpPr bwMode="auto">
            <a:xfrm>
              <a:off x="295" y="845"/>
              <a:ext cx="1843" cy="2451"/>
              <a:chOff x="612" y="845"/>
              <a:chExt cx="1843" cy="2451"/>
            </a:xfrm>
          </p:grpSpPr>
          <p:sp>
            <p:nvSpPr>
              <p:cNvPr id="19475" name="AutoShape 7"/>
              <p:cNvSpPr>
                <a:spLocks noChangeArrowheads="1"/>
              </p:cNvSpPr>
              <p:nvPr/>
            </p:nvSpPr>
            <p:spPr bwMode="auto">
              <a:xfrm>
                <a:off x="930" y="1162"/>
                <a:ext cx="1225" cy="1996"/>
              </a:xfrm>
              <a:prstGeom prst="rtTriangle">
                <a:avLst/>
              </a:prstGeom>
              <a:solidFill>
                <a:schemeClr val="accent1">
                  <a:alpha val="0"/>
                </a:schemeClr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 sz="360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9476" name="Text Box 8"/>
              <p:cNvSpPr txBox="1">
                <a:spLocks noChangeArrowheads="1"/>
              </p:cNvSpPr>
              <p:nvPr/>
            </p:nvSpPr>
            <p:spPr bwMode="auto">
              <a:xfrm>
                <a:off x="657" y="845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ru-RU" sz="32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А</a:t>
                </a:r>
              </a:p>
            </p:txBody>
          </p:sp>
          <p:sp>
            <p:nvSpPr>
              <p:cNvPr id="19477" name="Text Box 9"/>
              <p:cNvSpPr txBox="1">
                <a:spLocks noChangeArrowheads="1"/>
              </p:cNvSpPr>
              <p:nvPr/>
            </p:nvSpPr>
            <p:spPr bwMode="auto">
              <a:xfrm>
                <a:off x="2154" y="2886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ru-RU" sz="32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В</a:t>
                </a:r>
              </a:p>
            </p:txBody>
          </p:sp>
          <p:sp>
            <p:nvSpPr>
              <p:cNvPr id="19478" name="Text Box 10"/>
              <p:cNvSpPr txBox="1">
                <a:spLocks noChangeArrowheads="1"/>
              </p:cNvSpPr>
              <p:nvPr/>
            </p:nvSpPr>
            <p:spPr bwMode="auto">
              <a:xfrm>
                <a:off x="612" y="2931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r>
                  <a:rPr lang="ru-RU" sz="3200" b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С</a:t>
                </a:r>
              </a:p>
            </p:txBody>
          </p:sp>
          <p:sp>
            <p:nvSpPr>
              <p:cNvPr id="19479" name="Line 11"/>
              <p:cNvSpPr>
                <a:spLocks noChangeShapeType="1"/>
              </p:cNvSpPr>
              <p:nvPr/>
            </p:nvSpPr>
            <p:spPr bwMode="auto">
              <a:xfrm>
                <a:off x="930" y="2976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80" name="Line 12"/>
              <p:cNvSpPr>
                <a:spLocks noChangeShapeType="1"/>
              </p:cNvSpPr>
              <p:nvPr/>
            </p:nvSpPr>
            <p:spPr bwMode="auto">
              <a:xfrm>
                <a:off x="1111" y="2976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471" name="Line 13"/>
            <p:cNvSpPr>
              <a:spLocks noChangeShapeType="1"/>
            </p:cNvSpPr>
            <p:nvPr/>
          </p:nvSpPr>
          <p:spPr bwMode="auto">
            <a:xfrm flipV="1">
              <a:off x="612" y="2478"/>
              <a:ext cx="817" cy="6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72" name="Text Box 14"/>
            <p:cNvSpPr txBox="1">
              <a:spLocks noChangeArrowheads="1"/>
            </p:cNvSpPr>
            <p:nvPr/>
          </p:nvSpPr>
          <p:spPr bwMode="auto">
            <a:xfrm>
              <a:off x="1383" y="2174"/>
              <a:ext cx="301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r>
                <a:rPr lang="en-US" sz="32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D</a:t>
              </a:r>
              <a:endParaRPr lang="ru-RU" sz="3200" b="1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473" name="Line 15"/>
            <p:cNvSpPr>
              <a:spLocks noChangeShapeType="1"/>
            </p:cNvSpPr>
            <p:nvPr/>
          </p:nvSpPr>
          <p:spPr bwMode="auto">
            <a:xfrm flipH="1">
              <a:off x="1202" y="2341"/>
              <a:ext cx="136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74" name="Line 16"/>
            <p:cNvSpPr>
              <a:spLocks noChangeShapeType="1"/>
            </p:cNvSpPr>
            <p:nvPr/>
          </p:nvSpPr>
          <p:spPr bwMode="auto">
            <a:xfrm>
              <a:off x="1202" y="2478"/>
              <a:ext cx="90" cy="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2871788" y="354013"/>
            <a:ext cx="5786437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3200" b="1" i="1">
                <a:solidFill>
                  <a:srgbClr val="000066"/>
                </a:solidFill>
                <a:latin typeface="Arial" charset="0"/>
                <a:cs typeface="Arial" charset="0"/>
              </a:rPr>
              <a:t>Квадрат </a:t>
            </a:r>
            <a:r>
              <a:rPr lang="en-US" sz="3200" b="1" i="1">
                <a:solidFill>
                  <a:srgbClr val="000066"/>
                </a:solidFill>
                <a:latin typeface="Arial" charset="0"/>
                <a:cs typeface="Arial" charset="0"/>
              </a:rPr>
              <a:t> </a:t>
            </a:r>
            <a:r>
              <a:rPr lang="ru-RU" sz="3200" b="1" i="1">
                <a:solidFill>
                  <a:srgbClr val="000066"/>
                </a:solidFill>
                <a:latin typeface="Arial" charset="0"/>
                <a:cs typeface="Arial" charset="0"/>
              </a:rPr>
              <a:t>катета равен произведению</a:t>
            </a:r>
          </a:p>
          <a:p>
            <a:pPr eaLnBrk="1" hangingPunct="1"/>
            <a:r>
              <a:rPr lang="ru-RU" sz="3200" b="1" i="1">
                <a:solidFill>
                  <a:srgbClr val="000066"/>
                </a:solidFill>
                <a:latin typeface="Arial" charset="0"/>
                <a:cs typeface="Arial" charset="0"/>
              </a:rPr>
              <a:t> гипотенузы и проекции этого катета на гипотенузу</a:t>
            </a:r>
          </a:p>
        </p:txBody>
      </p:sp>
      <p:graphicFrame>
        <p:nvGraphicFramePr>
          <p:cNvPr id="11282" name="Object 18"/>
          <p:cNvGraphicFramePr>
            <a:graphicFrameLocks noChangeAspect="1"/>
          </p:cNvGraphicFramePr>
          <p:nvPr/>
        </p:nvGraphicFramePr>
        <p:xfrm>
          <a:off x="4959350" y="4581525"/>
          <a:ext cx="3698875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3" name="Формула" r:id="rId4" imgW="1040948" imgH="482391" progId="Equation.3">
                  <p:embed/>
                </p:oleObj>
              </mc:Choice>
              <mc:Fallback>
                <p:oleObj name="Формула" r:id="rId4" imgW="1040948" imgH="482391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9350" y="4581525"/>
                        <a:ext cx="3698875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Line 20"/>
          <p:cNvSpPr>
            <a:spLocks noChangeShapeType="1"/>
          </p:cNvSpPr>
          <p:nvPr/>
        </p:nvSpPr>
        <p:spPr bwMode="auto">
          <a:xfrm flipH="1" flipV="1">
            <a:off x="928688" y="1785938"/>
            <a:ext cx="1357312" cy="221456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flipV="1">
            <a:off x="971550" y="1844675"/>
            <a:ext cx="0" cy="3168650"/>
          </a:xfrm>
          <a:prstGeom prst="line">
            <a:avLst/>
          </a:prstGeom>
          <a:noFill/>
          <a:ln w="5080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Line 21"/>
          <p:cNvSpPr>
            <a:spLocks noChangeShapeType="1"/>
          </p:cNvSpPr>
          <p:nvPr/>
        </p:nvSpPr>
        <p:spPr bwMode="auto">
          <a:xfrm flipH="1" flipV="1">
            <a:off x="928688" y="1785938"/>
            <a:ext cx="1943100" cy="3168650"/>
          </a:xfrm>
          <a:prstGeom prst="line">
            <a:avLst/>
          </a:prstGeom>
          <a:noFill/>
          <a:ln w="508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>
            <a:off x="971550" y="5013325"/>
            <a:ext cx="1943100" cy="0"/>
          </a:xfrm>
          <a:prstGeom prst="line">
            <a:avLst/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>
            <a:off x="2268538" y="3933825"/>
            <a:ext cx="647700" cy="1079500"/>
          </a:xfrm>
          <a:prstGeom prst="line">
            <a:avLst/>
          </a:prstGeom>
          <a:noFill/>
          <a:ln w="5080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" name="Line 27"/>
          <p:cNvSpPr>
            <a:spLocks noChangeShapeType="1"/>
          </p:cNvSpPr>
          <p:nvPr/>
        </p:nvSpPr>
        <p:spPr bwMode="auto">
          <a:xfrm flipH="1" flipV="1">
            <a:off x="928688" y="1785938"/>
            <a:ext cx="2014537" cy="3240087"/>
          </a:xfrm>
          <a:prstGeom prst="line">
            <a:avLst/>
          </a:prstGeom>
          <a:noFill/>
          <a:ln w="508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Rectangle 10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692163" y="3174424"/>
            <a:ext cx="2974543" cy="584775"/>
          </a:xfrm>
          <a:prstGeom prst="rect">
            <a:avLst/>
          </a:prstGeom>
          <a:blipFill rotWithShape="1">
            <a:blip r:embed="rId6"/>
            <a:stretch>
              <a:fillRect t="-14583" b="-3229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7" name="Rectangle 10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853750" y="3974811"/>
            <a:ext cx="2651367" cy="584775"/>
          </a:xfrm>
          <a:prstGeom prst="rect">
            <a:avLst/>
          </a:prstGeom>
          <a:blipFill rotWithShape="1">
            <a:blip r:embed="rId7"/>
            <a:stretch>
              <a:fillRect t="-14583" b="-3229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9469" name="Прямоугольник 2"/>
          <p:cNvSpPr>
            <a:spLocks noChangeArrowheads="1"/>
          </p:cNvSpPr>
          <p:nvPr/>
        </p:nvSpPr>
        <p:spPr bwMode="auto">
          <a:xfrm>
            <a:off x="430213" y="6556375"/>
            <a:ext cx="43243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47700" y="498475"/>
            <a:ext cx="3581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∆ </a:t>
            </a:r>
            <a:r>
              <a:rPr lang="ru-RU" sz="3200" b="1">
                <a:solidFill>
                  <a:srgbClr val="000000"/>
                </a:solidFill>
              </a:rPr>
              <a:t>А</a:t>
            </a:r>
            <a:r>
              <a:rPr lang="en-US" sz="3200" b="1">
                <a:solidFill>
                  <a:srgbClr val="000000"/>
                </a:solidFill>
              </a:rPr>
              <a:t>D</a:t>
            </a:r>
            <a:r>
              <a:rPr lang="ru-RU" sz="3200" b="1">
                <a:solidFill>
                  <a:srgbClr val="000000"/>
                </a:solidFill>
              </a:rPr>
              <a:t>С </a:t>
            </a:r>
            <a:r>
              <a:rPr lang="ru-RU" sz="3200" b="1">
                <a:solidFill>
                  <a:srgbClr val="000000"/>
                </a:solidFill>
                <a:latin typeface="Lucida Console" pitchFamily="49" charset="0"/>
                <a:sym typeface="Symbol" pitchFamily="18" charset="2"/>
              </a:rPr>
              <a:t> </a:t>
            </a:r>
            <a:r>
              <a:rPr lang="ru-RU" sz="2400" b="1">
                <a:solidFill>
                  <a:srgbClr val="000000"/>
                </a:solidFill>
              </a:rPr>
              <a:t>∆ </a:t>
            </a:r>
            <a:r>
              <a:rPr lang="ru-RU" sz="3200" b="1">
                <a:solidFill>
                  <a:srgbClr val="000000"/>
                </a:solidFill>
              </a:rPr>
              <a:t>С</a:t>
            </a:r>
            <a:r>
              <a:rPr lang="en-US" sz="3200" b="1">
                <a:solidFill>
                  <a:srgbClr val="000000"/>
                </a:solidFill>
              </a:rPr>
              <a:t>D</a:t>
            </a:r>
            <a:r>
              <a:rPr lang="ru-RU" sz="3200" b="1">
                <a:solidFill>
                  <a:srgbClr val="000000"/>
                </a:solidFill>
              </a:rPr>
              <a:t>В</a:t>
            </a:r>
          </a:p>
        </p:txBody>
      </p: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4606925" y="207963"/>
          <a:ext cx="3949700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4" name="Формула" r:id="rId3" imgW="1079032" imgH="634725" progId="Equation.3">
                  <p:embed/>
                </p:oleObj>
              </mc:Choice>
              <mc:Fallback>
                <p:oleObj name="Формула" r:id="rId3" imgW="1079032" imgH="634725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6925" y="207963"/>
                        <a:ext cx="3949700" cy="173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3937000" y="511175"/>
            <a:ext cx="585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sym typeface="Symbol" pitchFamily="18" charset="2"/>
              </a:rPr>
              <a:t></a:t>
            </a:r>
          </a:p>
        </p:txBody>
      </p:sp>
      <p:sp>
        <p:nvSpPr>
          <p:cNvPr id="20492" name="Rectangle 1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276887" y="1701006"/>
            <a:ext cx="3067891" cy="595932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0500" name="AutoShape 20"/>
          <p:cNvSpPr>
            <a:spLocks/>
          </p:cNvSpPr>
          <p:nvPr/>
        </p:nvSpPr>
        <p:spPr bwMode="auto">
          <a:xfrm rot="16200000" flipV="1">
            <a:off x="5463382" y="162719"/>
            <a:ext cx="374650" cy="2300287"/>
          </a:xfrm>
          <a:prstGeom prst="leftBrace">
            <a:avLst>
              <a:gd name="adj1" fmla="val 29050"/>
              <a:gd name="adj2" fmla="val 46171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424238" y="1547813"/>
            <a:ext cx="8048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sym typeface="Symbol" pitchFamily="18" charset="2"/>
              </a:rPr>
              <a:t></a:t>
            </a:r>
            <a:endParaRPr lang="ru-RU"/>
          </a:p>
        </p:txBody>
      </p:sp>
      <p:grpSp>
        <p:nvGrpSpPr>
          <p:cNvPr id="20488" name="Group 17"/>
          <p:cNvGrpSpPr>
            <a:grpSpLocks/>
          </p:cNvGrpSpPr>
          <p:nvPr/>
        </p:nvGrpSpPr>
        <p:grpSpPr bwMode="auto">
          <a:xfrm>
            <a:off x="234950" y="2119313"/>
            <a:ext cx="2889250" cy="3059112"/>
            <a:chOff x="239" y="799"/>
            <a:chExt cx="1899" cy="2497"/>
          </a:xfrm>
        </p:grpSpPr>
        <p:grpSp>
          <p:nvGrpSpPr>
            <p:cNvPr id="2" name="Group 6"/>
            <p:cNvGrpSpPr>
              <a:grpSpLocks/>
            </p:cNvGrpSpPr>
            <p:nvPr/>
          </p:nvGrpSpPr>
          <p:grpSpPr bwMode="auto">
            <a:xfrm>
              <a:off x="239" y="799"/>
              <a:ext cx="1899" cy="2497"/>
              <a:chOff x="556" y="799"/>
              <a:chExt cx="1899" cy="2497"/>
            </a:xfrm>
          </p:grpSpPr>
          <p:sp>
            <p:nvSpPr>
              <p:cNvPr id="24" name="AutoShape 7"/>
              <p:cNvSpPr>
                <a:spLocks noChangeArrowheads="1"/>
              </p:cNvSpPr>
              <p:nvPr/>
            </p:nvSpPr>
            <p:spPr bwMode="auto">
              <a:xfrm>
                <a:off x="930" y="1162"/>
                <a:ext cx="1225" cy="1997"/>
              </a:xfrm>
              <a:prstGeom prst="rtTriangle">
                <a:avLst/>
              </a:prstGeom>
              <a:solidFill>
                <a:srgbClr val="BBE0E3">
                  <a:alpha val="0"/>
                </a:srgbClr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Text Box 8"/>
              <p:cNvSpPr txBox="1">
                <a:spLocks noChangeArrowheads="1"/>
              </p:cNvSpPr>
              <p:nvPr/>
            </p:nvSpPr>
            <p:spPr bwMode="auto">
              <a:xfrm>
                <a:off x="556" y="799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dirty="0" smtClean="0">
                    <a:solidFill>
                      <a:srgbClr val="000000"/>
                    </a:solidFill>
                  </a:rPr>
                  <a:t>А</a:t>
                </a:r>
              </a:p>
            </p:txBody>
          </p:sp>
          <p:sp>
            <p:nvSpPr>
              <p:cNvPr id="26" name="Text Box 9"/>
              <p:cNvSpPr txBox="1">
                <a:spLocks noChangeArrowheads="1"/>
              </p:cNvSpPr>
              <p:nvPr/>
            </p:nvSpPr>
            <p:spPr bwMode="auto">
              <a:xfrm>
                <a:off x="2154" y="2887"/>
                <a:ext cx="301" cy="3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smtClean="0">
                    <a:solidFill>
                      <a:srgbClr val="000000"/>
                    </a:solidFill>
                  </a:rPr>
                  <a:t>В</a:t>
                </a:r>
              </a:p>
            </p:txBody>
          </p:sp>
          <p:sp>
            <p:nvSpPr>
              <p:cNvPr id="27" name="Text Box 10"/>
              <p:cNvSpPr txBox="1">
                <a:spLocks noChangeArrowheads="1"/>
              </p:cNvSpPr>
              <p:nvPr/>
            </p:nvSpPr>
            <p:spPr bwMode="auto">
              <a:xfrm>
                <a:off x="612" y="2931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smtClean="0">
                    <a:solidFill>
                      <a:srgbClr val="000000"/>
                    </a:solidFill>
                  </a:rPr>
                  <a:t>С</a:t>
                </a:r>
              </a:p>
            </p:txBody>
          </p:sp>
          <p:sp>
            <p:nvSpPr>
              <p:cNvPr id="28" name="Line 11"/>
              <p:cNvSpPr>
                <a:spLocks noChangeShapeType="1"/>
              </p:cNvSpPr>
              <p:nvPr/>
            </p:nvSpPr>
            <p:spPr bwMode="auto">
              <a:xfrm>
                <a:off x="930" y="2976"/>
                <a:ext cx="1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Line 12"/>
              <p:cNvSpPr>
                <a:spLocks noChangeShapeType="1"/>
              </p:cNvSpPr>
              <p:nvPr/>
            </p:nvSpPr>
            <p:spPr bwMode="auto">
              <a:xfrm>
                <a:off x="1111" y="2976"/>
                <a:ext cx="0" cy="1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 flipV="1">
              <a:off x="611" y="2478"/>
              <a:ext cx="817" cy="6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1383" y="2174"/>
              <a:ext cx="305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kern="0" smtClean="0">
                  <a:solidFill>
                    <a:srgbClr val="000000"/>
                  </a:solidFill>
                </a:rPr>
                <a:t>D</a:t>
              </a:r>
              <a:endParaRPr lang="ru-RU" sz="3200" b="1" kern="0" smtClean="0">
                <a:solidFill>
                  <a:srgbClr val="000000"/>
                </a:solidFill>
              </a:endParaRPr>
            </a:p>
          </p:txBody>
        </p:sp>
        <p:sp>
          <p:nvSpPr>
            <p:cNvPr id="22" name="Line 15"/>
            <p:cNvSpPr>
              <a:spLocks noChangeShapeType="1"/>
            </p:cNvSpPr>
            <p:nvPr/>
          </p:nvSpPr>
          <p:spPr bwMode="auto">
            <a:xfrm flipH="1">
              <a:off x="1202" y="2341"/>
              <a:ext cx="136" cy="1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>
              <a:off x="1202" y="2478"/>
              <a:ext cx="90" cy="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</p:grp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124200" y="2481263"/>
            <a:ext cx="57340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00066"/>
                </a:solidFill>
                <a:cs typeface="Arial" charset="0"/>
              </a:rPr>
              <a:t>Квадрат </a:t>
            </a:r>
            <a:r>
              <a:rPr lang="en-US" sz="3200" b="1" i="1">
                <a:solidFill>
                  <a:srgbClr val="000066"/>
                </a:solidFill>
                <a:cs typeface="Arial" charset="0"/>
              </a:rPr>
              <a:t> </a:t>
            </a:r>
            <a:r>
              <a:rPr lang="ru-RU" sz="3200" b="1" i="1">
                <a:solidFill>
                  <a:srgbClr val="000066"/>
                </a:solidFill>
                <a:cs typeface="Arial" charset="0"/>
              </a:rPr>
              <a:t>высоты прямоугольного треугольника, проведённой к гипотенузе, равен произведению</a:t>
            </a:r>
          </a:p>
          <a:p>
            <a:r>
              <a:rPr lang="ru-RU" sz="3200" b="1" i="1">
                <a:solidFill>
                  <a:srgbClr val="000066"/>
                </a:solidFill>
                <a:cs typeface="Arial" charset="0"/>
              </a:rPr>
              <a:t>проекций катетов на гипотенузу</a:t>
            </a:r>
          </a:p>
        </p:txBody>
      </p:sp>
      <p:sp>
        <p:nvSpPr>
          <p:cNvPr id="20490" name="Прямоугольник 1"/>
          <p:cNvSpPr>
            <a:spLocks noChangeArrowheads="1"/>
          </p:cNvSpPr>
          <p:nvPr/>
        </p:nvSpPr>
        <p:spPr bwMode="auto">
          <a:xfrm>
            <a:off x="1262063" y="6565900"/>
            <a:ext cx="4324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/>
      <p:bldP spid="20500" grpId="0" animBg="1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416050" y="1762125"/>
            <a:ext cx="3517900" cy="2033588"/>
            <a:chOff x="2380" y="1014"/>
            <a:chExt cx="2216" cy="1281"/>
          </a:xfrm>
        </p:grpSpPr>
        <p:sp>
          <p:nvSpPr>
            <p:cNvPr id="21512" name="AutoShape 5"/>
            <p:cNvSpPr>
              <a:spLocks noChangeArrowheads="1"/>
            </p:cNvSpPr>
            <p:nvPr/>
          </p:nvSpPr>
          <p:spPr bwMode="auto">
            <a:xfrm rot="9433417">
              <a:off x="2380" y="1448"/>
              <a:ext cx="2002" cy="847"/>
            </a:xfrm>
            <a:prstGeom prst="rtTriangle">
              <a:avLst/>
            </a:prstGeom>
            <a:solidFill>
              <a:schemeClr val="accent1"/>
            </a:solidFill>
            <a:ln w="19050" cap="sq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3" name="Line 7"/>
            <p:cNvSpPr>
              <a:spLocks noChangeShapeType="1"/>
            </p:cNvSpPr>
            <p:nvPr/>
          </p:nvSpPr>
          <p:spPr bwMode="auto">
            <a:xfrm>
              <a:off x="4134" y="1092"/>
              <a:ext cx="2" cy="7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Line 8"/>
            <p:cNvSpPr>
              <a:spLocks noChangeShapeType="1"/>
            </p:cNvSpPr>
            <p:nvPr/>
          </p:nvSpPr>
          <p:spPr bwMode="auto">
            <a:xfrm flipH="1" flipV="1">
              <a:off x="4136" y="1796"/>
              <a:ext cx="60" cy="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15" name="Line 9"/>
            <p:cNvSpPr>
              <a:spLocks noChangeShapeType="1"/>
            </p:cNvSpPr>
            <p:nvPr/>
          </p:nvSpPr>
          <p:spPr bwMode="auto">
            <a:xfrm flipH="1">
              <a:off x="4196" y="1796"/>
              <a:ext cx="4" cy="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16" name="Text Box 11"/>
            <p:cNvSpPr txBox="1">
              <a:spLocks noChangeArrowheads="1"/>
            </p:cNvSpPr>
            <p:nvPr/>
          </p:nvSpPr>
          <p:spPr bwMode="auto">
            <a:xfrm>
              <a:off x="3420" y="1014"/>
              <a:ext cx="18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l-GR" sz="2800" b="1">
                  <a:solidFill>
                    <a:srgbClr val="000000"/>
                  </a:solidFill>
                </a:rPr>
                <a:t>α</a:t>
              </a:r>
            </a:p>
          </p:txBody>
        </p:sp>
        <p:sp>
          <p:nvSpPr>
            <p:cNvPr id="21517" name="Text Box 12"/>
            <p:cNvSpPr txBox="1">
              <a:spLocks noChangeArrowheads="1"/>
            </p:cNvSpPr>
            <p:nvPr/>
          </p:nvSpPr>
          <p:spPr bwMode="auto">
            <a:xfrm>
              <a:off x="4344" y="1272"/>
              <a:ext cx="25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800" b="1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</a:p>
          </p:txBody>
        </p:sp>
        <p:sp>
          <p:nvSpPr>
            <p:cNvPr id="21518" name="Line 13"/>
            <p:cNvSpPr>
              <a:spLocks noChangeShapeType="1"/>
            </p:cNvSpPr>
            <p:nvPr/>
          </p:nvSpPr>
          <p:spPr bwMode="auto">
            <a:xfrm>
              <a:off x="4002" y="1152"/>
              <a:ext cx="72" cy="1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19" name="Line 14"/>
            <p:cNvSpPr>
              <a:spLocks noChangeShapeType="1"/>
            </p:cNvSpPr>
            <p:nvPr/>
          </p:nvSpPr>
          <p:spPr bwMode="auto">
            <a:xfrm flipV="1">
              <a:off x="4068" y="1212"/>
              <a:ext cx="126" cy="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20" name="Rectangle 17"/>
            <p:cNvSpPr>
              <a:spLocks noChangeArrowheads="1"/>
            </p:cNvSpPr>
            <p:nvPr/>
          </p:nvSpPr>
          <p:spPr bwMode="auto">
            <a:xfrm>
              <a:off x="3232" y="1535"/>
              <a:ext cx="33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l-GR" sz="2800" b="1">
                  <a:solidFill>
                    <a:srgbClr val="000000"/>
                  </a:solidFill>
                </a:rPr>
                <a:t>α</a:t>
              </a:r>
              <a:r>
                <a:rPr lang="ru-RU" sz="2800" b="1" baseline="-25000">
                  <a:solidFill>
                    <a:srgbClr val="000000"/>
                  </a:solidFill>
                </a:rPr>
                <a:t>с</a:t>
              </a:r>
              <a:endParaRPr lang="ru-RU" sz="2800" b="1">
                <a:solidFill>
                  <a:srgbClr val="000000"/>
                </a:solidFill>
              </a:endParaRPr>
            </a:p>
          </p:txBody>
        </p:sp>
        <p:sp>
          <p:nvSpPr>
            <p:cNvPr id="21521" name="Rectangle 18"/>
            <p:cNvSpPr>
              <a:spLocks noChangeArrowheads="1"/>
            </p:cNvSpPr>
            <p:nvPr/>
          </p:nvSpPr>
          <p:spPr bwMode="auto">
            <a:xfrm>
              <a:off x="4151" y="1584"/>
              <a:ext cx="34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000000"/>
                  </a:solidFill>
                </a:rPr>
                <a:t>b</a:t>
              </a:r>
              <a:r>
                <a:rPr lang="ru-RU" sz="2400" b="1" baseline="-25000">
                  <a:solidFill>
                    <a:srgbClr val="000000"/>
                  </a:solidFill>
                </a:rPr>
                <a:t>с</a:t>
              </a:r>
              <a:endParaRPr lang="ru-RU" sz="2400" b="1">
                <a:solidFill>
                  <a:srgbClr val="000000"/>
                </a:solidFill>
              </a:endParaRPr>
            </a:p>
          </p:txBody>
        </p:sp>
        <p:sp>
          <p:nvSpPr>
            <p:cNvPr id="21522" name="Text Box 20"/>
            <p:cNvSpPr txBox="1">
              <a:spLocks noChangeArrowheads="1"/>
            </p:cNvSpPr>
            <p:nvPr/>
          </p:nvSpPr>
          <p:spPr bwMode="auto">
            <a:xfrm>
              <a:off x="3738" y="1782"/>
              <a:ext cx="22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800" b="1">
                  <a:solidFill>
                    <a:srgbClr val="000000"/>
                  </a:solidFill>
                </a:rPr>
                <a:t>с</a:t>
              </a:r>
            </a:p>
          </p:txBody>
        </p:sp>
        <p:sp>
          <p:nvSpPr>
            <p:cNvPr id="21523" name="Text Box 21"/>
            <p:cNvSpPr txBox="1">
              <a:spLocks noChangeArrowheads="1"/>
            </p:cNvSpPr>
            <p:nvPr/>
          </p:nvSpPr>
          <p:spPr bwMode="auto">
            <a:xfrm>
              <a:off x="3924" y="1350"/>
              <a:ext cx="3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</a:p>
          </p:txBody>
        </p:sp>
      </p:grp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775200" y="2919413"/>
            <a:ext cx="704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>
                <a:solidFill>
                  <a:srgbClr val="0033CC"/>
                </a:solidFill>
              </a:rPr>
              <a:t>А</a:t>
            </a:r>
          </a:p>
        </p:txBody>
      </p:sp>
      <p:sp>
        <p:nvSpPr>
          <p:cNvPr id="21508" name="Прямоугольник 2"/>
          <p:cNvSpPr>
            <a:spLocks noChangeArrowheads="1"/>
          </p:cNvSpPr>
          <p:nvPr/>
        </p:nvSpPr>
        <p:spPr bwMode="auto">
          <a:xfrm>
            <a:off x="625475" y="2981325"/>
            <a:ext cx="5016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33CC"/>
                </a:solidFill>
              </a:rPr>
              <a:t>В</a:t>
            </a:r>
          </a:p>
        </p:txBody>
      </p:sp>
      <p:sp>
        <p:nvSpPr>
          <p:cNvPr id="21509" name="Прямоугольник 3"/>
          <p:cNvSpPr>
            <a:spLocks noChangeArrowheads="1"/>
          </p:cNvSpPr>
          <p:nvPr/>
        </p:nvSpPr>
        <p:spPr bwMode="auto">
          <a:xfrm>
            <a:off x="4105275" y="1096963"/>
            <a:ext cx="501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33CC"/>
                </a:solidFill>
              </a:rPr>
              <a:t>С</a:t>
            </a:r>
          </a:p>
        </p:txBody>
      </p:sp>
      <p:sp>
        <p:nvSpPr>
          <p:cNvPr id="21510" name="Прямоугольник 5"/>
          <p:cNvSpPr>
            <a:spLocks noChangeArrowheads="1"/>
          </p:cNvSpPr>
          <p:nvPr/>
        </p:nvSpPr>
        <p:spPr bwMode="auto">
          <a:xfrm>
            <a:off x="4006850" y="3108325"/>
            <a:ext cx="333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33CC"/>
                </a:solidFill>
              </a:rPr>
              <a:t>D</a:t>
            </a:r>
            <a:endParaRPr lang="ru-RU" sz="3600" b="1">
              <a:solidFill>
                <a:srgbClr val="0033CC"/>
              </a:solidFill>
            </a:endParaRPr>
          </a:p>
        </p:txBody>
      </p:sp>
      <p:sp>
        <p:nvSpPr>
          <p:cNvPr id="21511" name="Прямоугольник 2"/>
          <p:cNvSpPr>
            <a:spLocks noChangeArrowheads="1"/>
          </p:cNvSpPr>
          <p:nvPr/>
        </p:nvSpPr>
        <p:spPr bwMode="auto">
          <a:xfrm>
            <a:off x="2768600" y="6575425"/>
            <a:ext cx="43243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4" name="Rectangle 262"/>
          <p:cNvSpPr>
            <a:spLocks noChangeArrowheads="1"/>
          </p:cNvSpPr>
          <p:nvPr/>
        </p:nvSpPr>
        <p:spPr bwMode="auto">
          <a:xfrm>
            <a:off x="7510463" y="5410200"/>
            <a:ext cx="11763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73" name="Rectangle 261"/>
          <p:cNvSpPr>
            <a:spLocks noChangeArrowheads="1"/>
          </p:cNvSpPr>
          <p:nvPr/>
        </p:nvSpPr>
        <p:spPr bwMode="auto">
          <a:xfrm>
            <a:off x="6335713" y="5410200"/>
            <a:ext cx="11747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72" name="Rectangle 260"/>
          <p:cNvSpPr>
            <a:spLocks noChangeArrowheads="1"/>
          </p:cNvSpPr>
          <p:nvPr/>
        </p:nvSpPr>
        <p:spPr bwMode="auto">
          <a:xfrm>
            <a:off x="5159375" y="5410200"/>
            <a:ext cx="11763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70" name="Rectangle 258"/>
          <p:cNvSpPr>
            <a:spLocks noChangeArrowheads="1"/>
          </p:cNvSpPr>
          <p:nvPr/>
        </p:nvSpPr>
        <p:spPr bwMode="auto">
          <a:xfrm>
            <a:off x="2808288" y="5410200"/>
            <a:ext cx="11763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9" name="Rectangle 257"/>
          <p:cNvSpPr>
            <a:spLocks noChangeArrowheads="1"/>
          </p:cNvSpPr>
          <p:nvPr/>
        </p:nvSpPr>
        <p:spPr bwMode="auto">
          <a:xfrm>
            <a:off x="1633538" y="5410200"/>
            <a:ext cx="11747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8" name="Rectangle 256"/>
          <p:cNvSpPr>
            <a:spLocks noChangeArrowheads="1"/>
          </p:cNvSpPr>
          <p:nvPr/>
        </p:nvSpPr>
        <p:spPr bwMode="auto">
          <a:xfrm>
            <a:off x="457200" y="5410200"/>
            <a:ext cx="11763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7" name="Rectangle 255"/>
          <p:cNvSpPr>
            <a:spLocks noChangeArrowheads="1"/>
          </p:cNvSpPr>
          <p:nvPr/>
        </p:nvSpPr>
        <p:spPr bwMode="auto">
          <a:xfrm>
            <a:off x="7510463" y="4860925"/>
            <a:ext cx="11763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6" name="Rectangle 254"/>
          <p:cNvSpPr>
            <a:spLocks noChangeArrowheads="1"/>
          </p:cNvSpPr>
          <p:nvPr/>
        </p:nvSpPr>
        <p:spPr bwMode="auto">
          <a:xfrm>
            <a:off x="6335713" y="4860925"/>
            <a:ext cx="1174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5" name="Rectangle 253"/>
          <p:cNvSpPr>
            <a:spLocks noChangeArrowheads="1"/>
          </p:cNvSpPr>
          <p:nvPr/>
        </p:nvSpPr>
        <p:spPr bwMode="auto">
          <a:xfrm>
            <a:off x="5159375" y="4860925"/>
            <a:ext cx="11763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4" name="Rectangle 252"/>
          <p:cNvSpPr>
            <a:spLocks noChangeArrowheads="1"/>
          </p:cNvSpPr>
          <p:nvPr/>
        </p:nvSpPr>
        <p:spPr bwMode="auto">
          <a:xfrm>
            <a:off x="3984625" y="4860925"/>
            <a:ext cx="1174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3" name="Rectangle 251"/>
          <p:cNvSpPr>
            <a:spLocks noChangeArrowheads="1"/>
          </p:cNvSpPr>
          <p:nvPr/>
        </p:nvSpPr>
        <p:spPr bwMode="auto">
          <a:xfrm>
            <a:off x="2808288" y="4860925"/>
            <a:ext cx="11763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2" name="Rectangle 250"/>
          <p:cNvSpPr>
            <a:spLocks noChangeArrowheads="1"/>
          </p:cNvSpPr>
          <p:nvPr/>
        </p:nvSpPr>
        <p:spPr bwMode="auto">
          <a:xfrm>
            <a:off x="1633538" y="4860925"/>
            <a:ext cx="1174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1" name="Rectangle 249"/>
          <p:cNvSpPr>
            <a:spLocks noChangeArrowheads="1"/>
          </p:cNvSpPr>
          <p:nvPr/>
        </p:nvSpPr>
        <p:spPr bwMode="auto">
          <a:xfrm>
            <a:off x="457200" y="5032375"/>
            <a:ext cx="11763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60" name="Rectangle 248"/>
          <p:cNvSpPr>
            <a:spLocks noChangeArrowheads="1"/>
          </p:cNvSpPr>
          <p:nvPr/>
        </p:nvSpPr>
        <p:spPr bwMode="auto">
          <a:xfrm>
            <a:off x="7510463" y="4289425"/>
            <a:ext cx="117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9" name="Rectangle 247"/>
          <p:cNvSpPr>
            <a:spLocks noChangeArrowheads="1"/>
          </p:cNvSpPr>
          <p:nvPr/>
        </p:nvSpPr>
        <p:spPr bwMode="auto">
          <a:xfrm>
            <a:off x="6335713" y="4289425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8" name="Rectangle 246"/>
          <p:cNvSpPr>
            <a:spLocks noChangeArrowheads="1"/>
          </p:cNvSpPr>
          <p:nvPr/>
        </p:nvSpPr>
        <p:spPr bwMode="auto">
          <a:xfrm>
            <a:off x="5159375" y="4289425"/>
            <a:ext cx="1176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7" name="Rectangle 245"/>
          <p:cNvSpPr>
            <a:spLocks noChangeArrowheads="1"/>
          </p:cNvSpPr>
          <p:nvPr/>
        </p:nvSpPr>
        <p:spPr bwMode="auto">
          <a:xfrm>
            <a:off x="3984625" y="4289425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6" name="Rectangle 244"/>
          <p:cNvSpPr>
            <a:spLocks noChangeArrowheads="1"/>
          </p:cNvSpPr>
          <p:nvPr/>
        </p:nvSpPr>
        <p:spPr bwMode="auto">
          <a:xfrm>
            <a:off x="2808288" y="4289425"/>
            <a:ext cx="117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5" name="Rectangle 243"/>
          <p:cNvSpPr>
            <a:spLocks noChangeArrowheads="1"/>
          </p:cNvSpPr>
          <p:nvPr/>
        </p:nvSpPr>
        <p:spPr bwMode="auto">
          <a:xfrm>
            <a:off x="1633538" y="4289425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4" name="Rectangle 242"/>
          <p:cNvSpPr>
            <a:spLocks noChangeArrowheads="1"/>
          </p:cNvSpPr>
          <p:nvPr/>
        </p:nvSpPr>
        <p:spPr bwMode="auto">
          <a:xfrm>
            <a:off x="457200" y="4289425"/>
            <a:ext cx="1176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3" name="Rectangle 241"/>
          <p:cNvSpPr>
            <a:spLocks noChangeArrowheads="1"/>
          </p:cNvSpPr>
          <p:nvPr/>
        </p:nvSpPr>
        <p:spPr bwMode="auto">
          <a:xfrm>
            <a:off x="7510463" y="3771900"/>
            <a:ext cx="11763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2" name="Rectangle 240"/>
          <p:cNvSpPr>
            <a:spLocks noChangeArrowheads="1"/>
          </p:cNvSpPr>
          <p:nvPr/>
        </p:nvSpPr>
        <p:spPr bwMode="auto">
          <a:xfrm>
            <a:off x="6335713" y="3771900"/>
            <a:ext cx="1174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1" name="Rectangle 239"/>
          <p:cNvSpPr>
            <a:spLocks noChangeArrowheads="1"/>
          </p:cNvSpPr>
          <p:nvPr/>
        </p:nvSpPr>
        <p:spPr bwMode="auto">
          <a:xfrm>
            <a:off x="5159375" y="3771900"/>
            <a:ext cx="11763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50" name="Rectangle 238"/>
          <p:cNvSpPr>
            <a:spLocks noChangeArrowheads="1"/>
          </p:cNvSpPr>
          <p:nvPr/>
        </p:nvSpPr>
        <p:spPr bwMode="auto">
          <a:xfrm>
            <a:off x="3984625" y="3771900"/>
            <a:ext cx="1174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49" name="Rectangle 237"/>
          <p:cNvSpPr>
            <a:spLocks noChangeArrowheads="1"/>
          </p:cNvSpPr>
          <p:nvPr/>
        </p:nvSpPr>
        <p:spPr bwMode="auto">
          <a:xfrm>
            <a:off x="2808288" y="3771900"/>
            <a:ext cx="11763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48" name="Rectangle 236"/>
          <p:cNvSpPr>
            <a:spLocks noChangeArrowheads="1"/>
          </p:cNvSpPr>
          <p:nvPr/>
        </p:nvSpPr>
        <p:spPr bwMode="auto">
          <a:xfrm>
            <a:off x="1633538" y="3771900"/>
            <a:ext cx="1174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47" name="Rectangle 235"/>
          <p:cNvSpPr>
            <a:spLocks noChangeArrowheads="1"/>
          </p:cNvSpPr>
          <p:nvPr/>
        </p:nvSpPr>
        <p:spPr bwMode="auto">
          <a:xfrm>
            <a:off x="457200" y="3771900"/>
            <a:ext cx="11763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46" name="Rectangle 234"/>
          <p:cNvSpPr>
            <a:spLocks noChangeArrowheads="1"/>
          </p:cNvSpPr>
          <p:nvPr/>
        </p:nvSpPr>
        <p:spPr bwMode="auto">
          <a:xfrm>
            <a:off x="7510463" y="3238500"/>
            <a:ext cx="11763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45" name="Rectangle 233"/>
          <p:cNvSpPr>
            <a:spLocks noChangeArrowheads="1"/>
          </p:cNvSpPr>
          <p:nvPr/>
        </p:nvSpPr>
        <p:spPr bwMode="auto">
          <a:xfrm>
            <a:off x="6335713" y="3238500"/>
            <a:ext cx="1174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44" name="Rectangle 232"/>
          <p:cNvSpPr>
            <a:spLocks noChangeArrowheads="1"/>
          </p:cNvSpPr>
          <p:nvPr/>
        </p:nvSpPr>
        <p:spPr bwMode="auto">
          <a:xfrm>
            <a:off x="5159375" y="3238500"/>
            <a:ext cx="11763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43" name="Rectangle 231"/>
          <p:cNvSpPr>
            <a:spLocks noChangeArrowheads="1"/>
          </p:cNvSpPr>
          <p:nvPr/>
        </p:nvSpPr>
        <p:spPr bwMode="auto">
          <a:xfrm>
            <a:off x="3984625" y="3238500"/>
            <a:ext cx="1174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42" name="Rectangle 230"/>
          <p:cNvSpPr>
            <a:spLocks noChangeArrowheads="1"/>
          </p:cNvSpPr>
          <p:nvPr/>
        </p:nvSpPr>
        <p:spPr bwMode="auto">
          <a:xfrm>
            <a:off x="2808288" y="3238500"/>
            <a:ext cx="11763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40" name="Rectangle 228"/>
          <p:cNvSpPr>
            <a:spLocks noChangeArrowheads="1"/>
          </p:cNvSpPr>
          <p:nvPr/>
        </p:nvSpPr>
        <p:spPr bwMode="auto">
          <a:xfrm>
            <a:off x="457200" y="3238500"/>
            <a:ext cx="117633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9" name="Rectangle 227"/>
          <p:cNvSpPr>
            <a:spLocks noChangeArrowheads="1"/>
          </p:cNvSpPr>
          <p:nvPr/>
        </p:nvSpPr>
        <p:spPr bwMode="auto">
          <a:xfrm>
            <a:off x="7510463" y="2667000"/>
            <a:ext cx="117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8" name="Rectangle 226"/>
          <p:cNvSpPr>
            <a:spLocks noChangeArrowheads="1"/>
          </p:cNvSpPr>
          <p:nvPr/>
        </p:nvSpPr>
        <p:spPr bwMode="auto">
          <a:xfrm>
            <a:off x="6335713" y="26670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7" name="Rectangle 225"/>
          <p:cNvSpPr>
            <a:spLocks noChangeArrowheads="1"/>
          </p:cNvSpPr>
          <p:nvPr/>
        </p:nvSpPr>
        <p:spPr bwMode="auto">
          <a:xfrm>
            <a:off x="5159375" y="2667000"/>
            <a:ext cx="1176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6" name="Rectangle 224"/>
          <p:cNvSpPr>
            <a:spLocks noChangeArrowheads="1"/>
          </p:cNvSpPr>
          <p:nvPr/>
        </p:nvSpPr>
        <p:spPr bwMode="auto">
          <a:xfrm>
            <a:off x="3984625" y="26670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5" name="Rectangle 223"/>
          <p:cNvSpPr>
            <a:spLocks noChangeArrowheads="1"/>
          </p:cNvSpPr>
          <p:nvPr/>
        </p:nvSpPr>
        <p:spPr bwMode="auto">
          <a:xfrm>
            <a:off x="2808288" y="2667000"/>
            <a:ext cx="117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4" name="Rectangle 222"/>
          <p:cNvSpPr>
            <a:spLocks noChangeArrowheads="1"/>
          </p:cNvSpPr>
          <p:nvPr/>
        </p:nvSpPr>
        <p:spPr bwMode="auto">
          <a:xfrm>
            <a:off x="1633538" y="26670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3" name="Rectangle 221"/>
          <p:cNvSpPr>
            <a:spLocks noChangeArrowheads="1"/>
          </p:cNvSpPr>
          <p:nvPr/>
        </p:nvSpPr>
        <p:spPr bwMode="auto">
          <a:xfrm>
            <a:off x="457200" y="2876550"/>
            <a:ext cx="1176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2" name="Rectangle 220"/>
          <p:cNvSpPr>
            <a:spLocks noChangeArrowheads="1"/>
          </p:cNvSpPr>
          <p:nvPr/>
        </p:nvSpPr>
        <p:spPr bwMode="auto">
          <a:xfrm>
            <a:off x="7510463" y="2095500"/>
            <a:ext cx="117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1" name="Rectangle 219"/>
          <p:cNvSpPr>
            <a:spLocks noChangeArrowheads="1"/>
          </p:cNvSpPr>
          <p:nvPr/>
        </p:nvSpPr>
        <p:spPr bwMode="auto">
          <a:xfrm>
            <a:off x="6335713" y="20955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30" name="Rectangle 218"/>
          <p:cNvSpPr>
            <a:spLocks noChangeArrowheads="1"/>
          </p:cNvSpPr>
          <p:nvPr/>
        </p:nvSpPr>
        <p:spPr bwMode="auto">
          <a:xfrm>
            <a:off x="5159375" y="2095500"/>
            <a:ext cx="1176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9" name="Rectangle 217"/>
          <p:cNvSpPr>
            <a:spLocks noChangeArrowheads="1"/>
          </p:cNvSpPr>
          <p:nvPr/>
        </p:nvSpPr>
        <p:spPr bwMode="auto">
          <a:xfrm>
            <a:off x="3984625" y="20955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8" name="Rectangle 216"/>
          <p:cNvSpPr>
            <a:spLocks noChangeArrowheads="1"/>
          </p:cNvSpPr>
          <p:nvPr/>
        </p:nvSpPr>
        <p:spPr bwMode="auto">
          <a:xfrm>
            <a:off x="2808288" y="2095500"/>
            <a:ext cx="117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7" name="Rectangle 215"/>
          <p:cNvSpPr>
            <a:spLocks noChangeArrowheads="1"/>
          </p:cNvSpPr>
          <p:nvPr/>
        </p:nvSpPr>
        <p:spPr bwMode="auto">
          <a:xfrm>
            <a:off x="1633538" y="20955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6" name="Rectangle 214"/>
          <p:cNvSpPr>
            <a:spLocks noChangeArrowheads="1"/>
          </p:cNvSpPr>
          <p:nvPr/>
        </p:nvSpPr>
        <p:spPr bwMode="auto">
          <a:xfrm>
            <a:off x="457200" y="2095500"/>
            <a:ext cx="1176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5" name="Rectangle 213"/>
          <p:cNvSpPr>
            <a:spLocks noChangeArrowheads="1"/>
          </p:cNvSpPr>
          <p:nvPr/>
        </p:nvSpPr>
        <p:spPr bwMode="auto">
          <a:xfrm>
            <a:off x="7510463" y="1524000"/>
            <a:ext cx="117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4" name="Rectangle 212"/>
          <p:cNvSpPr>
            <a:spLocks noChangeArrowheads="1"/>
          </p:cNvSpPr>
          <p:nvPr/>
        </p:nvSpPr>
        <p:spPr bwMode="auto">
          <a:xfrm>
            <a:off x="6335713" y="15240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3" name="Rectangle 211"/>
          <p:cNvSpPr>
            <a:spLocks noChangeArrowheads="1"/>
          </p:cNvSpPr>
          <p:nvPr/>
        </p:nvSpPr>
        <p:spPr bwMode="auto">
          <a:xfrm>
            <a:off x="5159375" y="1524000"/>
            <a:ext cx="1176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2" name="Rectangle 210"/>
          <p:cNvSpPr>
            <a:spLocks noChangeArrowheads="1"/>
          </p:cNvSpPr>
          <p:nvPr/>
        </p:nvSpPr>
        <p:spPr bwMode="auto">
          <a:xfrm>
            <a:off x="3984625" y="15240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1" name="Rectangle 209"/>
          <p:cNvSpPr>
            <a:spLocks noChangeArrowheads="1"/>
          </p:cNvSpPr>
          <p:nvPr/>
        </p:nvSpPr>
        <p:spPr bwMode="auto">
          <a:xfrm>
            <a:off x="2808288" y="1524000"/>
            <a:ext cx="117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20" name="Rectangle 208"/>
          <p:cNvSpPr>
            <a:spLocks noChangeArrowheads="1"/>
          </p:cNvSpPr>
          <p:nvPr/>
        </p:nvSpPr>
        <p:spPr bwMode="auto">
          <a:xfrm>
            <a:off x="1633538" y="15240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19" name="Rectangle 207"/>
          <p:cNvSpPr>
            <a:spLocks noChangeArrowheads="1"/>
          </p:cNvSpPr>
          <p:nvPr/>
        </p:nvSpPr>
        <p:spPr bwMode="auto">
          <a:xfrm>
            <a:off x="495300" y="1200150"/>
            <a:ext cx="1176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18" name="Rectangle 206"/>
          <p:cNvSpPr>
            <a:spLocks noChangeArrowheads="1"/>
          </p:cNvSpPr>
          <p:nvPr/>
        </p:nvSpPr>
        <p:spPr bwMode="auto">
          <a:xfrm>
            <a:off x="7510463" y="952500"/>
            <a:ext cx="11763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17" name="Rectangle 205"/>
          <p:cNvSpPr>
            <a:spLocks noChangeArrowheads="1"/>
          </p:cNvSpPr>
          <p:nvPr/>
        </p:nvSpPr>
        <p:spPr bwMode="auto">
          <a:xfrm>
            <a:off x="6335713" y="9525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16" name="Rectangle 204"/>
          <p:cNvSpPr>
            <a:spLocks noChangeArrowheads="1"/>
          </p:cNvSpPr>
          <p:nvPr/>
        </p:nvSpPr>
        <p:spPr bwMode="auto">
          <a:xfrm>
            <a:off x="4378325" y="819150"/>
            <a:ext cx="7381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r>
              <a:rPr lang="en-US" sz="280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BD</a:t>
            </a:r>
            <a:endParaRPr lang="ru-RU" sz="280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15" name="Rectangle 203"/>
          <p:cNvSpPr>
            <a:spLocks noChangeArrowheads="1"/>
          </p:cNvSpPr>
          <p:nvPr/>
        </p:nvSpPr>
        <p:spPr bwMode="auto">
          <a:xfrm>
            <a:off x="3717925" y="819150"/>
            <a:ext cx="736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r>
              <a:rPr lang="en-US" sz="280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</a:t>
            </a:r>
            <a:endParaRPr lang="ru-RU" sz="280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88" name="Rectangle 202"/>
          <p:cNvSpPr>
            <a:spLocks noChangeArrowheads="1"/>
          </p:cNvSpPr>
          <p:nvPr/>
        </p:nvSpPr>
        <p:spPr bwMode="auto">
          <a:xfrm>
            <a:off x="2693988" y="781050"/>
            <a:ext cx="8715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r>
              <a:rPr lang="ru-RU" sz="3200" b="1">
                <a:solidFill>
                  <a:srgbClr val="000000"/>
                </a:solidFill>
                <a:latin typeface="Times New Roman" pitchFamily="18" charset="0"/>
              </a:rPr>
              <a:t>С</a:t>
            </a:r>
            <a:r>
              <a:rPr lang="en-US" sz="3200" b="1">
                <a:solidFill>
                  <a:srgbClr val="000000"/>
                </a:solidFill>
                <a:latin typeface="Times New Roman" pitchFamily="18" charset="0"/>
              </a:rPr>
              <a:t>D</a:t>
            </a:r>
            <a:endParaRPr lang="ru-RU" sz="3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513" name="Rectangle 201"/>
          <p:cNvSpPr>
            <a:spLocks noChangeArrowheads="1"/>
          </p:cNvSpPr>
          <p:nvPr/>
        </p:nvSpPr>
        <p:spPr bwMode="auto">
          <a:xfrm>
            <a:off x="1576388" y="952500"/>
            <a:ext cx="1174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512" name="Rectangle 200"/>
          <p:cNvSpPr>
            <a:spLocks noChangeArrowheads="1"/>
          </p:cNvSpPr>
          <p:nvPr/>
        </p:nvSpPr>
        <p:spPr bwMode="auto">
          <a:xfrm>
            <a:off x="457200" y="952500"/>
            <a:ext cx="1176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  <a:defRPr/>
            </a:pPr>
            <a:endParaRPr lang="ru-RU" sz="28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91" name="Rectangle 199"/>
          <p:cNvSpPr>
            <a:spLocks noChangeArrowheads="1"/>
          </p:cNvSpPr>
          <p:nvPr/>
        </p:nvSpPr>
        <p:spPr bwMode="auto">
          <a:xfrm>
            <a:off x="7510463" y="381000"/>
            <a:ext cx="117633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endParaRPr lang="ru-RU" sz="2800" b="1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endParaRPr lang="ru-RU" sz="3600" b="1">
              <a:solidFill>
                <a:srgbClr val="000000"/>
              </a:solidFill>
            </a:endParaRPr>
          </a:p>
        </p:txBody>
      </p:sp>
      <p:sp>
        <p:nvSpPr>
          <p:cNvPr id="22592" name="Rectangle 196"/>
          <p:cNvSpPr>
            <a:spLocks noChangeArrowheads="1"/>
          </p:cNvSpPr>
          <p:nvPr/>
        </p:nvSpPr>
        <p:spPr bwMode="auto">
          <a:xfrm>
            <a:off x="2632075" y="419100"/>
            <a:ext cx="11366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высота</a:t>
            </a:r>
          </a:p>
        </p:txBody>
      </p:sp>
      <p:sp>
        <p:nvSpPr>
          <p:cNvPr id="22593" name="Rectangle 195"/>
          <p:cNvSpPr>
            <a:spLocks noChangeArrowheads="1"/>
          </p:cNvSpPr>
          <p:nvPr/>
        </p:nvSpPr>
        <p:spPr bwMode="auto">
          <a:xfrm>
            <a:off x="1798638" y="819150"/>
            <a:ext cx="776287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r>
              <a:rPr lang="ru-RU" sz="2800" b="1">
                <a:solidFill>
                  <a:srgbClr val="000000"/>
                </a:solidFill>
              </a:rPr>
              <a:t>АВ</a:t>
            </a:r>
          </a:p>
        </p:txBody>
      </p:sp>
      <p:sp>
        <p:nvSpPr>
          <p:cNvPr id="22594" name="Rectangle 194"/>
          <p:cNvSpPr>
            <a:spLocks noChangeArrowheads="1"/>
          </p:cNvSpPr>
          <p:nvPr/>
        </p:nvSpPr>
        <p:spPr bwMode="auto">
          <a:xfrm>
            <a:off x="871538" y="495300"/>
            <a:ext cx="11747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</a:rPr>
              <a:t>катет</a:t>
            </a:r>
          </a:p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r>
              <a:rPr lang="ru-RU" sz="2800" b="1">
                <a:solidFill>
                  <a:srgbClr val="000000"/>
                </a:solidFill>
              </a:rPr>
              <a:t>ВС</a:t>
            </a:r>
          </a:p>
        </p:txBody>
      </p:sp>
      <p:sp>
        <p:nvSpPr>
          <p:cNvPr id="22595" name="Rectangle 193"/>
          <p:cNvSpPr>
            <a:spLocks noChangeArrowheads="1"/>
          </p:cNvSpPr>
          <p:nvPr/>
        </p:nvSpPr>
        <p:spPr bwMode="auto">
          <a:xfrm>
            <a:off x="0" y="457200"/>
            <a:ext cx="12906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r>
              <a:rPr lang="ru-RU" sz="2000" b="1">
                <a:solidFill>
                  <a:srgbClr val="000000"/>
                </a:solidFill>
              </a:rPr>
              <a:t>катет</a:t>
            </a:r>
          </a:p>
          <a:p>
            <a:pPr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None/>
            </a:pPr>
            <a:r>
              <a:rPr lang="ru-RU" sz="3200" b="1">
                <a:solidFill>
                  <a:srgbClr val="000000"/>
                </a:solidFill>
              </a:rPr>
              <a:t>АС</a:t>
            </a:r>
          </a:p>
        </p:txBody>
      </p:sp>
      <p:sp>
        <p:nvSpPr>
          <p:cNvPr id="22596" name="Line 263"/>
          <p:cNvSpPr>
            <a:spLocks noChangeShapeType="1"/>
          </p:cNvSpPr>
          <p:nvPr/>
        </p:nvSpPr>
        <p:spPr bwMode="auto">
          <a:xfrm>
            <a:off x="0" y="400050"/>
            <a:ext cx="91440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97" name="Line 265"/>
          <p:cNvSpPr>
            <a:spLocks noChangeShapeType="1"/>
          </p:cNvSpPr>
          <p:nvPr/>
        </p:nvSpPr>
        <p:spPr bwMode="auto">
          <a:xfrm>
            <a:off x="0" y="1485900"/>
            <a:ext cx="91440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98" name="Line 267"/>
          <p:cNvSpPr>
            <a:spLocks noChangeShapeType="1"/>
          </p:cNvSpPr>
          <p:nvPr/>
        </p:nvSpPr>
        <p:spPr bwMode="auto">
          <a:xfrm>
            <a:off x="0" y="2628900"/>
            <a:ext cx="91440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99" name="Line 276"/>
          <p:cNvSpPr>
            <a:spLocks noChangeShapeType="1"/>
          </p:cNvSpPr>
          <p:nvPr/>
        </p:nvSpPr>
        <p:spPr bwMode="auto">
          <a:xfrm>
            <a:off x="1779588" y="381000"/>
            <a:ext cx="0" cy="5676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600" name="Line 277"/>
          <p:cNvSpPr>
            <a:spLocks noChangeShapeType="1"/>
          </p:cNvSpPr>
          <p:nvPr/>
        </p:nvSpPr>
        <p:spPr bwMode="auto">
          <a:xfrm>
            <a:off x="2670175" y="381000"/>
            <a:ext cx="0" cy="5676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601" name="Line 278"/>
          <p:cNvSpPr>
            <a:spLocks noChangeShapeType="1"/>
          </p:cNvSpPr>
          <p:nvPr/>
        </p:nvSpPr>
        <p:spPr bwMode="auto">
          <a:xfrm>
            <a:off x="3654425" y="400050"/>
            <a:ext cx="0" cy="56578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602" name="Line 279"/>
          <p:cNvSpPr>
            <a:spLocks noChangeShapeType="1"/>
          </p:cNvSpPr>
          <p:nvPr/>
        </p:nvSpPr>
        <p:spPr bwMode="auto">
          <a:xfrm>
            <a:off x="4373563" y="400050"/>
            <a:ext cx="0" cy="5676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603" name="Line 280"/>
          <p:cNvSpPr>
            <a:spLocks noChangeShapeType="1"/>
          </p:cNvSpPr>
          <p:nvPr/>
        </p:nvSpPr>
        <p:spPr bwMode="auto">
          <a:xfrm>
            <a:off x="5072063" y="381000"/>
            <a:ext cx="0" cy="56769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604" name="Line 281"/>
          <p:cNvSpPr>
            <a:spLocks noChangeShapeType="1"/>
          </p:cNvSpPr>
          <p:nvPr/>
        </p:nvSpPr>
        <p:spPr bwMode="auto">
          <a:xfrm>
            <a:off x="9144000" y="381000"/>
            <a:ext cx="0" cy="56769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605" name="Line 1520"/>
          <p:cNvSpPr>
            <a:spLocks noChangeShapeType="1"/>
          </p:cNvSpPr>
          <p:nvPr/>
        </p:nvSpPr>
        <p:spPr bwMode="auto">
          <a:xfrm flipH="1">
            <a:off x="0" y="361950"/>
            <a:ext cx="0" cy="56864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606" name="Line 1527"/>
          <p:cNvSpPr>
            <a:spLocks noChangeShapeType="1"/>
          </p:cNvSpPr>
          <p:nvPr/>
        </p:nvSpPr>
        <p:spPr bwMode="auto">
          <a:xfrm>
            <a:off x="0" y="2105025"/>
            <a:ext cx="91440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607" name="Line 1540"/>
          <p:cNvSpPr>
            <a:spLocks noChangeShapeType="1"/>
          </p:cNvSpPr>
          <p:nvPr/>
        </p:nvSpPr>
        <p:spPr bwMode="auto">
          <a:xfrm flipH="1">
            <a:off x="828675" y="352425"/>
            <a:ext cx="0" cy="5715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2608" name="Group 1665"/>
          <p:cNvGrpSpPr>
            <a:grpSpLocks/>
          </p:cNvGrpSpPr>
          <p:nvPr/>
        </p:nvGrpSpPr>
        <p:grpSpPr bwMode="auto">
          <a:xfrm>
            <a:off x="5026025" y="781050"/>
            <a:ext cx="1709738" cy="247650"/>
            <a:chOff x="3166" y="492"/>
            <a:chExt cx="1077" cy="156"/>
          </a:xfrm>
        </p:grpSpPr>
        <p:sp>
          <p:nvSpPr>
            <p:cNvPr id="22640" name="Rectangle 197"/>
            <p:cNvSpPr>
              <a:spLocks noChangeArrowheads="1"/>
            </p:cNvSpPr>
            <p:nvPr/>
          </p:nvSpPr>
          <p:spPr bwMode="auto">
            <a:xfrm>
              <a:off x="3166" y="492"/>
              <a:ext cx="1077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None/>
              </a:pPr>
              <a:r>
                <a:rPr lang="el-GR" sz="3200" b="1">
                  <a:solidFill>
                    <a:srgbClr val="000000"/>
                  </a:solidFill>
                  <a:sym typeface="Symbol" pitchFamily="18" charset="2"/>
                </a:rPr>
                <a:t></a:t>
              </a:r>
              <a:r>
                <a:rPr lang="ru-RU" sz="2800" b="1" baseline="30000">
                  <a:solidFill>
                    <a:srgbClr val="000000"/>
                  </a:solidFill>
                </a:rPr>
                <a:t>AD</a:t>
              </a:r>
              <a:r>
                <a:rPr lang="en-US" sz="2800" b="1" baseline="30000">
                  <a:solidFill>
                    <a:srgbClr val="000000"/>
                  </a:solidFill>
                </a:rPr>
                <a:t>·</a:t>
              </a:r>
              <a:r>
                <a:rPr lang="ru-RU" sz="2800" b="1" baseline="30000">
                  <a:solidFill>
                    <a:srgbClr val="000000"/>
                  </a:solidFill>
                </a:rPr>
                <a:t>BD</a:t>
              </a:r>
            </a:p>
            <a:p>
              <a:pPr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None/>
              </a:pPr>
              <a:endParaRPr lang="ru-RU" sz="3200" b="1" baseline="-25000">
                <a:solidFill>
                  <a:srgbClr val="000000"/>
                </a:solidFill>
              </a:endParaRPr>
            </a:p>
          </p:txBody>
        </p:sp>
        <p:sp>
          <p:nvSpPr>
            <p:cNvPr id="22641" name="Line 1643"/>
            <p:cNvSpPr>
              <a:spLocks noChangeShapeType="1"/>
            </p:cNvSpPr>
            <p:nvPr/>
          </p:nvSpPr>
          <p:spPr bwMode="auto">
            <a:xfrm>
              <a:off x="3352" y="538"/>
              <a:ext cx="5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609" name="Rectangle 1651"/>
          <p:cNvSpPr>
            <a:spLocks noChangeArrowheads="1"/>
          </p:cNvSpPr>
          <p:nvPr/>
        </p:nvSpPr>
        <p:spPr bwMode="auto">
          <a:xfrm>
            <a:off x="7256463" y="882650"/>
            <a:ext cx="13906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ru-RU" sz="3200" b="1" baseline="-25000">
              <a:solidFill>
                <a:srgbClr val="000000"/>
              </a:solidFill>
            </a:endParaRPr>
          </a:p>
        </p:txBody>
      </p:sp>
      <p:sp>
        <p:nvSpPr>
          <p:cNvPr id="14967" name="Rectangle 1655"/>
          <p:cNvSpPr>
            <a:spLocks noChangeArrowheads="1"/>
          </p:cNvSpPr>
          <p:nvPr/>
        </p:nvSpPr>
        <p:spPr bwMode="auto">
          <a:xfrm>
            <a:off x="2686050" y="400050"/>
            <a:ext cx="952500" cy="5657850"/>
          </a:xfrm>
          <a:prstGeom prst="rect">
            <a:avLst/>
          </a:prstGeom>
          <a:solidFill>
            <a:srgbClr val="6699FF">
              <a:alpha val="34901"/>
            </a:srgbClr>
          </a:solidFill>
          <a:ln w="9525">
            <a:solidFill>
              <a:srgbClr val="6699FF">
                <a:alpha val="45097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4968" name="Rectangle 1656"/>
          <p:cNvSpPr>
            <a:spLocks noChangeArrowheads="1"/>
          </p:cNvSpPr>
          <p:nvPr/>
        </p:nvSpPr>
        <p:spPr bwMode="auto">
          <a:xfrm>
            <a:off x="871538" y="400050"/>
            <a:ext cx="952500" cy="5638800"/>
          </a:xfrm>
          <a:prstGeom prst="rect">
            <a:avLst/>
          </a:prstGeom>
          <a:solidFill>
            <a:srgbClr val="FF66FF">
              <a:alpha val="39999"/>
            </a:srgbClr>
          </a:solidFill>
          <a:ln w="9525">
            <a:solidFill>
              <a:srgbClr val="FF66FF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4969" name="Rectangle 1657"/>
          <p:cNvSpPr>
            <a:spLocks noChangeArrowheads="1"/>
          </p:cNvSpPr>
          <p:nvPr/>
        </p:nvSpPr>
        <p:spPr bwMode="auto">
          <a:xfrm>
            <a:off x="7493000" y="368300"/>
            <a:ext cx="1651000" cy="5695950"/>
          </a:xfrm>
          <a:prstGeom prst="rect">
            <a:avLst/>
          </a:prstGeom>
          <a:solidFill>
            <a:srgbClr val="FF66FF">
              <a:alpha val="39999"/>
            </a:srgbClr>
          </a:solidFill>
          <a:ln w="9525">
            <a:solidFill>
              <a:srgbClr val="FF66FF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4970" name="Rectangle 1658"/>
          <p:cNvSpPr>
            <a:spLocks noChangeArrowheads="1"/>
          </p:cNvSpPr>
          <p:nvPr/>
        </p:nvSpPr>
        <p:spPr bwMode="auto">
          <a:xfrm>
            <a:off x="-19050" y="361950"/>
            <a:ext cx="838200" cy="5695950"/>
          </a:xfrm>
          <a:prstGeom prst="rect">
            <a:avLst/>
          </a:prstGeom>
          <a:solidFill>
            <a:srgbClr val="FFCC00">
              <a:alpha val="39999"/>
            </a:srgbClr>
          </a:solidFill>
          <a:ln w="9525">
            <a:solidFill>
              <a:srgbClr val="FFFFFF">
                <a:alpha val="39999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4971" name="Rectangle 1659"/>
          <p:cNvSpPr>
            <a:spLocks noChangeArrowheads="1"/>
          </p:cNvSpPr>
          <p:nvPr/>
        </p:nvSpPr>
        <p:spPr bwMode="auto">
          <a:xfrm>
            <a:off x="6302375" y="371475"/>
            <a:ext cx="1162050" cy="5695950"/>
          </a:xfrm>
          <a:prstGeom prst="rect">
            <a:avLst/>
          </a:prstGeom>
          <a:solidFill>
            <a:srgbClr val="FFCC00">
              <a:alpha val="39999"/>
            </a:srgbClr>
          </a:solidFill>
          <a:ln w="9525">
            <a:solidFill>
              <a:srgbClr val="FFCC00">
                <a:alpha val="36862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22615" name="Line 1662"/>
          <p:cNvSpPr>
            <a:spLocks noChangeShapeType="1"/>
          </p:cNvSpPr>
          <p:nvPr/>
        </p:nvSpPr>
        <p:spPr bwMode="auto">
          <a:xfrm>
            <a:off x="6305550" y="381000"/>
            <a:ext cx="0" cy="5638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616" name="Line 1663"/>
          <p:cNvSpPr>
            <a:spLocks noChangeShapeType="1"/>
          </p:cNvSpPr>
          <p:nvPr/>
        </p:nvSpPr>
        <p:spPr bwMode="auto">
          <a:xfrm flipH="1">
            <a:off x="7486650" y="381000"/>
            <a:ext cx="0" cy="5676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2617" name="Group 1672"/>
          <p:cNvGrpSpPr>
            <a:grpSpLocks/>
          </p:cNvGrpSpPr>
          <p:nvPr/>
        </p:nvGrpSpPr>
        <p:grpSpPr bwMode="auto">
          <a:xfrm>
            <a:off x="6213475" y="825500"/>
            <a:ext cx="1709738" cy="247650"/>
            <a:chOff x="3166" y="492"/>
            <a:chExt cx="1077" cy="156"/>
          </a:xfrm>
        </p:grpSpPr>
        <p:sp>
          <p:nvSpPr>
            <p:cNvPr id="22638" name="Rectangle 1673"/>
            <p:cNvSpPr>
              <a:spLocks noChangeArrowheads="1"/>
            </p:cNvSpPr>
            <p:nvPr/>
          </p:nvSpPr>
          <p:spPr bwMode="auto">
            <a:xfrm>
              <a:off x="3166" y="492"/>
              <a:ext cx="1077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None/>
              </a:pPr>
              <a:r>
                <a:rPr lang="el-GR" sz="3200" b="1">
                  <a:solidFill>
                    <a:srgbClr val="000000"/>
                  </a:solidFill>
                  <a:sym typeface="Symbol" pitchFamily="18" charset="2"/>
                </a:rPr>
                <a:t></a:t>
              </a:r>
              <a:r>
                <a:rPr lang="ru-RU" sz="2800" b="1" baseline="30000">
                  <a:solidFill>
                    <a:srgbClr val="000000"/>
                  </a:solidFill>
                </a:rPr>
                <a:t>A</a:t>
              </a:r>
              <a:r>
                <a:rPr lang="en-US" sz="2800" b="1" baseline="30000">
                  <a:solidFill>
                    <a:srgbClr val="000000"/>
                  </a:solidFill>
                </a:rPr>
                <a:t>B· A</a:t>
              </a:r>
              <a:r>
                <a:rPr lang="ru-RU" sz="2800" b="1" baseline="30000">
                  <a:solidFill>
                    <a:srgbClr val="000000"/>
                  </a:solidFill>
                </a:rPr>
                <a:t>D</a:t>
              </a:r>
            </a:p>
            <a:p>
              <a:pPr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None/>
              </a:pPr>
              <a:endParaRPr lang="ru-RU" sz="3200" b="1" baseline="-25000">
                <a:solidFill>
                  <a:srgbClr val="000000"/>
                </a:solidFill>
              </a:endParaRPr>
            </a:p>
          </p:txBody>
        </p:sp>
        <p:sp>
          <p:nvSpPr>
            <p:cNvPr id="22639" name="Line 1674"/>
            <p:cNvSpPr>
              <a:spLocks noChangeShapeType="1"/>
            </p:cNvSpPr>
            <p:nvPr/>
          </p:nvSpPr>
          <p:spPr bwMode="auto">
            <a:xfrm>
              <a:off x="3352" y="538"/>
              <a:ext cx="5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618" name="Group 1678"/>
          <p:cNvGrpSpPr>
            <a:grpSpLocks/>
          </p:cNvGrpSpPr>
          <p:nvPr/>
        </p:nvGrpSpPr>
        <p:grpSpPr bwMode="auto">
          <a:xfrm>
            <a:off x="7434263" y="812800"/>
            <a:ext cx="1709737" cy="247650"/>
            <a:chOff x="3166" y="492"/>
            <a:chExt cx="1077" cy="156"/>
          </a:xfrm>
        </p:grpSpPr>
        <p:sp>
          <p:nvSpPr>
            <p:cNvPr id="22636" name="Rectangle 1679"/>
            <p:cNvSpPr>
              <a:spLocks noChangeArrowheads="1"/>
            </p:cNvSpPr>
            <p:nvPr/>
          </p:nvSpPr>
          <p:spPr bwMode="auto">
            <a:xfrm>
              <a:off x="3166" y="492"/>
              <a:ext cx="1077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None/>
              </a:pPr>
              <a:r>
                <a:rPr lang="el-GR" sz="3200" b="1">
                  <a:solidFill>
                    <a:srgbClr val="000000"/>
                  </a:solidFill>
                  <a:sym typeface="Symbol" pitchFamily="18" charset="2"/>
                </a:rPr>
                <a:t></a:t>
              </a:r>
              <a:r>
                <a:rPr lang="ru-RU" sz="2800" b="1" baseline="30000">
                  <a:solidFill>
                    <a:srgbClr val="000000"/>
                  </a:solidFill>
                </a:rPr>
                <a:t>A</a:t>
              </a:r>
              <a:r>
                <a:rPr lang="en-US" sz="2800" b="1" baseline="30000">
                  <a:solidFill>
                    <a:srgbClr val="000000"/>
                  </a:solidFill>
                </a:rPr>
                <a:t>B· </a:t>
              </a:r>
              <a:r>
                <a:rPr lang="ru-RU" sz="2800" b="1" baseline="30000">
                  <a:solidFill>
                    <a:srgbClr val="000000"/>
                  </a:solidFill>
                </a:rPr>
                <a:t>D</a:t>
              </a:r>
              <a:r>
                <a:rPr lang="en-US" sz="2800" b="1" baseline="30000">
                  <a:solidFill>
                    <a:srgbClr val="000000"/>
                  </a:solidFill>
                </a:rPr>
                <a:t>B</a:t>
              </a:r>
              <a:endParaRPr lang="ru-RU" sz="2800" b="1" baseline="30000">
                <a:solidFill>
                  <a:srgbClr val="000000"/>
                </a:solidFill>
              </a:endParaRPr>
            </a:p>
            <a:p>
              <a:pPr>
                <a:spcBef>
                  <a:spcPct val="20000"/>
                </a:spcBef>
                <a:buClr>
                  <a:srgbClr val="00CCFF"/>
                </a:buClr>
                <a:buSzPct val="65000"/>
                <a:buFont typeface="Wingdings" pitchFamily="2" charset="2"/>
                <a:buNone/>
              </a:pPr>
              <a:endParaRPr lang="ru-RU" sz="3200" b="1" baseline="-25000">
                <a:solidFill>
                  <a:srgbClr val="000000"/>
                </a:solidFill>
              </a:endParaRPr>
            </a:p>
          </p:txBody>
        </p:sp>
        <p:sp>
          <p:nvSpPr>
            <p:cNvPr id="22637" name="Line 1680"/>
            <p:cNvSpPr>
              <a:spLocks noChangeShapeType="1"/>
            </p:cNvSpPr>
            <p:nvPr/>
          </p:nvSpPr>
          <p:spPr bwMode="auto">
            <a:xfrm>
              <a:off x="3352" y="538"/>
              <a:ext cx="5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993" name="Rectangle 1681"/>
          <p:cNvSpPr>
            <a:spLocks noChangeArrowheads="1"/>
          </p:cNvSpPr>
          <p:nvPr/>
        </p:nvSpPr>
        <p:spPr bwMode="auto">
          <a:xfrm>
            <a:off x="5064125" y="400050"/>
            <a:ext cx="1200150" cy="5657850"/>
          </a:xfrm>
          <a:prstGeom prst="rect">
            <a:avLst/>
          </a:prstGeom>
          <a:solidFill>
            <a:srgbClr val="6699FF">
              <a:alpha val="34901"/>
            </a:srgbClr>
          </a:solidFill>
          <a:ln w="9525">
            <a:solidFill>
              <a:srgbClr val="6699FF">
                <a:alpha val="45097"/>
              </a:srgb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grpSp>
        <p:nvGrpSpPr>
          <p:cNvPr id="22620" name="Group 17"/>
          <p:cNvGrpSpPr>
            <a:grpSpLocks/>
          </p:cNvGrpSpPr>
          <p:nvPr/>
        </p:nvGrpSpPr>
        <p:grpSpPr bwMode="auto">
          <a:xfrm>
            <a:off x="1493838" y="3362325"/>
            <a:ext cx="3335337" cy="3222625"/>
            <a:chOff x="239" y="799"/>
            <a:chExt cx="1899" cy="2497"/>
          </a:xfrm>
        </p:grpSpPr>
        <p:grpSp>
          <p:nvGrpSpPr>
            <p:cNvPr id="22625" name="Group 6"/>
            <p:cNvGrpSpPr>
              <a:grpSpLocks/>
            </p:cNvGrpSpPr>
            <p:nvPr/>
          </p:nvGrpSpPr>
          <p:grpSpPr bwMode="auto">
            <a:xfrm>
              <a:off x="239" y="799"/>
              <a:ext cx="1899" cy="2497"/>
              <a:chOff x="556" y="799"/>
              <a:chExt cx="1899" cy="2497"/>
            </a:xfrm>
          </p:grpSpPr>
          <p:sp>
            <p:nvSpPr>
              <p:cNvPr id="129" name="AutoShape 7"/>
              <p:cNvSpPr>
                <a:spLocks noChangeArrowheads="1"/>
              </p:cNvSpPr>
              <p:nvPr/>
            </p:nvSpPr>
            <p:spPr bwMode="auto">
              <a:xfrm>
                <a:off x="930" y="1162"/>
                <a:ext cx="1225" cy="1998"/>
              </a:xfrm>
              <a:prstGeom prst="rtTriangle">
                <a:avLst/>
              </a:prstGeom>
              <a:solidFill>
                <a:srgbClr val="BBE0E3">
                  <a:alpha val="0"/>
                </a:srgbClr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Text Box 8"/>
              <p:cNvSpPr txBox="1">
                <a:spLocks noChangeArrowheads="1"/>
              </p:cNvSpPr>
              <p:nvPr/>
            </p:nvSpPr>
            <p:spPr bwMode="auto">
              <a:xfrm>
                <a:off x="556" y="799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dirty="0" smtClean="0">
                    <a:solidFill>
                      <a:srgbClr val="000000"/>
                    </a:solidFill>
                  </a:rPr>
                  <a:t>А</a:t>
                </a:r>
              </a:p>
            </p:txBody>
          </p:sp>
          <p:sp>
            <p:nvSpPr>
              <p:cNvPr id="131" name="Text Box 9"/>
              <p:cNvSpPr txBox="1">
                <a:spLocks noChangeArrowheads="1"/>
              </p:cNvSpPr>
              <p:nvPr/>
            </p:nvSpPr>
            <p:spPr bwMode="auto">
              <a:xfrm>
                <a:off x="2154" y="2886"/>
                <a:ext cx="301" cy="3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dirty="0" smtClean="0">
                    <a:solidFill>
                      <a:srgbClr val="000000"/>
                    </a:solidFill>
                  </a:rPr>
                  <a:t>В</a:t>
                </a:r>
              </a:p>
            </p:txBody>
          </p:sp>
          <p:sp>
            <p:nvSpPr>
              <p:cNvPr id="132" name="Text Box 10"/>
              <p:cNvSpPr txBox="1">
                <a:spLocks noChangeArrowheads="1"/>
              </p:cNvSpPr>
              <p:nvPr/>
            </p:nvSpPr>
            <p:spPr bwMode="auto">
              <a:xfrm>
                <a:off x="612" y="2931"/>
                <a:ext cx="30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3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kern="0" smtClean="0">
                    <a:solidFill>
                      <a:srgbClr val="000000"/>
                    </a:solidFill>
                  </a:rPr>
                  <a:t>С</a:t>
                </a:r>
              </a:p>
            </p:txBody>
          </p:sp>
          <p:sp>
            <p:nvSpPr>
              <p:cNvPr id="133" name="Line 11"/>
              <p:cNvSpPr>
                <a:spLocks noChangeShapeType="1"/>
              </p:cNvSpPr>
              <p:nvPr/>
            </p:nvSpPr>
            <p:spPr bwMode="auto">
              <a:xfrm>
                <a:off x="930" y="2976"/>
                <a:ext cx="18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Line 12"/>
              <p:cNvSpPr>
                <a:spLocks noChangeShapeType="1"/>
              </p:cNvSpPr>
              <p:nvPr/>
            </p:nvSpPr>
            <p:spPr bwMode="auto">
              <a:xfrm>
                <a:off x="1111" y="2976"/>
                <a:ext cx="0" cy="1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ker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25" name="Line 13"/>
            <p:cNvSpPr>
              <a:spLocks noChangeShapeType="1"/>
            </p:cNvSpPr>
            <p:nvPr/>
          </p:nvSpPr>
          <p:spPr bwMode="auto">
            <a:xfrm flipV="1">
              <a:off x="611" y="2478"/>
              <a:ext cx="814" cy="68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  <p:sp>
          <p:nvSpPr>
            <p:cNvPr id="126" name="Text Box 14"/>
            <p:cNvSpPr txBox="1">
              <a:spLocks noChangeArrowheads="1"/>
            </p:cNvSpPr>
            <p:nvPr/>
          </p:nvSpPr>
          <p:spPr bwMode="auto">
            <a:xfrm>
              <a:off x="1383" y="2174"/>
              <a:ext cx="302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kern="0" smtClean="0">
                  <a:solidFill>
                    <a:srgbClr val="000000"/>
                  </a:solidFill>
                </a:rPr>
                <a:t>D</a:t>
              </a:r>
              <a:endParaRPr lang="ru-RU" sz="3200" b="1" kern="0" smtClean="0">
                <a:solidFill>
                  <a:srgbClr val="000000"/>
                </a:solidFill>
              </a:endParaRPr>
            </a:p>
          </p:txBody>
        </p:sp>
        <p:sp>
          <p:nvSpPr>
            <p:cNvPr id="127" name="Line 15"/>
            <p:cNvSpPr>
              <a:spLocks noChangeShapeType="1"/>
            </p:cNvSpPr>
            <p:nvPr/>
          </p:nvSpPr>
          <p:spPr bwMode="auto">
            <a:xfrm flipH="1">
              <a:off x="1202" y="2341"/>
              <a:ext cx="136" cy="1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  <p:sp>
          <p:nvSpPr>
            <p:cNvPr id="128" name="Line 16"/>
            <p:cNvSpPr>
              <a:spLocks noChangeShapeType="1"/>
            </p:cNvSpPr>
            <p:nvPr/>
          </p:nvSpPr>
          <p:spPr bwMode="auto">
            <a:xfrm>
              <a:off x="1202" y="2478"/>
              <a:ext cx="90" cy="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kern="0">
                <a:solidFill>
                  <a:srgbClr val="000000"/>
                </a:solidFill>
              </a:endParaRPr>
            </a:p>
          </p:txBody>
        </p:sp>
      </p:grpSp>
      <p:sp>
        <p:nvSpPr>
          <p:cNvPr id="135" name="Rectangle 10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692163" y="3174424"/>
            <a:ext cx="2974543" cy="584775"/>
          </a:xfrm>
          <a:prstGeom prst="rect">
            <a:avLst/>
          </a:prstGeom>
          <a:blipFill rotWithShape="1">
            <a:blip r:embed="rId2"/>
            <a:stretch>
              <a:fillRect t="-14583" b="-3229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0">
                <a:noFill/>
              </a:rPr>
              <a:t> </a:t>
            </a:r>
          </a:p>
        </p:txBody>
      </p:sp>
      <p:sp>
        <p:nvSpPr>
          <p:cNvPr id="136" name="Rectangle 10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853750" y="3974811"/>
            <a:ext cx="2651367" cy="584775"/>
          </a:xfrm>
          <a:prstGeom prst="rect">
            <a:avLst/>
          </a:prstGeom>
          <a:blipFill rotWithShape="1">
            <a:blip r:embed="rId3"/>
            <a:stretch>
              <a:fillRect t="-14583" b="-32292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0">
                <a:noFill/>
              </a:rPr>
              <a:t> </a:t>
            </a:r>
          </a:p>
        </p:txBody>
      </p:sp>
      <p:pic>
        <p:nvPicPr>
          <p:cNvPr id="22634" name="Picture 1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38" y="4710113"/>
            <a:ext cx="306705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624" name="Прямоугольник 1"/>
          <p:cNvSpPr>
            <a:spLocks noChangeArrowheads="1"/>
          </p:cNvSpPr>
          <p:nvPr/>
        </p:nvSpPr>
        <p:spPr bwMode="auto">
          <a:xfrm>
            <a:off x="4735513" y="6584950"/>
            <a:ext cx="43227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200">
                <a:solidFill>
                  <a:srgbClr val="000000"/>
                </a:solidFill>
                <a:latin typeface="Times New Roman" pitchFamily="18" charset="0"/>
              </a:rPr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67" grpId="0" animBg="1"/>
      <p:bldP spid="14968" grpId="0" animBg="1"/>
      <p:bldP spid="14969" grpId="0" animBg="1"/>
      <p:bldP spid="14970" grpId="0" animBg="1"/>
      <p:bldP spid="14971" grpId="0" animBg="1"/>
      <p:bldP spid="14993" grpId="0" animBg="1"/>
    </p:bldLst>
  </p:timing>
</p:sld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1238</TotalTime>
  <Words>353</Words>
  <Application>Microsoft Office PowerPoint</Application>
  <PresentationFormat>Экран (4:3)</PresentationFormat>
  <Paragraphs>106</Paragraphs>
  <Slides>12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Arial</vt:lpstr>
      <vt:lpstr>Lucida Console</vt:lpstr>
      <vt:lpstr>Symbol</vt:lpstr>
      <vt:lpstr>Tahoma</vt:lpstr>
      <vt:lpstr>Times New Roman</vt:lpstr>
      <vt:lpstr>Trebuchet MS</vt:lpstr>
      <vt:lpstr>Wingdings</vt:lpstr>
      <vt:lpstr>Wingdings 3</vt:lpstr>
      <vt:lpstr>1_Оформление по умолчанию</vt:lpstr>
      <vt:lpstr>Аспект</vt:lpstr>
      <vt:lpstr>Формула</vt:lpstr>
      <vt:lpstr>Метрические соотношения в прямоугольном треугольнике </vt:lpstr>
      <vt:lpstr>Презентация PowerPoint</vt:lpstr>
      <vt:lpstr>          Высота прямоугольного треугольника, проведенная к гипотенузе, делит треугольник на два…………………………………… ……………………………………………….. ………………………………………………….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 8 класс</dc:title>
  <dc:subject>метрические соотношения  в прямоугольном треугольнике</dc:subject>
  <dc:creator>admin</dc:creator>
  <cp:lastModifiedBy>user</cp:lastModifiedBy>
  <cp:revision>5</cp:revision>
  <dcterms:created xsi:type="dcterms:W3CDTF">2005-02-23T15:08:20Z</dcterms:created>
  <dcterms:modified xsi:type="dcterms:W3CDTF">2024-02-08T02:42:31Z</dcterms:modified>
  <cp:category>презентация</cp:category>
</cp:coreProperties>
</file>