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990000"/>
    <a:srgbClr val="003300"/>
    <a:srgbClr val="006600"/>
    <a:srgbClr val="0E620A"/>
    <a:srgbClr val="3E4D1F"/>
    <a:srgbClr val="FAFA12"/>
    <a:srgbClr val="FAF402"/>
    <a:srgbClr val="FF9933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29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B5C7C-7555-403A-9841-0686E47CD518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5D8CA8-5BB9-449E-AA95-906D44067D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5D8CA8-5BB9-449E-AA95-906D44067DF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2C41-BD46-4D63-844D-85B78C938B61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839F4-D2AA-48F9-A6A7-3F75652729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415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2C41-BD46-4D63-844D-85B78C938B61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839F4-D2AA-48F9-A6A7-3F75652729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036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2C41-BD46-4D63-844D-85B78C938B61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839F4-D2AA-48F9-A6A7-3F75652729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92873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2C41-BD46-4D63-844D-85B78C938B61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839F4-D2AA-48F9-A6A7-3F75652729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4928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2C41-BD46-4D63-844D-85B78C938B61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839F4-D2AA-48F9-A6A7-3F75652729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404559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2C41-BD46-4D63-844D-85B78C938B61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839F4-D2AA-48F9-A6A7-3F75652729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233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2C41-BD46-4D63-844D-85B78C938B61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839F4-D2AA-48F9-A6A7-3F75652729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8227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2C41-BD46-4D63-844D-85B78C938B61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839F4-D2AA-48F9-A6A7-3F75652729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661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2C41-BD46-4D63-844D-85B78C938B61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839F4-D2AA-48F9-A6A7-3F75652729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171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2C41-BD46-4D63-844D-85B78C938B61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839F4-D2AA-48F9-A6A7-3F75652729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195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2C41-BD46-4D63-844D-85B78C938B61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839F4-D2AA-48F9-A6A7-3F75652729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9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2C41-BD46-4D63-844D-85B78C938B61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839F4-D2AA-48F9-A6A7-3F75652729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490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2C41-BD46-4D63-844D-85B78C938B61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839F4-D2AA-48F9-A6A7-3F75652729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571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2C41-BD46-4D63-844D-85B78C938B61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839F4-D2AA-48F9-A6A7-3F75652729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297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2C41-BD46-4D63-844D-85B78C938B61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839F4-D2AA-48F9-A6A7-3F75652729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029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62C41-BD46-4D63-844D-85B78C938B61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839F4-D2AA-48F9-A6A7-3F75652729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727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F62C41-BD46-4D63-844D-85B78C938B61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DF839F4-D2AA-48F9-A6A7-3F75652729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66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" Target="slide12.xml"/><Relationship Id="rId7" Type="http://schemas.openxmlformats.org/officeDocument/2006/relationships/slide" Target="slide16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11" Type="http://schemas.openxmlformats.org/officeDocument/2006/relationships/slide" Target="slide2.xml"/><Relationship Id="rId5" Type="http://schemas.openxmlformats.org/officeDocument/2006/relationships/slide" Target="slide14.xml"/><Relationship Id="rId10" Type="http://schemas.openxmlformats.org/officeDocument/2006/relationships/slide" Target="slide18.xml"/><Relationship Id="rId4" Type="http://schemas.openxmlformats.org/officeDocument/2006/relationships/slide" Target="slide13.xml"/><Relationship Id="rId9" Type="http://schemas.openxmlformats.org/officeDocument/2006/relationships/slide" Target="slide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4.xml"/><Relationship Id="rId7" Type="http://schemas.openxmlformats.org/officeDocument/2006/relationships/slide" Target="slide9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11" Type="http://schemas.openxmlformats.org/officeDocument/2006/relationships/slide" Target="slide22.xml"/><Relationship Id="rId5" Type="http://schemas.openxmlformats.org/officeDocument/2006/relationships/slide" Target="slide6.xml"/><Relationship Id="rId10" Type="http://schemas.openxmlformats.org/officeDocument/2006/relationships/slide" Target="slide21.xml"/><Relationship Id="rId4" Type="http://schemas.openxmlformats.org/officeDocument/2006/relationships/slide" Target="slide5.xml"/><Relationship Id="rId9" Type="http://schemas.openxmlformats.org/officeDocument/2006/relationships/slide" Target="slide2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slide" Target="slide2.xml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071546"/>
            <a:ext cx="8715404" cy="3000396"/>
          </a:xfr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7</a:t>
            </a:r>
            <a:r>
              <a:rPr lang="ru-RU" sz="4000" b="1" dirty="0" smtClean="0">
                <a:solidFill>
                  <a:srgbClr val="002060"/>
                </a:solidFill>
              </a:rPr>
              <a:t> класс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Урок</a:t>
            </a:r>
            <a:r>
              <a:rPr lang="en-US" sz="4000" b="1" dirty="0" smtClean="0">
                <a:solidFill>
                  <a:srgbClr val="002060"/>
                </a:solidFill>
              </a:rPr>
              <a:t> 1</a:t>
            </a:r>
            <a:r>
              <a:rPr lang="ru-RU" sz="4800" b="1" dirty="0" smtClean="0">
                <a:solidFill>
                  <a:srgbClr val="002060"/>
                </a:solidFill>
              </a:rPr>
              <a:t/>
            </a:r>
            <a:br>
              <a:rPr lang="ru-RU" sz="4800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Тема: «Формула разности квадратов»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4643446"/>
            <a:ext cx="6400800" cy="114300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0364" y="357166"/>
            <a:ext cx="2278188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0099"/>
                </a:solidFill>
              </a:rPr>
              <a:t>7. Вычисли:</a:t>
            </a:r>
            <a:endParaRPr lang="ru-RU" sz="3200" b="1" dirty="0">
              <a:solidFill>
                <a:srgbClr val="0000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2976" y="1142984"/>
            <a:ext cx="6131615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0099"/>
                </a:solidFill>
              </a:rPr>
              <a:t>(Самостоятельно, самопроверка)</a:t>
            </a:r>
            <a:endParaRPr lang="ru-RU" sz="3200" b="1" dirty="0">
              <a:solidFill>
                <a:srgbClr val="00009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3000372"/>
            <a:ext cx="1869423" cy="830997"/>
          </a:xfrm>
          <a:prstGeom prst="rect">
            <a:avLst/>
          </a:prstGeom>
          <a:ln>
            <a:solidFill>
              <a:srgbClr val="0066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6600"/>
                </a:solidFill>
                <a:hlinkClick r:id="rId2" action="ppaction://hlinksldjump"/>
              </a:rPr>
              <a:t>19 · 21</a:t>
            </a:r>
            <a:endParaRPr lang="ru-RU" sz="4800" b="1" dirty="0">
              <a:solidFill>
                <a:srgbClr val="0066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4214818"/>
            <a:ext cx="1879041" cy="830997"/>
          </a:xfrm>
          <a:prstGeom prst="rect">
            <a:avLst/>
          </a:prstGeom>
          <a:ln>
            <a:solidFill>
              <a:srgbClr val="0066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6600"/>
                </a:solidFill>
                <a:hlinkClick r:id="rId3" action="ppaction://hlinksldjump"/>
              </a:rPr>
              <a:t>28 · 32</a:t>
            </a:r>
            <a:endParaRPr lang="ru-RU" sz="4800" b="1" dirty="0">
              <a:solidFill>
                <a:srgbClr val="0066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5357826"/>
            <a:ext cx="1879041" cy="830997"/>
          </a:xfrm>
          <a:prstGeom prst="rect">
            <a:avLst/>
          </a:prstGeom>
          <a:ln>
            <a:solidFill>
              <a:srgbClr val="0066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6600"/>
                </a:solidFill>
                <a:hlinkClick r:id="rId4" action="ppaction://hlinksldjump"/>
              </a:rPr>
              <a:t>37 · 43</a:t>
            </a:r>
            <a:endParaRPr lang="ru-RU" sz="4800" b="1" dirty="0">
              <a:solidFill>
                <a:srgbClr val="00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00298" y="3000372"/>
            <a:ext cx="2504212" cy="830997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hlinkClick r:id="rId5" action="ppaction://hlinksldjump"/>
              </a:rPr>
              <a:t>198 · 202</a:t>
            </a:r>
            <a:endParaRPr lang="ru-RU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0298" y="4214818"/>
            <a:ext cx="2504212" cy="830997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hlinkClick r:id="rId6" action="ppaction://hlinksldjump"/>
              </a:rPr>
              <a:t>301 · 299</a:t>
            </a:r>
            <a:endParaRPr lang="ru-RU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00298" y="5357826"/>
            <a:ext cx="2500330" cy="830997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hlinkClick r:id="rId7" action="ppaction://hlinksldjump"/>
              </a:rPr>
              <a:t>396 · 404</a:t>
            </a: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57818" y="3000372"/>
            <a:ext cx="2816797" cy="8309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hlinkClick r:id="rId8" action="ppaction://hlinksldjump"/>
              </a:rPr>
              <a:t>997 ·1003 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57818" y="5357826"/>
            <a:ext cx="3615092" cy="8309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hlinkClick r:id="rId9" action="ppaction://hlinksldjump"/>
              </a:rPr>
              <a:t>40003· 39997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57818" y="4214818"/>
            <a:ext cx="3129383" cy="83099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hlinkClick r:id="rId10" action="ppaction://hlinksldjump"/>
              </a:rPr>
              <a:t>1999 · 2001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7158" y="2143116"/>
            <a:ext cx="1736373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</a:rPr>
              <a:t>1 уровень</a:t>
            </a:r>
            <a:endParaRPr lang="ru-RU" sz="2800" b="1" dirty="0">
              <a:solidFill>
                <a:srgbClr val="0066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00364" y="2143116"/>
            <a:ext cx="1736373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2 уровень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86446" y="2143116"/>
            <a:ext cx="1736373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990000"/>
                </a:solidFill>
              </a:rPr>
              <a:t>3 уровень</a:t>
            </a:r>
            <a:endParaRPr lang="ru-RU" sz="2800" b="1" dirty="0">
              <a:solidFill>
                <a:srgbClr val="990000"/>
              </a:solidFill>
            </a:endParaRPr>
          </a:p>
        </p:txBody>
      </p:sp>
      <p:sp>
        <p:nvSpPr>
          <p:cNvPr id="16" name="Стрелка вправо 15">
            <a:hlinkClick r:id="rId11" action="ppaction://hlinksldjump"/>
          </p:cNvPr>
          <p:cNvSpPr/>
          <p:nvPr/>
        </p:nvSpPr>
        <p:spPr>
          <a:xfrm>
            <a:off x="7858148" y="6286520"/>
            <a:ext cx="835532" cy="413194"/>
          </a:xfrm>
          <a:prstGeom prst="rightArrow">
            <a:avLst/>
          </a:prstGeom>
          <a:solidFill>
            <a:srgbClr val="99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116" y="785794"/>
            <a:ext cx="17856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E620A"/>
                </a:solidFill>
              </a:rPr>
              <a:t>Решение</a:t>
            </a:r>
            <a:endParaRPr lang="ru-RU" sz="3200" b="1" dirty="0">
              <a:solidFill>
                <a:srgbClr val="0E620A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1643050"/>
            <a:ext cx="69926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E620A"/>
                </a:solidFill>
              </a:rPr>
              <a:t>19 · 21 = (20 – 1)(20 + 1) = 400 – 1 = 399.</a:t>
            </a:r>
            <a:endParaRPr lang="ru-RU" sz="3200" b="1" dirty="0">
              <a:solidFill>
                <a:srgbClr val="0E620A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86116" y="2500306"/>
            <a:ext cx="21328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E620A"/>
                </a:solidFill>
              </a:rPr>
              <a:t>Ответ: 399.</a:t>
            </a:r>
            <a:endParaRPr lang="ru-RU" sz="3200" b="1" dirty="0">
              <a:solidFill>
                <a:srgbClr val="0E620A"/>
              </a:solidFill>
            </a:endParaRPr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7000892" y="5643578"/>
            <a:ext cx="978408" cy="484632"/>
          </a:xfrm>
          <a:prstGeom prst="rightArrow">
            <a:avLst/>
          </a:prstGeom>
          <a:solidFill>
            <a:srgbClr val="0066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116" y="785794"/>
            <a:ext cx="17856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E620A"/>
                </a:solidFill>
              </a:rPr>
              <a:t>Решение</a:t>
            </a:r>
            <a:endParaRPr lang="ru-RU" sz="3200" b="1" dirty="0">
              <a:solidFill>
                <a:srgbClr val="0E620A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1643050"/>
            <a:ext cx="69926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E620A"/>
                </a:solidFill>
              </a:rPr>
              <a:t>28 · 32 = (30 – 2)(30 + 2) = 900 – 4 = 896.</a:t>
            </a:r>
            <a:endParaRPr lang="ru-RU" sz="3200" b="1" dirty="0">
              <a:solidFill>
                <a:srgbClr val="0E620A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86116" y="2500306"/>
            <a:ext cx="21328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E620A"/>
                </a:solidFill>
              </a:rPr>
              <a:t>Ответ: 896.</a:t>
            </a:r>
            <a:endParaRPr lang="ru-RU" sz="3200" b="1" dirty="0">
              <a:solidFill>
                <a:srgbClr val="0E620A"/>
              </a:solidFill>
            </a:endParaRPr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7000892" y="5643578"/>
            <a:ext cx="978408" cy="484632"/>
          </a:xfrm>
          <a:prstGeom prst="rightArrow">
            <a:avLst/>
          </a:prstGeom>
          <a:solidFill>
            <a:srgbClr val="0066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116" y="785794"/>
            <a:ext cx="17856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E620A"/>
                </a:solidFill>
              </a:rPr>
              <a:t>Решение</a:t>
            </a:r>
            <a:endParaRPr lang="ru-RU" sz="3200" b="1" dirty="0">
              <a:solidFill>
                <a:srgbClr val="0E620A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1643050"/>
            <a:ext cx="74094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E620A"/>
                </a:solidFill>
              </a:rPr>
              <a:t>37 · 43 = (40 – 3)(40 + 3) = 1600 – 9 = 1591.</a:t>
            </a:r>
            <a:endParaRPr lang="ru-RU" sz="3200" b="1" dirty="0">
              <a:solidFill>
                <a:srgbClr val="0E620A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86116" y="2500306"/>
            <a:ext cx="23412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E620A"/>
                </a:solidFill>
              </a:rPr>
              <a:t>Ответ: 1591.</a:t>
            </a:r>
            <a:endParaRPr lang="ru-RU" sz="3200" b="1" dirty="0">
              <a:solidFill>
                <a:srgbClr val="0E620A"/>
              </a:solidFill>
            </a:endParaRPr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7000892" y="5643578"/>
            <a:ext cx="978408" cy="484632"/>
          </a:xfrm>
          <a:prstGeom prst="rightArrow">
            <a:avLst/>
          </a:prstGeom>
          <a:solidFill>
            <a:srgbClr val="0066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116" y="785794"/>
            <a:ext cx="17856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Решение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1571612"/>
            <a:ext cx="86597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198 · 202 = (200 – 2)(200 + 2) = 40000 – 4 = 39996.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86116" y="2500306"/>
            <a:ext cx="25496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Ответ: 39996.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7000892" y="5643578"/>
            <a:ext cx="978408" cy="484632"/>
          </a:xfrm>
          <a:prstGeom prst="rightArrow">
            <a:avLst/>
          </a:prstGeom>
          <a:solidFill>
            <a:srgbClr val="0066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116" y="785794"/>
            <a:ext cx="17856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Решение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1643050"/>
            <a:ext cx="85795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301 · 299 = (300 + 1)(300 - 1) = 90000 – 1 = 89999.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00364" y="2500306"/>
            <a:ext cx="25496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Ответ: 89999.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7000892" y="5643578"/>
            <a:ext cx="978408" cy="484632"/>
          </a:xfrm>
          <a:prstGeom prst="rightArrow">
            <a:avLst/>
          </a:prstGeom>
          <a:solidFill>
            <a:srgbClr val="0066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116" y="785794"/>
            <a:ext cx="17856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Решение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643050"/>
            <a:ext cx="9001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396 · 404 = (400 – 4)(400 + 4) = 160000 – 4 = 159996.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00364" y="2571744"/>
            <a:ext cx="2758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Ответ: 159996.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7000892" y="5643578"/>
            <a:ext cx="978408" cy="484632"/>
          </a:xfrm>
          <a:prstGeom prst="rightArrow">
            <a:avLst/>
          </a:prstGeom>
          <a:solidFill>
            <a:srgbClr val="0066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116" y="785794"/>
            <a:ext cx="17856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Решение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2976" y="1571612"/>
            <a:ext cx="610135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997 · 1003 = (1000 – 3)(1000 + 3) = 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=1000000 – 9 = 999991.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86116" y="2786058"/>
            <a:ext cx="2758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Ответ: 999991.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7000892" y="5643578"/>
            <a:ext cx="978408" cy="484632"/>
          </a:xfrm>
          <a:prstGeom prst="rightArrow">
            <a:avLst/>
          </a:prstGeom>
          <a:solidFill>
            <a:srgbClr val="0066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116" y="785794"/>
            <a:ext cx="17856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Решение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2976" y="1571612"/>
            <a:ext cx="63097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1999 · 2001 = (2000 – 1)(2000 + 1) = 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=4000000 – 1 = 3999999.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86116" y="2786058"/>
            <a:ext cx="29664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Ответ: 3999999.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7000892" y="5643578"/>
            <a:ext cx="978408" cy="484632"/>
          </a:xfrm>
          <a:prstGeom prst="rightArrow">
            <a:avLst/>
          </a:prstGeom>
          <a:solidFill>
            <a:srgbClr val="0066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116" y="785794"/>
            <a:ext cx="17856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Решение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2976" y="1571612"/>
            <a:ext cx="714330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40003 · 39997 = (40000 + 3)(40000 - 3) = 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=1600000000 – 9 = 1599999991.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71802" y="2786058"/>
            <a:ext cx="35916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Ответ: 1599999991.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7000892" y="5643578"/>
            <a:ext cx="978408" cy="484632"/>
          </a:xfrm>
          <a:prstGeom prst="rightArrow">
            <a:avLst/>
          </a:prstGeom>
          <a:solidFill>
            <a:srgbClr val="0066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813" y="642938"/>
            <a:ext cx="7929562" cy="59093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+mn-lt"/>
                <a:cs typeface="+mn-cs"/>
              </a:rPr>
              <a:t/>
            </a:r>
            <a:br>
              <a:rPr lang="ru-RU" dirty="0">
                <a:latin typeface="+mn-lt"/>
                <a:cs typeface="+mn-cs"/>
              </a:rPr>
            </a:br>
            <a:r>
              <a:rPr lang="ru-RU" dirty="0">
                <a:latin typeface="+mn-lt"/>
                <a:cs typeface="+mn-cs"/>
              </a:rPr>
              <a:t>Цели: </a:t>
            </a:r>
            <a:br>
              <a:rPr lang="ru-RU" dirty="0">
                <a:latin typeface="+mn-lt"/>
                <a:cs typeface="+mn-cs"/>
              </a:rPr>
            </a:br>
            <a:r>
              <a:rPr lang="ru-RU" dirty="0">
                <a:latin typeface="+mn-lt"/>
                <a:cs typeface="+mn-cs"/>
              </a:rPr>
              <a:t>Образовательные:  </a:t>
            </a:r>
            <a:r>
              <a:rPr lang="ru-RU" dirty="0" smtClean="0"/>
              <a:t>организовать  деятельность учащихся, направленную на самостоятельный вывод формулы разности квадратов; выработать умение распознавать формулу разности квадратов в различных ситуациях, выделять эту формулу среди других выражений, применять ее при </a:t>
            </a:r>
            <a:r>
              <a:rPr lang="ru-RU" smtClean="0"/>
              <a:t>преобразовании выражений.</a:t>
            </a:r>
            <a:endParaRPr lang="ru-RU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+mn-lt"/>
                <a:cs typeface="+mn-cs"/>
              </a:rPr>
              <a:t> Развивающие</a:t>
            </a:r>
            <a:r>
              <a:rPr lang="ru-RU" dirty="0">
                <a:latin typeface="+mn-lt"/>
                <a:cs typeface="+mn-cs"/>
              </a:rPr>
              <a:t>: развивать у учащихся математическую речь, способствовать развитию самостоятельности. </a:t>
            </a:r>
            <a:br>
              <a:rPr lang="ru-RU" dirty="0">
                <a:latin typeface="+mn-lt"/>
                <a:cs typeface="+mn-cs"/>
              </a:rPr>
            </a:br>
            <a:r>
              <a:rPr lang="ru-RU" dirty="0">
                <a:latin typeface="+mn-lt"/>
                <a:cs typeface="+mn-cs"/>
              </a:rPr>
              <a:t>Воспитательные: воспитывать интерес к математике, дисциплинированность, ответственное отношение к учебному труду.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Тип урока: урок изучения нового материала.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Метод обучения: эвристическая беседа.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Структура урока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dirty="0">
                <a:latin typeface="+mn-lt"/>
                <a:cs typeface="+mn-cs"/>
              </a:rPr>
              <a:t>Актуализация прежних знаний. ( слайды: </a:t>
            </a:r>
            <a:r>
              <a:rPr lang="ru-RU" dirty="0" smtClean="0">
                <a:latin typeface="+mn-lt"/>
                <a:cs typeface="+mn-cs"/>
                <a:hlinkClick r:id="rId2" action="ppaction://hlinksldjump"/>
              </a:rPr>
              <a:t>3</a:t>
            </a:r>
            <a:r>
              <a:rPr lang="ru-RU" dirty="0" smtClean="0">
                <a:latin typeface="+mn-lt"/>
                <a:cs typeface="+mn-cs"/>
              </a:rPr>
              <a:t>)</a:t>
            </a:r>
            <a:endParaRPr lang="ru-RU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dirty="0">
                <a:latin typeface="+mn-lt"/>
                <a:cs typeface="+mn-cs"/>
              </a:rPr>
              <a:t>Формирование новых понятий и способов действия. (</a:t>
            </a:r>
            <a:r>
              <a:rPr lang="ru-RU" dirty="0" smtClean="0">
                <a:latin typeface="+mn-lt"/>
                <a:cs typeface="+mn-cs"/>
              </a:rPr>
              <a:t>слайды:</a:t>
            </a:r>
            <a:r>
              <a:rPr lang="ru-RU" dirty="0" smtClean="0">
                <a:latin typeface="+mn-lt"/>
                <a:cs typeface="+mn-cs"/>
                <a:hlinkClick r:id="rId3" action="ppaction://hlinksldjump"/>
              </a:rPr>
              <a:t>4</a:t>
            </a:r>
            <a:r>
              <a:rPr lang="ru-RU" dirty="0" smtClean="0">
                <a:latin typeface="+mn-lt"/>
                <a:cs typeface="+mn-cs"/>
              </a:rPr>
              <a:t>, </a:t>
            </a:r>
            <a:r>
              <a:rPr lang="ru-RU" dirty="0" smtClean="0">
                <a:latin typeface="+mn-lt"/>
                <a:cs typeface="+mn-cs"/>
                <a:hlinkClick r:id="rId4" action="ppaction://hlinksldjump"/>
              </a:rPr>
              <a:t>5</a:t>
            </a:r>
            <a:r>
              <a:rPr lang="ru-RU" dirty="0" smtClean="0">
                <a:latin typeface="+mn-lt"/>
                <a:cs typeface="+mn-cs"/>
              </a:rPr>
              <a:t>) </a:t>
            </a:r>
            <a:endParaRPr lang="ru-RU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dirty="0">
                <a:latin typeface="+mn-lt"/>
                <a:cs typeface="+mn-cs"/>
              </a:rPr>
              <a:t>Формирование умений и навыков. (слайды: </a:t>
            </a:r>
            <a:r>
              <a:rPr lang="ru-RU" dirty="0" smtClean="0">
                <a:latin typeface="+mn-lt"/>
                <a:cs typeface="+mn-cs"/>
                <a:hlinkClick r:id="rId5" action="ppaction://hlinksldjump"/>
              </a:rPr>
              <a:t>6</a:t>
            </a:r>
            <a:r>
              <a:rPr lang="ru-RU" dirty="0" smtClean="0">
                <a:latin typeface="+mn-lt"/>
                <a:cs typeface="+mn-cs"/>
              </a:rPr>
              <a:t>, </a:t>
            </a:r>
            <a:r>
              <a:rPr lang="ru-RU" dirty="0" smtClean="0">
                <a:latin typeface="+mn-lt"/>
                <a:cs typeface="+mn-cs"/>
                <a:hlinkClick r:id="rId6" action="ppaction://hlinksldjump"/>
              </a:rPr>
              <a:t>8</a:t>
            </a:r>
            <a:r>
              <a:rPr lang="ru-RU" dirty="0" smtClean="0">
                <a:latin typeface="+mn-lt"/>
                <a:cs typeface="+mn-cs"/>
              </a:rPr>
              <a:t>, </a:t>
            </a:r>
            <a:r>
              <a:rPr lang="ru-RU" dirty="0">
                <a:latin typeface="+mn-lt"/>
                <a:cs typeface="+mn-cs"/>
                <a:hlinkClick r:id="rId7" action="ppaction://hlinksldjump"/>
              </a:rPr>
              <a:t>9</a:t>
            </a:r>
            <a:r>
              <a:rPr lang="ru-RU" dirty="0">
                <a:latin typeface="+mn-lt"/>
                <a:cs typeface="+mn-cs"/>
              </a:rPr>
              <a:t>, </a:t>
            </a:r>
            <a:r>
              <a:rPr lang="ru-RU" dirty="0" smtClean="0">
                <a:latin typeface="+mn-lt"/>
                <a:cs typeface="+mn-cs"/>
                <a:hlinkClick r:id="rId8" action="ppaction://hlinksldjump"/>
              </a:rPr>
              <a:t>10</a:t>
            </a:r>
            <a:r>
              <a:rPr lang="ru-RU" dirty="0" smtClean="0">
                <a:latin typeface="+mn-lt"/>
                <a:cs typeface="+mn-cs"/>
              </a:rPr>
              <a:t>)</a:t>
            </a:r>
            <a:endParaRPr lang="ru-RU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dirty="0">
                <a:latin typeface="+mn-lt"/>
                <a:cs typeface="+mn-cs"/>
              </a:rPr>
              <a:t>Повторение. (</a:t>
            </a:r>
            <a:r>
              <a:rPr lang="ru-RU" dirty="0" smtClean="0">
                <a:latin typeface="+mn-lt"/>
                <a:cs typeface="+mn-cs"/>
              </a:rPr>
              <a:t>слайды:</a:t>
            </a:r>
            <a:r>
              <a:rPr lang="en-US" dirty="0" smtClean="0">
                <a:latin typeface="+mn-lt"/>
                <a:cs typeface="+mn-cs"/>
              </a:rPr>
              <a:t> </a:t>
            </a:r>
            <a:r>
              <a:rPr lang="en-US" dirty="0" smtClean="0">
                <a:hlinkClick r:id="rId9" action="ppaction://hlinksldjump"/>
              </a:rPr>
              <a:t>20</a:t>
            </a:r>
            <a:r>
              <a:rPr lang="ru-RU" dirty="0" smtClean="0">
                <a:latin typeface="+mn-lt"/>
                <a:cs typeface="+mn-cs"/>
              </a:rPr>
              <a:t>)</a:t>
            </a:r>
            <a:endParaRPr lang="ru-RU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dirty="0">
                <a:latin typeface="+mn-lt"/>
                <a:cs typeface="+mn-cs"/>
              </a:rPr>
              <a:t>Рефлексия. ( </a:t>
            </a:r>
            <a:r>
              <a:rPr lang="ru-RU" dirty="0" smtClean="0">
                <a:latin typeface="+mn-lt"/>
                <a:cs typeface="+mn-cs"/>
              </a:rPr>
              <a:t>слайд</a:t>
            </a:r>
            <a:r>
              <a:rPr lang="en-US" dirty="0" smtClean="0">
                <a:latin typeface="+mn-lt"/>
                <a:cs typeface="+mn-cs"/>
              </a:rPr>
              <a:t> </a:t>
            </a:r>
            <a:r>
              <a:rPr lang="en-US" dirty="0" smtClean="0">
                <a:hlinkClick r:id="rId10" action="ppaction://hlinksldjump"/>
              </a:rPr>
              <a:t>21</a:t>
            </a:r>
            <a:r>
              <a:rPr lang="ru-RU" dirty="0" smtClean="0">
                <a:latin typeface="+mn-lt"/>
                <a:cs typeface="+mn-cs"/>
              </a:rPr>
              <a:t>)</a:t>
            </a:r>
            <a:endParaRPr lang="ru-RU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dirty="0">
                <a:latin typeface="+mn-lt"/>
                <a:cs typeface="+mn-cs"/>
              </a:rPr>
              <a:t>Домашнее задание. (</a:t>
            </a:r>
            <a:r>
              <a:rPr lang="ru-RU" dirty="0" smtClean="0">
                <a:latin typeface="+mn-lt"/>
                <a:cs typeface="+mn-cs"/>
              </a:rPr>
              <a:t>слайд</a:t>
            </a:r>
            <a:r>
              <a:rPr lang="en-US" dirty="0" smtClean="0">
                <a:latin typeface="+mn-lt"/>
                <a:cs typeface="+mn-cs"/>
              </a:rPr>
              <a:t> </a:t>
            </a:r>
            <a:r>
              <a:rPr lang="en-US" dirty="0" smtClean="0">
                <a:hlinkClick r:id="rId11" action="ppaction://hlinksldjump"/>
              </a:rPr>
              <a:t>22</a:t>
            </a:r>
            <a:r>
              <a:rPr lang="ru-RU" dirty="0" smtClean="0">
                <a:latin typeface="+mn-lt"/>
                <a:cs typeface="+mn-cs"/>
              </a:rPr>
              <a:t>)</a:t>
            </a: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116" y="357166"/>
            <a:ext cx="2332498" cy="58477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Повторение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85918" y="1142984"/>
            <a:ext cx="4992329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0099"/>
                </a:solidFill>
              </a:rPr>
              <a:t> Разложить на множители:</a:t>
            </a:r>
            <a:endParaRPr lang="ru-RU" sz="3200" b="1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2071678"/>
            <a:ext cx="5458803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(</a:t>
            </a:r>
            <a:r>
              <a:rPr lang="ru-RU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работа в паре, взаимопроверка)</a:t>
            </a:r>
            <a:endParaRPr lang="ru-RU" sz="28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00034" y="2928934"/>
            <a:ext cx="321471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1) </a:t>
            </a:r>
            <a:r>
              <a:rPr lang="ru-RU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12</a:t>
            </a:r>
            <a:r>
              <a:rPr lang="en-US" sz="2800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mn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+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;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00034" y="3643314"/>
            <a:ext cx="571504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2) 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-5k</a:t>
            </a:r>
            <a:r>
              <a:rPr lang="en-US" sz="2800" b="1" baseline="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6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 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+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15k</a:t>
            </a:r>
            <a:r>
              <a:rPr lang="en-US" sz="2800" b="1" baseline="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b</a:t>
            </a:r>
            <a:r>
              <a:rPr lang="en-US" sz="2800" b="1" baseline="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c;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500034" y="4357694"/>
            <a:ext cx="321471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8xy – y + 32x – 4 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трелка вправо 7">
            <a:hlinkClick r:id="rId2" action="ppaction://hlinksldjump"/>
          </p:cNvPr>
          <p:cNvSpPr/>
          <p:nvPr/>
        </p:nvSpPr>
        <p:spPr>
          <a:xfrm rot="16200000">
            <a:off x="8254202" y="5819028"/>
            <a:ext cx="621218" cy="413194"/>
          </a:xfrm>
          <a:prstGeom prst="rightArrow">
            <a:avLst/>
          </a:prstGeom>
          <a:solidFill>
            <a:schemeClr val="tx2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928802"/>
            <a:ext cx="8072494" cy="29091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Что открыли, узнали на уроке? </a:t>
            </a:r>
          </a:p>
          <a:p>
            <a:pPr>
              <a:lnSpc>
                <a:spcPct val="200000"/>
              </a:lnSpc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Оправдались ли ваши ожидания от урока? </a:t>
            </a:r>
          </a:p>
          <a:p>
            <a:pPr>
              <a:lnSpc>
                <a:spcPct val="200000"/>
              </a:lnSpc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Над чем заставил задуматься урок? </a:t>
            </a:r>
            <a:endParaRPr lang="ru-RU" sz="3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71802" y="642918"/>
            <a:ext cx="2816092" cy="76944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Рефлексия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 rot="16200000">
            <a:off x="8254202" y="5819028"/>
            <a:ext cx="621218" cy="413194"/>
          </a:xfrm>
          <a:prstGeom prst="rightArrow">
            <a:avLst/>
          </a:prstGeom>
          <a:solidFill>
            <a:schemeClr val="tx2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000232" y="785794"/>
            <a:ext cx="4714875" cy="708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r>
              <a:rPr lang="ru-RU" sz="4000" b="1" dirty="0">
                <a:solidFill>
                  <a:srgbClr val="134D03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Домашнее задание:</a:t>
            </a:r>
            <a:endParaRPr lang="ru-RU" sz="4000" dirty="0">
              <a:solidFill>
                <a:srgbClr val="134D03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1785926"/>
            <a:ext cx="8501090" cy="4616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1. Вычислить, применяя формулу сокращенного умножения.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0034" y="2643182"/>
            <a:ext cx="20002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1) 33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· </a:t>
            </a:r>
            <a:r>
              <a:rPr lang="ru-RU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27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;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714744" y="4071942"/>
            <a:ext cx="428628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2) 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ru-RU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k</a:t>
            </a:r>
            <a:r>
              <a:rPr lang="en-US" sz="2800" b="1" baseline="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0,7c</a:t>
            </a:r>
            <a:r>
              <a:rPr lang="en-US" sz="2800" b="1" baseline="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6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(0,7c</a:t>
            </a:r>
            <a:r>
              <a:rPr lang="en-US" sz="2800" b="1" baseline="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6</a:t>
            </a:r>
            <a:r>
              <a:rPr lang="ru-RU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4k</a:t>
            </a:r>
            <a:r>
              <a:rPr lang="en-US" sz="2800" b="1" baseline="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5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  <a:r>
              <a:rPr lang="ru-RU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3357562"/>
            <a:ext cx="3698577" cy="4616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5">
                    <a:lumMod val="10000"/>
                  </a:schemeClr>
                </a:solidFill>
              </a:rPr>
              <a:t>2</a:t>
            </a:r>
            <a:r>
              <a:rPr lang="ru-RU" sz="2400" b="1" dirty="0" smtClean="0">
                <a:solidFill>
                  <a:schemeClr val="accent5">
                    <a:lumMod val="10000"/>
                  </a:schemeClr>
                </a:solidFill>
              </a:rPr>
              <a:t>. Выполнить умножение.</a:t>
            </a:r>
            <a:endParaRPr lang="ru-RU" sz="2400" b="1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5000636"/>
            <a:ext cx="8215370" cy="120032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b="1" dirty="0" smtClean="0"/>
              <a:t>3</a:t>
            </a:r>
            <a:r>
              <a:rPr lang="ru-RU" sz="2400" b="1" dirty="0" smtClean="0"/>
              <a:t>.Придумайте задания  по типу заданий 1 и 2. Решите их.</a:t>
            </a:r>
            <a:r>
              <a:rPr lang="ru-RU" sz="2400" b="1" dirty="0" smtClean="0">
                <a:latin typeface="Calibri" pitchFamily="34" charset="0"/>
              </a:rPr>
              <a:t> (по выбору учащегося).</a:t>
            </a:r>
          </a:p>
          <a:p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2357422" y="2643182"/>
            <a:ext cx="20002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2) 89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· </a:t>
            </a:r>
            <a:r>
              <a:rPr lang="ru-RU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91.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500034" y="4071942"/>
            <a:ext cx="321471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1) (</a:t>
            </a:r>
            <a:r>
              <a:rPr lang="ru-RU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8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+ 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)(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8n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 ;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трелка вправо 15">
            <a:hlinkClick r:id="rId2" action="ppaction://hlinksldjump"/>
          </p:cNvPr>
          <p:cNvSpPr/>
          <p:nvPr/>
        </p:nvSpPr>
        <p:spPr>
          <a:xfrm rot="16200000">
            <a:off x="8468516" y="6104780"/>
            <a:ext cx="621218" cy="413194"/>
          </a:xfrm>
          <a:prstGeom prst="rightArrow">
            <a:avLst/>
          </a:prstGeom>
          <a:solidFill>
            <a:schemeClr val="tx2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9" grpId="0"/>
      <p:bldP spid="12" grpId="0" animBg="1"/>
      <p:bldP spid="13" grpId="0" animBg="1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4612" y="142852"/>
            <a:ext cx="3993209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660033"/>
                </a:solidFill>
              </a:rPr>
              <a:t>1. Заполните таблицу</a:t>
            </a:r>
            <a:endParaRPr lang="ru-RU" sz="3200" b="1" dirty="0">
              <a:solidFill>
                <a:srgbClr val="660033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8" y="1000108"/>
          <a:ext cx="8501122" cy="24288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60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02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92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53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002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21444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Одночлен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 </a:t>
                      </a:r>
                      <a:endParaRPr lang="en-US" sz="2800" dirty="0" smtClean="0"/>
                    </a:p>
                    <a:p>
                      <a:pPr algn="ctr"/>
                      <a:r>
                        <a:rPr lang="ru-RU" sz="2800" dirty="0" smtClean="0"/>
                        <a:t> 8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4446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Квадрат</a:t>
                      </a:r>
                    </a:p>
                    <a:p>
                      <a:r>
                        <a:rPr lang="ru-RU" sz="2800" b="1" dirty="0" smtClean="0"/>
                        <a:t>Одночлена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429124" y="1000108"/>
          <a:ext cx="642942" cy="1143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Формула" r:id="rId3" imgW="152280" imgH="393480" progId="Equation.3">
                  <p:embed/>
                </p:oleObj>
              </mc:Choice>
              <mc:Fallback>
                <p:oleObj name="Формула" r:id="rId3" imgW="15228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100000" contrast="-70000"/>
                        <a:grayscl/>
                        <a:biLevel thresh="5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9124" y="1000108"/>
                        <a:ext cx="642942" cy="11430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4357686" y="2357430"/>
          <a:ext cx="642937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Формула" r:id="rId5" imgW="152280" imgH="393480" progId="Equation.3">
                  <p:embed/>
                </p:oleObj>
              </mc:Choice>
              <mc:Fallback>
                <p:oleObj name="Формула" r:id="rId5" imgW="15228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7686" y="2357430"/>
                        <a:ext cx="642937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357554" y="2643182"/>
            <a:ext cx="5501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>
                <a:solidFill>
                  <a:prstClr val="black"/>
                </a:solidFill>
              </a:rPr>
              <a:t>64</a:t>
            </a:r>
          </a:p>
        </p:txBody>
      </p:sp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5715008" y="1000108"/>
          <a:ext cx="9652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Формула" r:id="rId7" imgW="228600" imgH="393480" progId="Equation.3">
                  <p:embed/>
                </p:oleObj>
              </mc:Choice>
              <mc:Fallback>
                <p:oleObj name="Формула" r:id="rId7" imgW="22860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lum bright="100000" contrast="-70000"/>
                        <a:grayscl/>
                        <a:biLevel thresh="5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8" y="1000108"/>
                        <a:ext cx="965200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5286380" y="2357430"/>
          <a:ext cx="1552575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Формула" r:id="rId9" imgW="368280" imgH="393480" progId="Equation.3">
                  <p:embed/>
                </p:oleObj>
              </mc:Choice>
              <mc:Fallback>
                <p:oleObj name="Формула" r:id="rId9" imgW="368280" imgH="393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6380" y="2357430"/>
                        <a:ext cx="1552575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6786578" y="2500306"/>
          <a:ext cx="1992312" cy="92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Формула" r:id="rId11" imgW="507960" imgH="228600" progId="Equation.3">
                  <p:embed/>
                </p:oleObj>
              </mc:Choice>
              <mc:Fallback>
                <p:oleObj name="Формула" r:id="rId11" imgW="507960" imgH="2286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6578" y="2500306"/>
                        <a:ext cx="1992312" cy="928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6929454" y="1357298"/>
          <a:ext cx="1716088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Формула" r:id="rId13" imgW="406080" imgH="228600" progId="Equation.3">
                  <p:embed/>
                </p:oleObj>
              </mc:Choice>
              <mc:Fallback>
                <p:oleObj name="Формула" r:id="rId13" imgW="406080" imgH="2286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lum bright="100000" contrast="-70000"/>
                        <a:grayscl/>
                        <a:biLevel thresh="5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9454" y="1357298"/>
                        <a:ext cx="1716088" cy="663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0" y="3643314"/>
            <a:ext cx="8986947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660033"/>
                </a:solidFill>
              </a:rPr>
              <a:t>2. Запишите в виде алгебраического выражения:</a:t>
            </a:r>
            <a:endParaRPr lang="ru-RU" sz="3200" b="1" dirty="0">
              <a:solidFill>
                <a:srgbClr val="660033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8596" y="4429132"/>
            <a:ext cx="44757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1) Разность чисел </a:t>
            </a:r>
            <a:r>
              <a:rPr lang="en-US" sz="3200" b="1" dirty="0" smtClean="0"/>
              <a:t>m </a:t>
            </a:r>
            <a:r>
              <a:rPr lang="ru-RU" sz="3200" b="1" dirty="0" smtClean="0"/>
              <a:t>и </a:t>
            </a:r>
            <a:r>
              <a:rPr lang="en-US" sz="3200" b="1" dirty="0" smtClean="0"/>
              <a:t>n</a:t>
            </a:r>
            <a:r>
              <a:rPr lang="ru-RU" sz="3200" b="1" dirty="0" smtClean="0"/>
              <a:t>;</a:t>
            </a:r>
            <a:endParaRPr lang="ru-RU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71472" y="4429132"/>
            <a:ext cx="15584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0099"/>
                </a:solidFill>
              </a:rPr>
              <a:t>1) </a:t>
            </a:r>
            <a:r>
              <a:rPr lang="en-US" sz="3200" b="1" dirty="0" smtClean="0">
                <a:solidFill>
                  <a:srgbClr val="000099"/>
                </a:solidFill>
              </a:rPr>
              <a:t>m </a:t>
            </a:r>
            <a:r>
              <a:rPr lang="ru-RU" sz="3200" b="1" dirty="0" smtClean="0">
                <a:solidFill>
                  <a:srgbClr val="000099"/>
                </a:solidFill>
              </a:rPr>
              <a:t>– </a:t>
            </a:r>
            <a:r>
              <a:rPr lang="en-US" sz="3200" b="1" dirty="0" smtClean="0">
                <a:solidFill>
                  <a:srgbClr val="000099"/>
                </a:solidFill>
              </a:rPr>
              <a:t>n</a:t>
            </a:r>
            <a:endParaRPr lang="ru-RU" sz="3200" b="1" dirty="0">
              <a:solidFill>
                <a:srgbClr val="000099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8596" y="5143512"/>
            <a:ext cx="62566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2) Разность квадратов чисел </a:t>
            </a:r>
            <a:r>
              <a:rPr lang="en-US" sz="3200" b="1" dirty="0" smtClean="0"/>
              <a:t>c </a:t>
            </a:r>
            <a:r>
              <a:rPr lang="ru-RU" sz="3200" b="1" dirty="0" smtClean="0"/>
              <a:t>и </a:t>
            </a:r>
            <a:r>
              <a:rPr lang="en-US" sz="3200" b="1" dirty="0" smtClean="0"/>
              <a:t>d</a:t>
            </a:r>
            <a:r>
              <a:rPr lang="ru-RU" sz="3200" b="1" dirty="0" smtClean="0"/>
              <a:t>;</a:t>
            </a:r>
            <a:endParaRPr lang="ru-RU" sz="3200" b="1" dirty="0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500034" y="5072074"/>
            <a:ext cx="20002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2) c</a:t>
            </a:r>
            <a:r>
              <a:rPr kumimoji="0" lang="en-US" sz="3600" b="1" i="0" u="none" strike="noStrike" cap="none" normalizeH="0" baseline="3000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d</a:t>
            </a:r>
            <a:r>
              <a:rPr kumimoji="0" lang="en-US" sz="3600" b="1" i="0" u="none" strike="noStrike" cap="none" normalizeH="0" baseline="3000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3600" b="1" i="0" u="none" strike="noStrike" cap="none" normalizeH="0" baseline="3000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8596" y="5929330"/>
            <a:ext cx="77245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3</a:t>
            </a:r>
            <a:r>
              <a:rPr lang="ru-RU" sz="3200" b="1" dirty="0" smtClean="0"/>
              <a:t>) Сумма квадрата числа </a:t>
            </a:r>
            <a:r>
              <a:rPr lang="en-US" sz="3200" b="1" dirty="0" smtClean="0"/>
              <a:t>b</a:t>
            </a:r>
            <a:r>
              <a:rPr lang="ru-RU" sz="3200" b="1" dirty="0" smtClean="0"/>
              <a:t> и куба</a:t>
            </a:r>
            <a:r>
              <a:rPr lang="en-US" sz="3200" b="1" dirty="0" smtClean="0"/>
              <a:t> </a:t>
            </a:r>
            <a:r>
              <a:rPr lang="ru-RU" sz="3200" b="1" dirty="0" smtClean="0"/>
              <a:t>числа </a:t>
            </a:r>
            <a:r>
              <a:rPr lang="en-US" sz="3200" b="1" dirty="0" smtClean="0"/>
              <a:t>k.</a:t>
            </a:r>
            <a:endParaRPr lang="ru-RU" sz="3200" b="1" dirty="0"/>
          </a:p>
        </p:txBody>
      </p:sp>
      <p:sp>
        <p:nvSpPr>
          <p:cNvPr id="20" name="Rectangle 11"/>
          <p:cNvSpPr>
            <a:spLocks noChangeArrowheads="1"/>
          </p:cNvSpPr>
          <p:nvPr/>
        </p:nvSpPr>
        <p:spPr bwMode="auto">
          <a:xfrm>
            <a:off x="500034" y="5857892"/>
            <a:ext cx="188545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2) b</a:t>
            </a:r>
            <a:r>
              <a:rPr kumimoji="0" lang="en-US" sz="3600" b="1" i="0" u="none" strike="noStrike" cap="none" normalizeH="0" baseline="3000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00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+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00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k</a:t>
            </a:r>
            <a:r>
              <a:rPr lang="ru-RU" sz="3600" b="1" baseline="30000" dirty="0" smtClean="0">
                <a:solidFill>
                  <a:srgbClr val="0000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Стрелка вправо 17">
            <a:hlinkClick r:id="rId15" action="ppaction://hlinksldjump"/>
          </p:cNvPr>
          <p:cNvSpPr/>
          <p:nvPr/>
        </p:nvSpPr>
        <p:spPr>
          <a:xfrm rot="16200000">
            <a:off x="8254202" y="5819028"/>
            <a:ext cx="621218" cy="413194"/>
          </a:xfrm>
          <a:prstGeom prst="rightArrow">
            <a:avLst/>
          </a:prstGeom>
          <a:solidFill>
            <a:schemeClr val="tx2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12" grpId="0" animBg="1"/>
      <p:bldP spid="13" grpId="0"/>
      <p:bldP spid="13" grpId="1"/>
      <p:bldP spid="14" grpId="0"/>
      <p:bldP spid="16" grpId="0"/>
      <p:bldP spid="16" grpId="1"/>
      <p:bldP spid="1035" grpId="0"/>
      <p:bldP spid="19" grpId="0"/>
      <p:bldP spid="19" grpId="1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214290"/>
            <a:ext cx="6915291" cy="10772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660033"/>
                </a:solidFill>
              </a:rPr>
              <a:t>3. Выполнить умножение и привести </a:t>
            </a:r>
          </a:p>
          <a:p>
            <a:r>
              <a:rPr lang="ru-RU" sz="3200" b="1" dirty="0" smtClean="0">
                <a:solidFill>
                  <a:srgbClr val="660033"/>
                </a:solidFill>
              </a:rPr>
              <a:t>подобные члены:</a:t>
            </a:r>
            <a:endParaRPr lang="ru-RU" sz="3200" b="1" dirty="0">
              <a:solidFill>
                <a:srgbClr val="660033"/>
              </a:solidFill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42844" y="1785926"/>
            <a:ext cx="32861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1) (4 – m)(4 + m) =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3286116" y="1785926"/>
            <a:ext cx="35719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16 + 4m – 4m - m</a:t>
            </a:r>
            <a:r>
              <a:rPr kumimoji="0" lang="en-US" sz="3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=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6643702" y="1785926"/>
            <a:ext cx="15001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16 - m</a:t>
            </a:r>
            <a:r>
              <a:rPr kumimoji="0" lang="en-US" sz="3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14282" y="2643182"/>
            <a:ext cx="37147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 (c </a:t>
            </a:r>
            <a:r>
              <a:rPr lang="en-US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+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0,2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)(0,2 </a:t>
            </a:r>
            <a:r>
              <a:rPr lang="en-US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с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 =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714744" y="2643182"/>
            <a:ext cx="44291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0,2с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- с</a:t>
            </a:r>
            <a:r>
              <a:rPr lang="en-US" sz="3200" b="1" baseline="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+ 0,0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 –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0,2</a:t>
            </a:r>
            <a:r>
              <a:rPr lang="ru-RU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с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=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7500926" y="2643182"/>
            <a:ext cx="164307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0,0</a:t>
            </a:r>
            <a:r>
              <a:rPr lang="en-US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ru-RU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- с</a:t>
            </a:r>
            <a:r>
              <a:rPr lang="en-US" sz="3200" b="1" baseline="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142844" y="3388339"/>
            <a:ext cx="38576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 (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4с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lang="ru-RU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d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)(4c + 3d) =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3428992" y="3429000"/>
            <a:ext cx="40005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16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</a:t>
            </a:r>
            <a:r>
              <a:rPr lang="en-US" sz="2800" b="1" baseline="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+ 12cd – 12cd - 9d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=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7215206" y="3429000"/>
            <a:ext cx="17145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16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</a:t>
            </a:r>
            <a:r>
              <a:rPr lang="en-US" sz="2800" b="1" baseline="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- 9d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1" y="4071943"/>
            <a:ext cx="3643339" cy="846432"/>
          </a:xfrm>
          <a:prstGeom prst="rect">
            <a:avLst/>
          </a:prstGeom>
          <a:noFill/>
        </p:spPr>
      </p:pic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0" y="1333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US" sz="2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96" name="Picture 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4071942"/>
            <a:ext cx="3357586" cy="786934"/>
          </a:xfrm>
          <a:prstGeom prst="rect">
            <a:avLst/>
          </a:prstGeom>
          <a:noFill/>
        </p:spPr>
      </p:pic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0" y="1314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US" sz="2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2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US" sz="2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400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99" name="Picture 1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44" y="4071942"/>
            <a:ext cx="1370816" cy="785818"/>
          </a:xfrm>
          <a:prstGeom prst="rect">
            <a:avLst/>
          </a:prstGeom>
          <a:noFill/>
        </p:spPr>
      </p:pic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402" name="Picture 1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5072074"/>
            <a:ext cx="3500462" cy="548662"/>
          </a:xfrm>
          <a:prstGeom prst="rect">
            <a:avLst/>
          </a:prstGeom>
          <a:noFill/>
        </p:spPr>
      </p:pic>
      <p:sp>
        <p:nvSpPr>
          <p:cNvPr id="16404" name="Rectangle 20"/>
          <p:cNvSpPr>
            <a:spLocks noChangeArrowheads="1"/>
          </p:cNvSpPr>
          <p:nvPr/>
        </p:nvSpPr>
        <p:spPr bwMode="auto">
          <a:xfrm>
            <a:off x="0" y="9334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406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US" sz="2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405" name="Picture 2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5072074"/>
            <a:ext cx="3500462" cy="529140"/>
          </a:xfrm>
          <a:prstGeom prst="rect">
            <a:avLst/>
          </a:prstGeom>
          <a:noFill/>
        </p:spPr>
      </p:pic>
      <p:sp>
        <p:nvSpPr>
          <p:cNvPr id="16407" name="Rectangle 23"/>
          <p:cNvSpPr>
            <a:spLocks noChangeArrowheads="1"/>
          </p:cNvSpPr>
          <p:nvPr/>
        </p:nvSpPr>
        <p:spPr bwMode="auto">
          <a:xfrm>
            <a:off x="0" y="952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409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408" name="Picture 2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5072074"/>
            <a:ext cx="1190625" cy="495300"/>
          </a:xfrm>
          <a:prstGeom prst="rect">
            <a:avLst/>
          </a:prstGeom>
          <a:noFill/>
        </p:spPr>
      </p:pic>
      <p:sp>
        <p:nvSpPr>
          <p:cNvPr id="16410" name="Rectangle 26"/>
          <p:cNvSpPr>
            <a:spLocks noChangeArrowheads="1"/>
          </p:cNvSpPr>
          <p:nvPr/>
        </p:nvSpPr>
        <p:spPr bwMode="auto">
          <a:xfrm>
            <a:off x="0" y="952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571604" y="5786454"/>
            <a:ext cx="59827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0099"/>
                </a:solidFill>
              </a:rPr>
              <a:t>Что заметили? Сделайте вывод?</a:t>
            </a:r>
            <a:endParaRPr lang="ru-RU" sz="3200" b="1" dirty="0">
              <a:solidFill>
                <a:srgbClr val="000099"/>
              </a:solidFill>
            </a:endParaRPr>
          </a:p>
        </p:txBody>
      </p:sp>
      <p:sp>
        <p:nvSpPr>
          <p:cNvPr id="37" name="Rectangle 5"/>
          <p:cNvSpPr>
            <a:spLocks noChangeArrowheads="1"/>
          </p:cNvSpPr>
          <p:nvPr/>
        </p:nvSpPr>
        <p:spPr bwMode="auto">
          <a:xfrm>
            <a:off x="3357554" y="1785926"/>
            <a:ext cx="14287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en-US" sz="3200" b="1" baseline="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m</a:t>
            </a:r>
            <a:r>
              <a:rPr kumimoji="0" lang="en-US" sz="3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4"/>
          <p:cNvSpPr>
            <a:spLocks noChangeArrowheads="1"/>
          </p:cNvSpPr>
          <p:nvPr/>
        </p:nvSpPr>
        <p:spPr bwMode="auto">
          <a:xfrm>
            <a:off x="3786182" y="2643182"/>
            <a:ext cx="164307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0,2</a:t>
            </a:r>
            <a:r>
              <a:rPr lang="en-US" sz="3200" b="1" baseline="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3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- с</a:t>
            </a:r>
            <a:r>
              <a:rPr lang="en-US" sz="3200" b="1" baseline="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Rectangle 4"/>
          <p:cNvSpPr>
            <a:spLocks noChangeArrowheads="1"/>
          </p:cNvSpPr>
          <p:nvPr/>
        </p:nvSpPr>
        <p:spPr bwMode="auto">
          <a:xfrm>
            <a:off x="3428992" y="3429000"/>
            <a:ext cx="192879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(4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</a:t>
            </a:r>
            <a:r>
              <a:rPr lang="ru-RU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  <a:r>
              <a:rPr lang="en-US" sz="2800" b="1" baseline="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(3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412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411" name="Picture 27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4000504"/>
            <a:ext cx="1714512" cy="916221"/>
          </a:xfrm>
          <a:prstGeom prst="rect">
            <a:avLst/>
          </a:prstGeom>
          <a:noFill/>
        </p:spPr>
      </p:pic>
      <p:sp>
        <p:nvSpPr>
          <p:cNvPr id="16413" name="Rectangle 29"/>
          <p:cNvSpPr>
            <a:spLocks noChangeArrowheads="1"/>
          </p:cNvSpPr>
          <p:nvPr/>
        </p:nvSpPr>
        <p:spPr bwMode="auto">
          <a:xfrm>
            <a:off x="0" y="14192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4" name="Picture 2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5072074"/>
            <a:ext cx="1362350" cy="566738"/>
          </a:xfrm>
          <a:prstGeom prst="rect">
            <a:avLst/>
          </a:prstGeom>
          <a:noFill/>
        </p:spPr>
      </p:pic>
      <p:sp>
        <p:nvSpPr>
          <p:cNvPr id="45" name="TextBox 44"/>
          <p:cNvSpPr txBox="1"/>
          <p:nvPr/>
        </p:nvSpPr>
        <p:spPr>
          <a:xfrm>
            <a:off x="214282" y="5500702"/>
            <a:ext cx="862325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3300"/>
                </a:solidFill>
              </a:rPr>
              <a:t>При умножении суммы чисел на их разность</a:t>
            </a:r>
          </a:p>
          <a:p>
            <a:r>
              <a:rPr lang="ru-RU" sz="3200" b="1" dirty="0" smtClean="0">
                <a:solidFill>
                  <a:srgbClr val="003300"/>
                </a:solidFill>
              </a:rPr>
              <a:t>в результате получается разность их квадратов.</a:t>
            </a:r>
            <a:endParaRPr lang="ru-RU" sz="3200" b="1" dirty="0">
              <a:solidFill>
                <a:srgbClr val="003300"/>
              </a:solidFill>
            </a:endParaRPr>
          </a:p>
        </p:txBody>
      </p:sp>
      <p:sp>
        <p:nvSpPr>
          <p:cNvPr id="40" name="Стрелка вправо 39">
            <a:hlinkClick r:id="rId9" action="ppaction://hlinksldjump"/>
          </p:cNvPr>
          <p:cNvSpPr/>
          <p:nvPr/>
        </p:nvSpPr>
        <p:spPr>
          <a:xfrm rot="16200000">
            <a:off x="8726234" y="5918468"/>
            <a:ext cx="621218" cy="214314"/>
          </a:xfrm>
          <a:prstGeom prst="rightArrow">
            <a:avLst/>
          </a:prstGeom>
          <a:solidFill>
            <a:schemeClr val="tx2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16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387" grpId="0"/>
      <p:bldP spid="16388" grpId="0"/>
      <p:bldP spid="16388" grpId="1"/>
      <p:bldP spid="16389" grpId="0"/>
      <p:bldP spid="16389" grpId="1"/>
      <p:bldP spid="9" grpId="0"/>
      <p:bldP spid="10" grpId="0"/>
      <p:bldP spid="10" grpId="1"/>
      <p:bldP spid="11" grpId="0"/>
      <p:bldP spid="11" grpId="1"/>
      <p:bldP spid="12" grpId="0"/>
      <p:bldP spid="13" grpId="0"/>
      <p:bldP spid="13" grpId="1"/>
      <p:bldP spid="14" grpId="0"/>
      <p:bldP spid="14" grpId="1"/>
      <p:bldP spid="36" grpId="0"/>
      <p:bldP spid="36" grpId="1"/>
      <p:bldP spid="37" grpId="0"/>
      <p:bldP spid="38" grpId="0"/>
      <p:bldP spid="39" grpId="0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US" sz="2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952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1357298"/>
            <a:ext cx="7200784" cy="90009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0" y="1095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42976" y="500042"/>
            <a:ext cx="66622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3300"/>
                </a:solidFill>
              </a:rPr>
              <a:t>Формула сокращенного умножения</a:t>
            </a:r>
            <a:endParaRPr lang="ru-RU" sz="3200" b="1" dirty="0">
              <a:solidFill>
                <a:srgbClr val="0033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14480" y="2571744"/>
            <a:ext cx="54491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3300"/>
                </a:solidFill>
              </a:rPr>
              <a:t>Формула разности квадратов</a:t>
            </a:r>
            <a:endParaRPr lang="ru-RU" sz="3200" b="1" dirty="0">
              <a:solidFill>
                <a:srgbClr val="003300"/>
              </a:solidFill>
            </a:endParaRPr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18" name="Picture 1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3214686"/>
            <a:ext cx="7215238" cy="90190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0" y="1095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7158" y="4643446"/>
            <a:ext cx="8459816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660033"/>
                </a:solidFill>
              </a:rPr>
              <a:t>Разность квадратов двух чисел равна произведению</a:t>
            </a:r>
          </a:p>
          <a:p>
            <a:r>
              <a:rPr lang="ru-RU" sz="2800" b="1" dirty="0" smtClean="0">
                <a:solidFill>
                  <a:srgbClr val="660033"/>
                </a:solidFill>
              </a:rPr>
              <a:t> разности этих чисел и их суммы.</a:t>
            </a:r>
            <a:endParaRPr lang="ru-RU" sz="2800" b="1" dirty="0">
              <a:solidFill>
                <a:srgbClr val="660033"/>
              </a:solidFill>
            </a:endParaRPr>
          </a:p>
        </p:txBody>
      </p:sp>
      <p:sp>
        <p:nvSpPr>
          <p:cNvPr id="14" name="Стрелка вправо 13">
            <a:hlinkClick r:id="rId4" action="ppaction://hlinksldjump"/>
          </p:cNvPr>
          <p:cNvSpPr/>
          <p:nvPr/>
        </p:nvSpPr>
        <p:spPr>
          <a:xfrm rot="16200000">
            <a:off x="8325640" y="5890466"/>
            <a:ext cx="621218" cy="413194"/>
          </a:xfrm>
          <a:prstGeom prst="rightArrow">
            <a:avLst/>
          </a:prstGeom>
          <a:solidFill>
            <a:schemeClr val="tx2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04" y="285728"/>
            <a:ext cx="6314742" cy="10772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0099"/>
                </a:solidFill>
              </a:rPr>
              <a:t>4. Вычислить, применяя формулу </a:t>
            </a:r>
          </a:p>
          <a:p>
            <a:r>
              <a:rPr lang="ru-RU" sz="3200" b="1" dirty="0" smtClean="0">
                <a:solidFill>
                  <a:srgbClr val="000099"/>
                </a:solidFill>
              </a:rPr>
              <a:t>сокращенного умножения.</a:t>
            </a:r>
            <a:endParaRPr lang="ru-RU" sz="3200" b="1" dirty="0">
              <a:solidFill>
                <a:srgbClr val="000099"/>
              </a:solidFill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14282" y="1571612"/>
            <a:ext cx="18573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1) 52 · 48 =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857356" y="1571612"/>
            <a:ext cx="292895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(50 + 2)(50 – 2) =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4357686" y="1571612"/>
            <a:ext cx="16430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50</a:t>
            </a:r>
            <a:r>
              <a:rPr kumimoji="0" lang="ru-RU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2</a:t>
            </a:r>
            <a:r>
              <a:rPr kumimoji="0" lang="ru-RU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=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5786446" y="1571612"/>
            <a:ext cx="17859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2500 – 4 =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58082" y="1571612"/>
            <a:ext cx="10118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2496;</a:t>
            </a:r>
            <a:endParaRPr lang="ru-RU" sz="2800" b="1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85720" y="2143116"/>
            <a:ext cx="21431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 104 · 96 =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2214546" y="2143116"/>
            <a:ext cx="33575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(100 + 4)(100 – 4) =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5143504" y="2143116"/>
            <a:ext cx="17859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10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0</a:t>
            </a:r>
            <a:r>
              <a:rPr kumimoji="0" lang="ru-RU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4</a:t>
            </a:r>
            <a:r>
              <a:rPr kumimoji="0" lang="ru-RU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=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786578" y="2143116"/>
            <a:ext cx="10118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9984.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143108" y="2786058"/>
            <a:ext cx="4876271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5">
                    <a:lumMod val="10000"/>
                  </a:schemeClr>
                </a:solidFill>
              </a:rPr>
              <a:t>5. Выполнить умножение.</a:t>
            </a:r>
            <a:endParaRPr lang="ru-RU" sz="3200" b="1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0" y="3643314"/>
            <a:ext cx="30003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1)(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3c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+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)(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3c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 =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2786050" y="3643314"/>
            <a:ext cx="18573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(3c)</a:t>
            </a:r>
            <a:r>
              <a:rPr kumimoji="0" lang="ru-RU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</a:t>
            </a:r>
            <a:r>
              <a:rPr kumimoji="0" lang="ru-RU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=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4429124" y="3643314"/>
            <a:ext cx="150019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9c</a:t>
            </a:r>
            <a:r>
              <a:rPr kumimoji="0" lang="ru-RU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b</a:t>
            </a:r>
            <a:r>
              <a:rPr kumimoji="0" lang="ru-RU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;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0" y="4286256"/>
            <a:ext cx="38576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)(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0,1m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+ 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8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)(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8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0,1m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 =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3571868" y="4286256"/>
            <a:ext cx="21431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64</a:t>
            </a:r>
            <a:r>
              <a:rPr lang="ru-RU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- 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0,01m</a:t>
            </a:r>
            <a:r>
              <a:rPr kumimoji="0" lang="ru-RU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;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0" y="4929198"/>
            <a:ext cx="428628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3)(6c</a:t>
            </a:r>
            <a:r>
              <a:rPr lang="en-US" sz="2800" b="1" baseline="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0,5b</a:t>
            </a:r>
            <a:r>
              <a:rPr lang="en-US" sz="2800" b="1" baseline="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7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(6c</a:t>
            </a:r>
            <a:r>
              <a:rPr lang="en-US" sz="2800" b="1" baseline="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ru-RU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0,5b</a:t>
            </a:r>
            <a:r>
              <a:rPr lang="en-US" sz="2800" b="1" baseline="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7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)=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4071934" y="4929198"/>
            <a:ext cx="30003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((6c</a:t>
            </a:r>
            <a:r>
              <a:rPr lang="en-US" sz="2800" b="1" baseline="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ru-RU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- ((0,5b</a:t>
            </a:r>
            <a:r>
              <a:rPr lang="en-US" sz="2800" b="1" baseline="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7</a:t>
            </a:r>
            <a:r>
              <a:rPr lang="ru-RU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  <a:r>
              <a:rPr lang="ru-RU" sz="2800" b="1" baseline="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sz="2800" b="1" baseline="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=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6857984" y="4929198"/>
            <a:ext cx="228601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36c</a:t>
            </a:r>
            <a:r>
              <a:rPr lang="en-US" sz="2800" b="1" baseline="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8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- 0,25b</a:t>
            </a:r>
            <a:r>
              <a:rPr lang="en-US" sz="2800" b="1" baseline="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14 </a:t>
            </a:r>
            <a:r>
              <a:rPr 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;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1162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0" y="1162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5572140"/>
            <a:ext cx="4876800" cy="876300"/>
          </a:xfrm>
          <a:prstGeom prst="rect">
            <a:avLst/>
          </a:prstGeom>
          <a:noFill/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5572140"/>
            <a:ext cx="2162175" cy="866775"/>
          </a:xfrm>
          <a:prstGeom prst="rect">
            <a:avLst/>
          </a:prstGeom>
          <a:noFill/>
        </p:spPr>
      </p:pic>
      <p:sp>
        <p:nvSpPr>
          <p:cNvPr id="31" name="Стрелка вправо 30">
            <a:hlinkClick r:id="rId4" action="ppaction://hlinksldjump"/>
          </p:cNvPr>
          <p:cNvSpPr/>
          <p:nvPr/>
        </p:nvSpPr>
        <p:spPr>
          <a:xfrm rot="16200000">
            <a:off x="8254202" y="5819028"/>
            <a:ext cx="621218" cy="413194"/>
          </a:xfrm>
          <a:prstGeom prst="rightArrow">
            <a:avLst/>
          </a:prstGeom>
          <a:solidFill>
            <a:schemeClr val="tx2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6385" grpId="0"/>
      <p:bldP spid="16386" grpId="0"/>
      <p:bldP spid="16387" grpId="0"/>
      <p:bldP spid="16388" grpId="0"/>
      <p:bldP spid="8" grpId="0"/>
      <p:bldP spid="9" grpId="0"/>
      <p:bldP spid="10" grpId="0"/>
      <p:bldP spid="11" grpId="0"/>
      <p:bldP spid="13" grpId="0"/>
      <p:bldP spid="14" grpId="0" animBg="1"/>
      <p:bldP spid="16" grpId="0"/>
      <p:bldP spid="17" grpId="0"/>
      <p:bldP spid="18" grpId="0"/>
      <p:bldP spid="20" grpId="0"/>
      <p:bldP spid="22" grpId="0"/>
      <p:bldP spid="24" grpId="0"/>
      <p:bldP spid="25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43174" y="142852"/>
            <a:ext cx="3335208" cy="10772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3300"/>
                </a:solidFill>
              </a:rPr>
              <a:t>Физкультминутка</a:t>
            </a:r>
          </a:p>
          <a:p>
            <a:r>
              <a:rPr lang="ru-RU" sz="3200" b="1" dirty="0" smtClean="0">
                <a:solidFill>
                  <a:srgbClr val="003300"/>
                </a:solidFill>
              </a:rPr>
              <a:t>(Найди ошибку!)</a:t>
            </a:r>
            <a:endParaRPr lang="ru-RU" sz="3200" b="1" dirty="0">
              <a:solidFill>
                <a:srgbClr val="003300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0" y="0"/>
            <a:ext cx="3429024" cy="3000396"/>
            <a:chOff x="3000364" y="1785926"/>
            <a:chExt cx="3429024" cy="3000396"/>
          </a:xfrm>
        </p:grpSpPr>
        <p:sp>
          <p:nvSpPr>
            <p:cNvPr id="4" name="Солнце 3"/>
            <p:cNvSpPr/>
            <p:nvPr/>
          </p:nvSpPr>
          <p:spPr>
            <a:xfrm>
              <a:off x="3000364" y="1785926"/>
              <a:ext cx="3429024" cy="3000396"/>
            </a:xfrm>
            <a:prstGeom prst="sun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457" name="Rectangle 1"/>
            <p:cNvSpPr>
              <a:spLocks noChangeArrowheads="1"/>
            </p:cNvSpPr>
            <p:nvPr/>
          </p:nvSpPr>
          <p:spPr bwMode="auto">
            <a:xfrm>
              <a:off x="3786182" y="2928934"/>
              <a:ext cx="1928826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5</a:t>
              </a:r>
              <a:r>
                <a:rPr kumimoji="0" lang="ru-RU" sz="3600" b="1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2</a:t>
              </a:r>
              <a:r>
                <a:rPr kumimoji="0" lang="ru-RU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 : 5=10</a:t>
              </a:r>
              <a:endPara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13" name="Группа 12"/>
          <p:cNvGrpSpPr/>
          <p:nvPr/>
        </p:nvGrpSpPr>
        <p:grpSpPr>
          <a:xfrm>
            <a:off x="6143604" y="5000636"/>
            <a:ext cx="3000396" cy="1714512"/>
            <a:chOff x="4429124" y="4857760"/>
            <a:chExt cx="3000396" cy="1714512"/>
          </a:xfrm>
        </p:grpSpPr>
        <p:sp>
          <p:nvSpPr>
            <p:cNvPr id="9" name="Облако 8"/>
            <p:cNvSpPr/>
            <p:nvPr/>
          </p:nvSpPr>
          <p:spPr>
            <a:xfrm>
              <a:off x="4429124" y="4857760"/>
              <a:ext cx="3000396" cy="1714512"/>
            </a:xfrm>
            <a:prstGeom prst="cloud">
              <a:avLst/>
            </a:prstGeom>
            <a:solidFill>
              <a:srgbClr val="BCE2F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9458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643438" y="5072074"/>
              <a:ext cx="2628900" cy="962025"/>
            </a:xfrm>
            <a:prstGeom prst="rect">
              <a:avLst/>
            </a:prstGeom>
            <a:noFill/>
          </p:spPr>
        </p:pic>
      </p:grp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14192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Улыбающееся лицо 13"/>
          <p:cNvSpPr/>
          <p:nvPr/>
        </p:nvSpPr>
        <p:spPr>
          <a:xfrm>
            <a:off x="357158" y="4786322"/>
            <a:ext cx="1785950" cy="1643074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705 -0.00231 L 0.62743 -0.0023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2743 -0.00232 L 0.62743 0.574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2743 0.5747 L 0.00538 -0.00232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1" y="-2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49769E-7 L -0.00243 0.59574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2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95 0.59343 L 0.61962 0.00832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8" y="-2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00648E-6 L -5.55556E-7 -0.69242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0.69241 L -0.65886 -0.68941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4306 -0.63715 L -0.01302 0.00277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5" y="3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 -0.06013 L -0.68767 -0.05736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4549 -0.0414 L 0.0026 -0.68941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4" y="-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3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7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625 -0.60061 L 0.7099 -0.60061 L 0.7099 -0.02359 L 0.05625 -0.02359 L 0.05625 -0.60061 Z " pathEditMode="relative" rAng="0" ptsTypes="FFFFF">
                                      <p:cBhvr>
                                        <p:cTn id="82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7" y="2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736 -0.67392 C 0.5559 -0.67392 0.7099 -0.50463 0.7099 -0.29649 C 0.7099 -0.08835 0.5559 0.0814 0.36736 0.0814 C 0.17847 0.0814 0.02483 -0.08835 0.02483 -0.29649 C 0.02483 -0.50463 0.17847 -0.67392 0.36736 -0.67392 Z " pathEditMode="relative" rAng="0" ptsTypes="fffff">
                                      <p:cBhvr>
                                        <p:cTn id="86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5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3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  <p:bldP spid="14" grpId="1" animBg="1"/>
      <p:bldP spid="14" grpId="2" animBg="1"/>
      <p:bldP spid="14" grpId="3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422" y="357166"/>
            <a:ext cx="4039504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0099"/>
                </a:solidFill>
              </a:rPr>
              <a:t>6. Решить уравнение:</a:t>
            </a:r>
            <a:endParaRPr lang="ru-RU" sz="3200" b="1" dirty="0">
              <a:solidFill>
                <a:srgbClr val="0000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14678" y="1071546"/>
            <a:ext cx="2869247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0099"/>
                </a:solidFill>
              </a:rPr>
              <a:t>(Работа в группе)</a:t>
            </a:r>
            <a:endParaRPr lang="ru-RU" sz="2800" b="1" dirty="0">
              <a:solidFill>
                <a:srgbClr val="000099"/>
              </a:solidFill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85720" y="1643050"/>
            <a:ext cx="471490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1)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x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- 4(5 – x) = (x – 2)(x + 2);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214678" y="4143380"/>
            <a:ext cx="30003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x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- 20 + 4x = x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4</a:t>
            </a:r>
            <a:r>
              <a:rPr lang="ru-RU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3500430" y="3714752"/>
            <a:ext cx="17145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atin typeface="Calibri" pitchFamily="34" charset="0"/>
                <a:cs typeface="Times New Roman" pitchFamily="18" charset="0"/>
              </a:rPr>
              <a:t>Решение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3214678" y="4643446"/>
            <a:ext cx="335755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x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+ 4x - x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= – 4 + 20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3286116" y="5072074"/>
            <a:ext cx="13572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4x = 16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3500430" y="5500702"/>
            <a:ext cx="11429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x = 4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286116" y="5929330"/>
            <a:ext cx="20717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atin typeface="Calibri" pitchFamily="34" charset="0"/>
                <a:cs typeface="Times New Roman" pitchFamily="18" charset="0"/>
              </a:rPr>
              <a:t>Ответ:  </a:t>
            </a:r>
            <a:r>
              <a:rPr lang="en-US" sz="2800" b="1" dirty="0" smtClean="0">
                <a:latin typeface="Calibri" pitchFamily="34" charset="0"/>
                <a:cs typeface="Times New Roman" pitchFamily="18" charset="0"/>
              </a:rPr>
              <a:t>4.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285720" y="2214554"/>
            <a:ext cx="621510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2) (3x + 4)(4 – 3x) = </a:t>
            </a:r>
            <a:r>
              <a:rPr lang="ru-RU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43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9(x + 1)(x - 5).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2071670" y="3286124"/>
            <a:ext cx="471490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1)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x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- 4(5 – x) = (x – 2)(x + 2);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14678" y="2786058"/>
            <a:ext cx="1698157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0099"/>
                </a:solidFill>
              </a:rPr>
              <a:t>Проверка</a:t>
            </a:r>
            <a:endParaRPr lang="ru-RU" sz="2800" b="1" dirty="0">
              <a:solidFill>
                <a:srgbClr val="000099"/>
              </a:solidFill>
            </a:endParaRPr>
          </a:p>
        </p:txBody>
      </p:sp>
      <p:sp>
        <p:nvSpPr>
          <p:cNvPr id="15" name="Стрелка вправо 14">
            <a:hlinkClick r:id="rId2" action="ppaction://hlinksldjump"/>
          </p:cNvPr>
          <p:cNvSpPr/>
          <p:nvPr/>
        </p:nvSpPr>
        <p:spPr>
          <a:xfrm rot="16200000">
            <a:off x="8254202" y="5819028"/>
            <a:ext cx="621218" cy="413194"/>
          </a:xfrm>
          <a:prstGeom prst="rightArrow">
            <a:avLst/>
          </a:prstGeom>
          <a:solidFill>
            <a:schemeClr val="tx2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7409" grpId="0"/>
      <p:bldP spid="17410" grpId="0"/>
      <p:bldP spid="17411" grpId="0"/>
      <p:bldP spid="17412" grpId="0"/>
      <p:bldP spid="17413" grpId="0"/>
      <p:bldP spid="17414" grpId="0"/>
      <p:bldP spid="10" grpId="0"/>
      <p:bldP spid="17415" grpId="0"/>
      <p:bldP spid="13" grpId="0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214414" y="1785926"/>
            <a:ext cx="52149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16 – 9x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= 43 – 9x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- 9x + 45x + 45,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928926" y="1142984"/>
            <a:ext cx="17145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atin typeface="Calibri" pitchFamily="34" charset="0"/>
                <a:cs typeface="Times New Roman" pitchFamily="18" charset="0"/>
              </a:rPr>
              <a:t>Решение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857224" y="428604"/>
            <a:ext cx="621510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2) (3x + 4)(4 – 3x) = </a:t>
            </a:r>
            <a:r>
              <a:rPr lang="ru-RU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43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9(x + 1)(x - 5).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214414" y="2500306"/>
            <a:ext cx="54292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– 9x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+ 9x</a:t>
            </a:r>
            <a:r>
              <a:rPr kumimoji="0" lang="en-US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+ 9x - 45x = 43 + 45 - 16,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3071802" y="3214686"/>
            <a:ext cx="17144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-36x = 72,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3286116" y="3857628"/>
            <a:ext cx="12858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x = - 2.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000364" y="4572008"/>
            <a:ext cx="21431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atin typeface="Calibri" pitchFamily="34" charset="0"/>
                <a:cs typeface="Times New Roman" pitchFamily="18" charset="0"/>
              </a:rPr>
              <a:t>Ответ:  -</a:t>
            </a:r>
            <a:r>
              <a:rPr lang="en-US" sz="2800" b="1" dirty="0" smtClean="0">
                <a:latin typeface="Calibri" pitchFamily="34" charset="0"/>
                <a:cs typeface="Times New Roman" pitchFamily="18" charset="0"/>
              </a:rPr>
              <a:t>2.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трелка вправо 8">
            <a:hlinkClick r:id="rId2" action="ppaction://hlinksldjump"/>
          </p:cNvPr>
          <p:cNvSpPr/>
          <p:nvPr/>
        </p:nvSpPr>
        <p:spPr>
          <a:xfrm rot="16200000">
            <a:off x="8254202" y="5819028"/>
            <a:ext cx="621218" cy="413194"/>
          </a:xfrm>
          <a:prstGeom prst="rightArrow">
            <a:avLst/>
          </a:prstGeom>
          <a:solidFill>
            <a:schemeClr val="tx2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  <p:bldP spid="3" grpId="0"/>
      <p:bldP spid="4" grpId="0"/>
      <p:bldP spid="23554" grpId="0"/>
      <p:bldP spid="23555" grpId="0"/>
      <p:bldP spid="23556" grpId="0"/>
      <p:bldP spid="8" grpId="0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972</TotalTime>
  <Words>920</Words>
  <Application>Microsoft Office PowerPoint</Application>
  <PresentationFormat>Экран (4:3)</PresentationFormat>
  <Paragraphs>163</Paragraphs>
  <Slides>22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Arial</vt:lpstr>
      <vt:lpstr>Calibri</vt:lpstr>
      <vt:lpstr>Cambria Math</vt:lpstr>
      <vt:lpstr>Times New Roman</vt:lpstr>
      <vt:lpstr>Trebuchet MS</vt:lpstr>
      <vt:lpstr>Wingdings 3</vt:lpstr>
      <vt:lpstr>Аспект</vt:lpstr>
      <vt:lpstr>Формула</vt:lpstr>
      <vt:lpstr>7 класс Урок 1 Тема: «Формула разности квадратов»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 класс «Формула разности квадратов»</dc:title>
  <dc:creator>ASUS</dc:creator>
  <cp:lastModifiedBy>user</cp:lastModifiedBy>
  <cp:revision>149</cp:revision>
  <dcterms:created xsi:type="dcterms:W3CDTF">2018-02-09T13:32:08Z</dcterms:created>
  <dcterms:modified xsi:type="dcterms:W3CDTF">2024-02-08T02:51:54Z</dcterms:modified>
</cp:coreProperties>
</file>