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 id="2147483780" r:id="rId2"/>
  </p:sldMasterIdLst>
  <p:notesMasterIdLst>
    <p:notesMasterId r:id="rId21"/>
  </p:notesMasterIdLst>
  <p:sldIdLst>
    <p:sldId id="256" r:id="rId3"/>
    <p:sldId id="257" r:id="rId4"/>
    <p:sldId id="259" r:id="rId5"/>
    <p:sldId id="260" r:id="rId6"/>
    <p:sldId id="277" r:id="rId7"/>
    <p:sldId id="276" r:id="rId8"/>
    <p:sldId id="274" r:id="rId9"/>
    <p:sldId id="261" r:id="rId10"/>
    <p:sldId id="262" r:id="rId11"/>
    <p:sldId id="267" r:id="rId12"/>
    <p:sldId id="266" r:id="rId13"/>
    <p:sldId id="264" r:id="rId14"/>
    <p:sldId id="265" r:id="rId15"/>
    <p:sldId id="269" r:id="rId16"/>
    <p:sldId id="270" r:id="rId17"/>
    <p:sldId id="268" r:id="rId18"/>
    <p:sldId id="271" r:id="rId19"/>
    <p:sldId id="273"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7" autoAdjust="0"/>
    <p:restoredTop sz="94638" autoAdjust="0"/>
  </p:normalViewPr>
  <p:slideViewPr>
    <p:cSldViewPr>
      <p:cViewPr>
        <p:scale>
          <a:sx n="100" d="100"/>
          <a:sy n="100" d="100"/>
        </p:scale>
        <p:origin x="-1104"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C8CB12-FECD-40AC-93FD-9E60E22A3180}" type="datetimeFigureOut">
              <a:rPr lang="ru-RU" smtClean="0"/>
              <a:pPr/>
              <a:t>12.11.2023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514A7A-BE06-40AF-BF49-F987254B5BE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514A7A-BE06-40AF-BF49-F987254B5BE8}" type="slidenum">
              <a:rPr lang="ru-RU" smtClean="0"/>
              <a:pPr/>
              <a:t>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514A7A-BE06-40AF-BF49-F987254B5BE8}" type="slidenum">
              <a:rPr lang="ru-RU" smtClean="0"/>
              <a:pPr/>
              <a:t>6</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514A7A-BE06-40AF-BF49-F987254B5BE8}"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17" name="Нижний колонтитул 16"/>
          <p:cNvSpPr>
            <a:spLocks noGrp="1"/>
          </p:cNvSpPr>
          <p:nvPr>
            <p:ph type="ftr" sz="quarter" idx="11"/>
          </p:nvPr>
        </p:nvSpPr>
        <p:spPr/>
        <p:txBody>
          <a:bodyPr/>
          <a:lstStyle/>
          <a:p>
            <a:endParaRPr lang="ru-RU" dirty="0"/>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dirty="0"/>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a:xfrm>
            <a:off x="4361688" y="1026372"/>
            <a:ext cx="457200" cy="441325"/>
          </a:xfrm>
        </p:spPr>
        <p:txBody>
          <a:bodyPr/>
          <a:lstStyle/>
          <a:p>
            <a:fld id="{725C68B6-61C2-468F-89AB-4B9F7531AA68}" type="slidenum">
              <a:rPr lang="ru-RU" smtClean="0"/>
              <a:pPr/>
              <a:t>‹#›</a:t>
            </a:fld>
            <a:endParaRPr lang="ru-RU" dirty="0"/>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dirty="0"/>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dirty="0"/>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dirty="0"/>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725C68B6-61C2-468F-89AB-4B9F7531AA68}" type="slidenum">
              <a:rPr lang="ru-RU" smtClean="0"/>
              <a:pPr/>
              <a:t>‹#›</a:t>
            </a:fld>
            <a:endParaRPr lang="ru-RU" dirty="0"/>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a:xfrm>
            <a:off x="4343400" y="1036020"/>
            <a:ext cx="457200" cy="441325"/>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dirty="0"/>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Дата 4"/>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Номер слайда 6"/>
          <p:cNvSpPr>
            <a:spLocks noGrp="1"/>
          </p:cNvSpPr>
          <p:nvPr>
            <p:ph type="sldNum" sz="quarter" idx="12"/>
          </p:nvPr>
        </p:nvSpPr>
        <p:spPr>
          <a:xfrm>
            <a:off x="1371600" y="312738"/>
            <a:ext cx="457200" cy="441325"/>
          </a:xfrm>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Дата 4"/>
          <p:cNvSpPr>
            <a:spLocks noGrp="1"/>
          </p:cNvSpPr>
          <p:nvPr>
            <p:ph type="dt" sz="half" idx="10"/>
          </p:nvPr>
        </p:nvSpPr>
        <p:spPr>
          <a:xfrm>
            <a:off x="5788152" y="6404984"/>
            <a:ext cx="3044952" cy="365760"/>
          </a:xfrm>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Номер слайда 5"/>
          <p:cNvSpPr>
            <a:spLocks noGrp="1"/>
          </p:cNvSpPr>
          <p:nvPr>
            <p:ph type="sldNum" sz="quarter" idx="12"/>
          </p:nvPr>
        </p:nvSpPr>
        <p:spPr>
          <a:xfrm>
            <a:off x="6915912" y="3009901"/>
            <a:ext cx="457200" cy="441325"/>
          </a:xfrm>
        </p:spPr>
        <p:txBody>
          <a:bodyPr/>
          <a:lstStyle/>
          <a:p>
            <a:fld id="{725C68B6-61C2-468F-89AB-4B9F7531AA68}" type="slidenum">
              <a:rPr lang="ru-RU" smtClean="0"/>
              <a:pPr/>
              <a:t>‹#›</a:t>
            </a:fld>
            <a:endParaRPr lang="ru-RU" dirty="0"/>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12.11.2023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12.11.2023</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B106E36-FD25-4E2D-B0AA-010F637433A0}" type="datetimeFigureOut">
              <a:rPr lang="ru-RU" smtClean="0"/>
              <a:pPr/>
              <a:t>12.11.2023</a:t>
            </a:fld>
            <a:endParaRPr lang="ru-RU" dirty="0"/>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dirty="0"/>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25C68B6-61C2-468F-89AB-4B9F7531AA68}" type="slidenum">
              <a:rPr lang="ru-RU" smtClean="0"/>
              <a:pPr/>
              <a:t>‹#›</a:t>
            </a:fld>
            <a:endParaRPr lang="ru-RU" dirty="0"/>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00070"/>
          </a:xfrm>
        </p:spPr>
        <p:txBody>
          <a:bodyPr>
            <a:normAutofit fontScale="90000"/>
          </a:bodyPr>
          <a:lstStyle/>
          <a:p>
            <a:r>
              <a:rPr lang="ru-RU" sz="1400" dirty="0" smtClean="0">
                <a:solidFill>
                  <a:schemeClr val="tx1"/>
                </a:solidFill>
              </a:rPr>
              <a:t/>
            </a:r>
            <a:br>
              <a:rPr lang="ru-RU" sz="1400" dirty="0" smtClean="0">
                <a:solidFill>
                  <a:schemeClr val="tx1"/>
                </a:solidFill>
              </a:rPr>
            </a:br>
            <a:r>
              <a:rPr lang="ru-RU" sz="1400" dirty="0" smtClean="0">
                <a:solidFill>
                  <a:schemeClr val="tx1"/>
                </a:solidFill>
              </a:rPr>
              <a:t/>
            </a:r>
            <a:br>
              <a:rPr lang="ru-RU" sz="1400" dirty="0" smtClean="0">
                <a:solidFill>
                  <a:schemeClr val="tx1"/>
                </a:solidFill>
              </a:rPr>
            </a:br>
            <a:r>
              <a:rPr lang="ru-RU" sz="1800" dirty="0" smtClean="0">
                <a:solidFill>
                  <a:schemeClr val="tx1"/>
                </a:solidFill>
              </a:rPr>
              <a:t>Муниципальное бюджетное дошкольное образовательное учреждение г.Иркутска</a:t>
            </a:r>
            <a:br>
              <a:rPr lang="ru-RU" sz="1800" dirty="0" smtClean="0">
                <a:solidFill>
                  <a:schemeClr val="tx1"/>
                </a:solidFill>
              </a:rPr>
            </a:br>
            <a:r>
              <a:rPr lang="ru-RU" sz="1800" dirty="0" smtClean="0">
                <a:solidFill>
                  <a:schemeClr val="tx1"/>
                </a:solidFill>
              </a:rPr>
              <a:t>детский сад </a:t>
            </a:r>
            <a:r>
              <a:rPr lang="ru-RU" sz="1800" dirty="0" smtClean="0">
                <a:solidFill>
                  <a:schemeClr val="tx1"/>
                </a:solidFill>
                <a:latin typeface="Times New Roman" pitchFamily="18" charset="0"/>
                <a:cs typeface="Times New Roman" pitchFamily="18" charset="0"/>
              </a:rPr>
              <a:t>№36</a:t>
            </a:r>
            <a:r>
              <a:rPr lang="ru-RU" sz="1400" dirty="0" smtClean="0">
                <a:solidFill>
                  <a:schemeClr val="tx1"/>
                </a:solidFill>
                <a:latin typeface="Arial" pitchFamily="34" charset="0"/>
                <a:cs typeface="Arial" pitchFamily="34" charset="0"/>
              </a:rPr>
              <a:t/>
            </a:r>
            <a:br>
              <a:rPr lang="ru-RU" sz="1400" dirty="0" smtClean="0">
                <a:solidFill>
                  <a:schemeClr val="tx1"/>
                </a:solidFill>
                <a:latin typeface="Arial" pitchFamily="34" charset="0"/>
                <a:cs typeface="Arial" pitchFamily="34" charset="0"/>
              </a:rPr>
            </a:br>
            <a:endParaRPr lang="ru-RU" sz="1400" dirty="0">
              <a:solidFill>
                <a:schemeClr val="tx1"/>
              </a:solidFill>
            </a:endParaRPr>
          </a:p>
        </p:txBody>
      </p:sp>
      <p:sp>
        <p:nvSpPr>
          <p:cNvPr id="3" name="TextBox 2"/>
          <p:cNvSpPr txBox="1"/>
          <p:nvPr/>
        </p:nvSpPr>
        <p:spPr>
          <a:xfrm>
            <a:off x="428596" y="1428736"/>
            <a:ext cx="8358246" cy="5478423"/>
          </a:xfrm>
          <a:prstGeom prst="rect">
            <a:avLst/>
          </a:prstGeom>
          <a:noFill/>
        </p:spPr>
        <p:txBody>
          <a:bodyPr wrap="square" rtlCol="0">
            <a:spAutoFit/>
          </a:bodyPr>
          <a:lstStyle/>
          <a:p>
            <a:pPr algn="ctr"/>
            <a:r>
              <a:rPr lang="ru-RU" sz="4800" dirty="0" smtClean="0">
                <a:solidFill>
                  <a:srgbClr val="C00000"/>
                </a:solidFill>
              </a:rPr>
              <a:t>НЕТРАДИЦИОННЫЕ ТЕХНИКИ РИСОВАНИЯ:</a:t>
            </a:r>
          </a:p>
          <a:p>
            <a:pPr algn="ctr"/>
            <a:r>
              <a:rPr lang="ru-RU" sz="6600" b="1" i="1" dirty="0" smtClean="0">
                <a:solidFill>
                  <a:srgbClr val="7030A0"/>
                </a:solidFill>
                <a:latin typeface="Arial" pitchFamily="34" charset="0"/>
                <a:cs typeface="Arial" pitchFamily="34" charset="0"/>
              </a:rPr>
              <a:t>рисование цветным песком </a:t>
            </a:r>
          </a:p>
          <a:p>
            <a:pPr algn="r"/>
            <a:endParaRPr lang="ru-RU" dirty="0" smtClean="0">
              <a:solidFill>
                <a:srgbClr val="7030A0"/>
              </a:solidFill>
              <a:latin typeface="Arial" pitchFamily="34" charset="0"/>
              <a:cs typeface="Arial" pitchFamily="34" charset="0"/>
            </a:endParaRPr>
          </a:p>
          <a:p>
            <a:pPr algn="r"/>
            <a:endParaRPr lang="ru-RU" dirty="0" smtClean="0">
              <a:solidFill>
                <a:srgbClr val="7030A0"/>
              </a:solidFill>
              <a:latin typeface="Arial" pitchFamily="34" charset="0"/>
              <a:cs typeface="Arial" pitchFamily="34" charset="0"/>
            </a:endParaRPr>
          </a:p>
          <a:p>
            <a:pPr algn="r"/>
            <a:r>
              <a:rPr lang="ru-RU" i="1" dirty="0" smtClean="0">
                <a:latin typeface="Arial" pitchFamily="34" charset="0"/>
                <a:cs typeface="Arial" pitchFamily="34" charset="0"/>
              </a:rPr>
              <a:t>Подготовила:</a:t>
            </a:r>
          </a:p>
          <a:p>
            <a:pPr algn="r"/>
            <a:r>
              <a:rPr lang="ru-RU" i="1" dirty="0" smtClean="0">
                <a:latin typeface="Arial" pitchFamily="34" charset="0"/>
                <a:cs typeface="Arial" pitchFamily="34" charset="0"/>
              </a:rPr>
              <a:t>Прокопчук О.Л.</a:t>
            </a:r>
          </a:p>
          <a:p>
            <a:pPr algn="r"/>
            <a:r>
              <a:rPr lang="ru-RU" i="1" dirty="0" smtClean="0">
                <a:latin typeface="Arial" pitchFamily="34" charset="0"/>
                <a:cs typeface="Arial" pitchFamily="34" charset="0"/>
              </a:rPr>
              <a:t>воспитатель </a:t>
            </a:r>
            <a:r>
              <a:rPr lang="en-US" i="1" dirty="0" smtClean="0">
                <a:latin typeface="Arial" pitchFamily="34" charset="0"/>
                <a:cs typeface="Arial" pitchFamily="34" charset="0"/>
              </a:rPr>
              <a:t>I</a:t>
            </a:r>
            <a:r>
              <a:rPr lang="ru-RU" i="1" dirty="0" smtClean="0">
                <a:latin typeface="Arial" pitchFamily="34" charset="0"/>
                <a:cs typeface="Arial" pitchFamily="34" charset="0"/>
              </a:rPr>
              <a:t> кв. категории</a:t>
            </a:r>
          </a:p>
          <a:p>
            <a:pPr algn="ctr"/>
            <a:endParaRPr lang="ru-RU" sz="1600" b="1" i="1" dirty="0" smtClean="0">
              <a:solidFill>
                <a:srgbClr val="7030A0"/>
              </a:solidFill>
              <a:latin typeface="Arial" pitchFamily="34" charset="0"/>
              <a:cs typeface="Arial" pitchFamily="34" charset="0"/>
            </a:endParaRPr>
          </a:p>
          <a:p>
            <a:pPr algn="r"/>
            <a:endParaRPr lang="ru-RU" sz="1600" b="1" i="1" dirty="0">
              <a:solidFill>
                <a:srgbClr val="7030A0"/>
              </a:solidFill>
              <a:latin typeface="Arial" pitchFamily="34" charset="0"/>
              <a:cs typeface="Arial" pitchFamily="34" charset="0"/>
            </a:endParaRPr>
          </a:p>
        </p:txBody>
      </p:sp>
      <p:pic>
        <p:nvPicPr>
          <p:cNvPr id="15362" name="Picture 2" descr="https://www.martin-sad.ru/upload/iblock/a24/a247371c14804c6b68434bf04c7ea625.jpg"/>
          <p:cNvPicPr>
            <a:picLocks noChangeAspect="1" noChangeArrowheads="1"/>
          </p:cNvPicPr>
          <p:nvPr/>
        </p:nvPicPr>
        <p:blipFill>
          <a:blip r:embed="rId2" cstate="print"/>
          <a:srcRect/>
          <a:stretch>
            <a:fillRect/>
          </a:stretch>
        </p:blipFill>
        <p:spPr bwMode="auto">
          <a:xfrm rot="20466102">
            <a:off x="316800" y="5048805"/>
            <a:ext cx="1850865" cy="138220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5363" name="Picture 3" descr="F:\ДЕТ САД №36\фото группы\1-я МЛ ГР\новый сад.JPG"/>
          <p:cNvPicPr>
            <a:picLocks noChangeAspect="1" noChangeArrowheads="1"/>
          </p:cNvPicPr>
          <p:nvPr/>
        </p:nvPicPr>
        <p:blipFill>
          <a:blip r:embed="rId3" cstate="print"/>
          <a:srcRect/>
          <a:stretch>
            <a:fillRect/>
          </a:stretch>
        </p:blipFill>
        <p:spPr bwMode="auto">
          <a:xfrm rot="1085400">
            <a:off x="7395574" y="770340"/>
            <a:ext cx="1428760" cy="92907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47105" name="Rectangle 1"/>
          <p:cNvSpPr>
            <a:spLocks noChangeArrowheads="1"/>
          </p:cNvSpPr>
          <p:nvPr/>
        </p:nvSpPr>
        <p:spPr bwMode="auto">
          <a:xfrm>
            <a:off x="857224" y="428604"/>
            <a:ext cx="7715304"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2. </a:t>
            </a:r>
            <a:r>
              <a:rPr kumimoji="0" lang="ru-RU" sz="3200" b="1" i="0"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32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Разноцветные бутылочки</a:t>
            </a:r>
            <a:r>
              <a:rPr kumimoji="0" lang="ru-RU" sz="3200" b="1" i="0" u="none" strike="noStrike" cap="none" normalizeH="0" baseline="0" dirty="0" smtClean="0">
                <a:ln>
                  <a:noFill/>
                </a:ln>
                <a:solidFill>
                  <a:schemeClr val="bg1"/>
                </a:solidFill>
                <a:effectLst/>
                <a:latin typeface="Calibri"/>
                <a:ea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3200" b="1" i="0" u="none" strike="noStrike" cap="none" normalizeH="0" baseline="0" dirty="0" smtClean="0">
              <a:ln>
                <a:noFill/>
              </a:ln>
              <a:solidFill>
                <a:schemeClr val="bg1"/>
              </a:solidFill>
              <a:effectLst/>
              <a:latin typeface="Calibri"/>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Техника изготовления разноцветных бутылочек тоже весьма проста. В бутылку красивой формы из прозрачного стекла </a:t>
            </a:r>
            <a:r>
              <a:rPr kumimoji="0" lang="ru-RU" sz="1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(я использую любые маленькие прозрачные бутылочки, баночки, стаканчики)</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насыпают слой за слоем песок разных цветов, используя для этого специальную воронку.       Последовательность, толщина и форма этих песочных горок зависит от вашего художественного замысла. Для начала можно попробовать создать незамысловатую картину, используя несколько основных цветов, например, просто засыпая разноцветные слои песка плавными волнами. После тренировки можно приступать к созданию более сложных сюжетов.</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Ловкость рук, воображение и цветной песок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вот и все, что нужно для создания такой картины. Когда ёмкость будет заполнена, её следует закрыть крышечкой или закупорить завязанной в узел тканью, вымоченной предварительно в клее.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48129" name="Picture 1" descr="C:\Users\use\Desktop\песок\IMG_4489.JPG"/>
          <p:cNvPicPr>
            <a:picLocks noChangeAspect="1" noChangeArrowheads="1"/>
          </p:cNvPicPr>
          <p:nvPr/>
        </p:nvPicPr>
        <p:blipFill>
          <a:blip r:embed="rId3"/>
          <a:srcRect l="4479" t="4479" r="1228" b="9356"/>
          <a:stretch>
            <a:fillRect/>
          </a:stretch>
        </p:blipFill>
        <p:spPr bwMode="auto">
          <a:xfrm rot="20877516">
            <a:off x="917321" y="734219"/>
            <a:ext cx="3862959" cy="2353297"/>
          </a:xfrm>
          <a:prstGeom prst="rect">
            <a:avLst/>
          </a:prstGeom>
          <a:noFill/>
          <a:ln w="57150">
            <a:solidFill>
              <a:srgbClr val="00B0F0"/>
            </a:solidFill>
          </a:ln>
        </p:spPr>
      </p:pic>
      <p:pic>
        <p:nvPicPr>
          <p:cNvPr id="48130" name="Picture 2" descr="C:\Users\use\Desktop\песок\IMG_4491.JPG"/>
          <p:cNvPicPr>
            <a:picLocks noChangeAspect="1" noChangeArrowheads="1"/>
          </p:cNvPicPr>
          <p:nvPr/>
        </p:nvPicPr>
        <p:blipFill>
          <a:blip r:embed="rId4"/>
          <a:srcRect l="8815" b="15860"/>
          <a:stretch>
            <a:fillRect/>
          </a:stretch>
        </p:blipFill>
        <p:spPr bwMode="auto">
          <a:xfrm>
            <a:off x="4857752" y="1714488"/>
            <a:ext cx="4009669" cy="2466592"/>
          </a:xfrm>
          <a:prstGeom prst="rect">
            <a:avLst/>
          </a:prstGeom>
          <a:noFill/>
          <a:ln w="57150">
            <a:solidFill>
              <a:srgbClr val="00B0F0"/>
            </a:solidFill>
          </a:ln>
        </p:spPr>
      </p:pic>
      <p:pic>
        <p:nvPicPr>
          <p:cNvPr id="48131" name="Picture 3" descr="C:\Users\use\Desktop\песок\IMG_4505.JPG"/>
          <p:cNvPicPr>
            <a:picLocks noChangeAspect="1" noChangeArrowheads="1"/>
          </p:cNvPicPr>
          <p:nvPr/>
        </p:nvPicPr>
        <p:blipFill>
          <a:blip r:embed="rId5"/>
          <a:srcRect l="4907" t="4907" r="6761"/>
          <a:stretch>
            <a:fillRect/>
          </a:stretch>
        </p:blipFill>
        <p:spPr bwMode="auto">
          <a:xfrm rot="619059">
            <a:off x="1491846" y="3378862"/>
            <a:ext cx="3666287" cy="2631263"/>
          </a:xfrm>
          <a:prstGeom prst="rect">
            <a:avLst/>
          </a:prstGeom>
          <a:noFill/>
          <a:ln w="57150">
            <a:solidFill>
              <a:srgbClr val="00B0F0"/>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0"/>
            <a:ext cx="9144000" cy="6858001"/>
          </a:xfrm>
          <a:prstGeom prst="rect">
            <a:avLst/>
          </a:prstGeom>
          <a:noFill/>
        </p:spPr>
      </p:pic>
      <p:sp>
        <p:nvSpPr>
          <p:cNvPr id="50177" name="Rectangle 1"/>
          <p:cNvSpPr>
            <a:spLocks noChangeArrowheads="1"/>
          </p:cNvSpPr>
          <p:nvPr/>
        </p:nvSpPr>
        <p:spPr bwMode="auto">
          <a:xfrm>
            <a:off x="785786" y="357166"/>
            <a:ext cx="8072494" cy="45550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Tx/>
              <a:buAutoNum type="arabicPeriod" startAt="3"/>
              <a:tabLst/>
            </a:pPr>
            <a:r>
              <a:rPr kumimoji="0" lang="ru-RU" sz="32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«Рисование руками»</a:t>
            </a:r>
            <a:r>
              <a:rPr kumimoji="0" lang="ru-RU" sz="32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p>
          <a:p>
            <a:pPr marL="228600" marR="0" lvl="0" indent="-228600" algn="l" defTabSz="914400" rtl="0" eaLnBrk="1" fontAlgn="base" latinLnBrk="0" hangingPunct="1">
              <a:lnSpc>
                <a:spcPct val="100000"/>
              </a:lnSpc>
              <a:spcBef>
                <a:spcPct val="0"/>
              </a:spcBef>
              <a:spcAft>
                <a:spcPct val="0"/>
              </a:spcAft>
              <a:buClrTx/>
              <a:buSzTx/>
              <a:buFontTx/>
              <a:buAutoNum type="arabicPeriod" startAt="3"/>
              <a:tabLst/>
            </a:pP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Высыпание из кулака</a:t>
            </a:r>
            <a:endParaRPr kumimoji="0" lang="ru-RU" sz="7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Это несложный метод рисования песком своими руками, который может</a:t>
            </a:r>
            <a:r>
              <a:rPr kumimoji="0" lang="ru-RU" sz="1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освоить дошкольник. Попросите набрать материал в ладонь, сжать ее в кулак, повернуть по вертикальной оси, чтобы песчинки посыпались вниз. Нужно объяснить ребенку, что количество высыпающегося песка регулируется сжатием и расслаблением мышц кулака. </a:t>
            </a:r>
          </a:p>
          <a:p>
            <a:pPr marL="0" marR="0" lvl="0" indent="0" algn="l" defTabSz="914400" rtl="0" eaLnBrk="0" fontAlgn="base" latinLnBrk="0" hangingPunct="0">
              <a:lnSpc>
                <a:spcPct val="100000"/>
              </a:lnSpc>
              <a:spcBef>
                <a:spcPct val="0"/>
              </a:spcBef>
              <a:spcAft>
                <a:spcPct val="0"/>
              </a:spcAft>
              <a:buClrTx/>
              <a:buSzTx/>
              <a:buFontTx/>
              <a:buNone/>
              <a:tabLst/>
            </a:pPr>
            <a:endParaRPr lang="ru-RU" dirty="0" smtClean="0">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700" dirty="0" smtClean="0">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0178" name="Picture 2" descr="C:\Users\use\Desktop\песок\IMG_4493.JPG"/>
          <p:cNvPicPr>
            <a:picLocks noChangeAspect="1" noChangeArrowheads="1"/>
          </p:cNvPicPr>
          <p:nvPr/>
        </p:nvPicPr>
        <p:blipFill>
          <a:blip r:embed="rId3"/>
          <a:srcRect t="12608" r="3396"/>
          <a:stretch>
            <a:fillRect/>
          </a:stretch>
        </p:blipFill>
        <p:spPr bwMode="auto">
          <a:xfrm>
            <a:off x="642910" y="2857496"/>
            <a:ext cx="3867154" cy="2332247"/>
          </a:xfrm>
          <a:prstGeom prst="rect">
            <a:avLst/>
          </a:prstGeom>
          <a:noFill/>
          <a:ln w="57150">
            <a:solidFill>
              <a:srgbClr val="00B0F0"/>
            </a:solidFill>
          </a:ln>
        </p:spPr>
      </p:pic>
      <p:pic>
        <p:nvPicPr>
          <p:cNvPr id="50179" name="Picture 3" descr="C:\Users\use\Desktop\песок\IMG_4495.JPG"/>
          <p:cNvPicPr>
            <a:picLocks noChangeAspect="1" noChangeArrowheads="1"/>
          </p:cNvPicPr>
          <p:nvPr/>
        </p:nvPicPr>
        <p:blipFill>
          <a:blip r:embed="rId4"/>
          <a:srcRect l="5563" t="12608" r="5563" b="10982"/>
          <a:stretch>
            <a:fillRect/>
          </a:stretch>
        </p:blipFill>
        <p:spPr bwMode="auto">
          <a:xfrm>
            <a:off x="4857752" y="3857628"/>
            <a:ext cx="3857652" cy="2211093"/>
          </a:xfrm>
          <a:prstGeom prst="rect">
            <a:avLst/>
          </a:prstGeom>
          <a:noFill/>
          <a:ln w="38100">
            <a:solidFill>
              <a:srgbClr val="00B0F0"/>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5" name="Прямоугольник 4"/>
          <p:cNvSpPr/>
          <p:nvPr/>
        </p:nvSpPr>
        <p:spPr>
          <a:xfrm>
            <a:off x="928662" y="1000108"/>
            <a:ext cx="7715304" cy="1477328"/>
          </a:xfrm>
          <a:prstGeom prst="rect">
            <a:avLst/>
          </a:prstGeom>
        </p:spPr>
        <p:txBody>
          <a:bodyPr wrap="square">
            <a:spAutoFit/>
          </a:bodyPr>
          <a:lstStyle/>
          <a:p>
            <a:pPr lvl="0" eaLnBrk="0" fontAlgn="base" hangingPunct="0">
              <a:spcBef>
                <a:spcPct val="0"/>
              </a:spcBef>
              <a:spcAft>
                <a:spcPct val="0"/>
              </a:spcAft>
            </a:pPr>
            <a:r>
              <a:rPr lang="ru-RU" b="1" i="1" u="sng" dirty="0" smtClean="0">
                <a:latin typeface="Times New Roman" pitchFamily="18" charset="0"/>
                <a:ea typeface="Calibri" pitchFamily="34" charset="0"/>
                <a:cs typeface="Times New Roman" pitchFamily="18" charset="0"/>
              </a:rPr>
              <a:t>Линии разного размера и направления</a:t>
            </a:r>
            <a:endParaRPr lang="ru-RU" sz="700" b="1" dirty="0" smtClean="0">
              <a:latin typeface="Arial" pitchFamily="34" charset="0"/>
              <a:cs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Далее дошкольники осваивают рисование линий разной толщины, длины, извилистости. Научите ребенка рисовать пунктиры, завитки, волны. Это лучший метод привыкания к оригинальной технике рисования для дошкольника младшей группы.</a:t>
            </a:r>
          </a:p>
        </p:txBody>
      </p:sp>
      <p:pic>
        <p:nvPicPr>
          <p:cNvPr id="49153" name="Picture 1" descr="C:\Users\use\Desktop\песок\IMG_4510.JPG"/>
          <p:cNvPicPr>
            <a:picLocks noChangeAspect="1" noChangeArrowheads="1"/>
          </p:cNvPicPr>
          <p:nvPr/>
        </p:nvPicPr>
        <p:blipFill>
          <a:blip r:embed="rId3"/>
          <a:srcRect t="12470" r="2018"/>
          <a:stretch>
            <a:fillRect/>
          </a:stretch>
        </p:blipFill>
        <p:spPr bwMode="auto">
          <a:xfrm rot="21159485">
            <a:off x="922054" y="2718851"/>
            <a:ext cx="3571900" cy="2361846"/>
          </a:xfrm>
          <a:prstGeom prst="rect">
            <a:avLst/>
          </a:prstGeom>
          <a:noFill/>
          <a:ln w="38100">
            <a:solidFill>
              <a:srgbClr val="FF0000"/>
            </a:solidFill>
          </a:ln>
        </p:spPr>
      </p:pic>
      <p:pic>
        <p:nvPicPr>
          <p:cNvPr id="49154" name="Picture 2" descr="C:\Users\use\Desktop\песок\IMG_4511.JPG"/>
          <p:cNvPicPr>
            <a:picLocks noChangeAspect="1" noChangeArrowheads="1"/>
          </p:cNvPicPr>
          <p:nvPr/>
        </p:nvPicPr>
        <p:blipFill>
          <a:blip r:embed="rId4"/>
          <a:srcRect l="2312" t="19111" r="5563"/>
          <a:stretch>
            <a:fillRect/>
          </a:stretch>
        </p:blipFill>
        <p:spPr bwMode="auto">
          <a:xfrm rot="474956">
            <a:off x="4869999" y="3254005"/>
            <a:ext cx="3857652" cy="2519639"/>
          </a:xfrm>
          <a:prstGeom prst="rect">
            <a:avLst/>
          </a:prstGeom>
          <a:noFill/>
          <a:ln w="38100">
            <a:solidFill>
              <a:srgbClr val="FF0000"/>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0"/>
            <a:ext cx="9144000" cy="6858001"/>
          </a:xfrm>
          <a:prstGeom prst="rect">
            <a:avLst/>
          </a:prstGeom>
          <a:noFill/>
        </p:spPr>
      </p:pic>
      <p:pic>
        <p:nvPicPr>
          <p:cNvPr id="52226" name="Picture 2" descr="C:\Users\use\Desktop\песок\IMG_4509.JPG"/>
          <p:cNvPicPr>
            <a:picLocks noChangeAspect="1" noChangeArrowheads="1"/>
          </p:cNvPicPr>
          <p:nvPr/>
        </p:nvPicPr>
        <p:blipFill>
          <a:blip r:embed="rId3"/>
          <a:srcRect l="144" t="14234" r="2312" b="10982"/>
          <a:stretch>
            <a:fillRect/>
          </a:stretch>
        </p:blipFill>
        <p:spPr bwMode="auto">
          <a:xfrm rot="650504">
            <a:off x="3847730" y="455747"/>
            <a:ext cx="3565332" cy="2511937"/>
          </a:xfrm>
          <a:prstGeom prst="rect">
            <a:avLst/>
          </a:prstGeom>
          <a:noFill/>
          <a:ln w="57150">
            <a:solidFill>
              <a:srgbClr val="FFC000"/>
            </a:solidFill>
          </a:ln>
        </p:spPr>
      </p:pic>
      <p:pic>
        <p:nvPicPr>
          <p:cNvPr id="52227" name="Picture 3" descr="C:\Users\use\Desktop\песок\IMG_4516.JPG"/>
          <p:cNvPicPr>
            <a:picLocks noChangeAspect="1" noChangeArrowheads="1"/>
          </p:cNvPicPr>
          <p:nvPr/>
        </p:nvPicPr>
        <p:blipFill>
          <a:blip r:embed="rId4"/>
          <a:srcRect l="2979" t="13406" r="3177" b="3922"/>
          <a:stretch>
            <a:fillRect/>
          </a:stretch>
        </p:blipFill>
        <p:spPr bwMode="auto">
          <a:xfrm rot="20997771">
            <a:off x="430160" y="2770100"/>
            <a:ext cx="4165427" cy="2843069"/>
          </a:xfrm>
          <a:prstGeom prst="rect">
            <a:avLst/>
          </a:prstGeom>
          <a:noFill/>
          <a:ln w="57150">
            <a:solidFill>
              <a:srgbClr val="FFC000"/>
            </a:solidFill>
          </a:ln>
        </p:spPr>
      </p:pic>
      <p:pic>
        <p:nvPicPr>
          <p:cNvPr id="52228" name="Picture 4" descr="C:\Users\use\Desktop\песок\IMG_4518.JPG"/>
          <p:cNvPicPr>
            <a:picLocks noChangeAspect="1" noChangeArrowheads="1"/>
          </p:cNvPicPr>
          <p:nvPr/>
        </p:nvPicPr>
        <p:blipFill>
          <a:blip r:embed="rId5"/>
          <a:srcRect l="2515" t="15092" r="1900" b="4415"/>
          <a:stretch>
            <a:fillRect/>
          </a:stretch>
        </p:blipFill>
        <p:spPr bwMode="auto">
          <a:xfrm>
            <a:off x="4643438" y="3500438"/>
            <a:ext cx="4071966" cy="2714644"/>
          </a:xfrm>
          <a:prstGeom prst="rect">
            <a:avLst/>
          </a:prstGeom>
          <a:noFill/>
          <a:ln w="57150">
            <a:solidFill>
              <a:srgbClr val="FFC000"/>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Прямоугольник 2"/>
          <p:cNvSpPr/>
          <p:nvPr/>
        </p:nvSpPr>
        <p:spPr>
          <a:xfrm>
            <a:off x="928662" y="1142984"/>
            <a:ext cx="7572428" cy="1200329"/>
          </a:xfrm>
          <a:prstGeom prst="rect">
            <a:avLst/>
          </a:prstGeom>
        </p:spPr>
        <p:txBody>
          <a:bodyPr wrap="square">
            <a:spAutoFit/>
          </a:bodyPr>
          <a:lstStyle/>
          <a:p>
            <a:pPr lvl="0" eaLnBrk="0" fontAlgn="base" hangingPunct="0">
              <a:spcBef>
                <a:spcPct val="0"/>
              </a:spcBef>
              <a:spcAft>
                <a:spcPct val="0"/>
              </a:spcAft>
            </a:pPr>
            <a:r>
              <a:rPr lang="ru-RU" b="1" i="1" u="sng" dirty="0" smtClean="0">
                <a:latin typeface="Times New Roman" pitchFamily="18" charset="0"/>
                <a:ea typeface="Calibri" pitchFamily="34" charset="0"/>
                <a:cs typeface="Times New Roman" pitchFamily="18" charset="0"/>
              </a:rPr>
              <a:t>Трафареты.</a:t>
            </a:r>
            <a:endParaRPr lang="ru-RU" sz="700" b="1" dirty="0" smtClean="0">
              <a:latin typeface="Arial" pitchFamily="34" charset="0"/>
              <a:cs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Можно использовать готовые. Или приспособить для этого разные плоские предметы. Нужно положить их на чистую поверхность стола, присыпать песком, а затем аккуратно убрать.</a:t>
            </a:r>
            <a:endParaRPr lang="ru-RU" sz="700" dirty="0" smtClean="0">
              <a:latin typeface="Arial" pitchFamily="34" charset="0"/>
              <a:cs typeface="Arial" pitchFamily="34" charset="0"/>
            </a:endParaRPr>
          </a:p>
        </p:txBody>
      </p:sp>
      <p:pic>
        <p:nvPicPr>
          <p:cNvPr id="53250" name="Picture 2" descr="C:\Users\use\Desktop\песок\IMG_4500.JPG"/>
          <p:cNvPicPr>
            <a:picLocks noChangeAspect="1" noChangeArrowheads="1"/>
          </p:cNvPicPr>
          <p:nvPr/>
        </p:nvPicPr>
        <p:blipFill>
          <a:blip r:embed="rId3"/>
          <a:srcRect l="8815" t="9357" r="7731" b="4479"/>
          <a:stretch>
            <a:fillRect/>
          </a:stretch>
        </p:blipFill>
        <p:spPr bwMode="auto">
          <a:xfrm rot="21150768">
            <a:off x="593845" y="2539342"/>
            <a:ext cx="4071966" cy="2802782"/>
          </a:xfrm>
          <a:prstGeom prst="rect">
            <a:avLst/>
          </a:prstGeom>
          <a:noFill/>
          <a:ln w="57150">
            <a:solidFill>
              <a:srgbClr val="FFC000"/>
            </a:solidFill>
          </a:ln>
        </p:spPr>
      </p:pic>
      <p:pic>
        <p:nvPicPr>
          <p:cNvPr id="53251" name="Picture 3" descr="C:\Users\use\Desktop\песок\IMG_4501.JPG"/>
          <p:cNvPicPr>
            <a:picLocks noChangeAspect="1" noChangeArrowheads="1"/>
          </p:cNvPicPr>
          <p:nvPr/>
        </p:nvPicPr>
        <p:blipFill>
          <a:blip r:embed="rId4"/>
          <a:srcRect l="6237" t="4678" r="4885" b="6444"/>
          <a:stretch>
            <a:fillRect/>
          </a:stretch>
        </p:blipFill>
        <p:spPr bwMode="auto">
          <a:xfrm rot="439766">
            <a:off x="4657085" y="3606211"/>
            <a:ext cx="4071966" cy="2714644"/>
          </a:xfrm>
          <a:prstGeom prst="rect">
            <a:avLst/>
          </a:prstGeom>
          <a:noFill/>
          <a:ln w="57150">
            <a:solidFill>
              <a:srgbClr val="FFC000"/>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Прямоугольник 2"/>
          <p:cNvSpPr/>
          <p:nvPr/>
        </p:nvSpPr>
        <p:spPr>
          <a:xfrm>
            <a:off x="785786" y="1071546"/>
            <a:ext cx="7715304" cy="2631490"/>
          </a:xfrm>
          <a:prstGeom prst="rect">
            <a:avLst/>
          </a:prstGeom>
        </p:spPr>
        <p:txBody>
          <a:bodyPr wrap="square">
            <a:spAutoFit/>
          </a:bodyPr>
          <a:lstStyle/>
          <a:p>
            <a:pPr lvl="0" eaLnBrk="0" fontAlgn="base" hangingPunct="0">
              <a:spcBef>
                <a:spcPct val="0"/>
              </a:spcBef>
              <a:spcAft>
                <a:spcPct val="0"/>
              </a:spcAft>
            </a:pPr>
            <a:r>
              <a:rPr lang="ru-RU" b="1" i="1" u="sng" dirty="0" smtClean="0">
                <a:latin typeface="Times New Roman" pitchFamily="18" charset="0"/>
                <a:ea typeface="Calibri" pitchFamily="34" charset="0"/>
                <a:cs typeface="Times New Roman" pitchFamily="18" charset="0"/>
              </a:rPr>
              <a:t>Цветная бумага.</a:t>
            </a:r>
            <a:endParaRPr lang="ru-RU" sz="700" b="1" dirty="0" smtClean="0">
              <a:latin typeface="Arial" pitchFamily="34" charset="0"/>
              <a:cs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 Ее кладут на стол </a:t>
            </a:r>
            <a:r>
              <a:rPr lang="ru-RU" i="1" dirty="0" smtClean="0">
                <a:latin typeface="Times New Roman" pitchFamily="18" charset="0"/>
                <a:ea typeface="Calibri" pitchFamily="34" charset="0"/>
                <a:cs typeface="Times New Roman" pitchFamily="18" charset="0"/>
              </a:rPr>
              <a:t>(или в крышку от какой-нибудь коробки, чтобы песок не рассыпался) </a:t>
            </a:r>
            <a:r>
              <a:rPr lang="ru-RU" dirty="0" smtClean="0">
                <a:latin typeface="Times New Roman" pitchFamily="18" charset="0"/>
                <a:ea typeface="Calibri" pitchFamily="34" charset="0"/>
                <a:cs typeface="Times New Roman" pitchFamily="18" charset="0"/>
              </a:rPr>
              <a:t>поверх сыплют песок. Незакрытые участки рисунка получаются разноцветными. Метод применим для создания флористических мотивов, абстрактных узоров.</a:t>
            </a:r>
          </a:p>
          <a:p>
            <a:pPr lvl="0" eaLnBrk="0" fontAlgn="base" hangingPunct="0">
              <a:spcBef>
                <a:spcPct val="0"/>
              </a:spcBef>
              <a:spcAft>
                <a:spcPct val="0"/>
              </a:spcAft>
            </a:pPr>
            <a:endParaRPr lang="ru-RU" sz="700" dirty="0" smtClean="0">
              <a:latin typeface="Arial" pitchFamily="34" charset="0"/>
              <a:cs typeface="Arial" pitchFamily="34" charset="0"/>
            </a:endParaRPr>
          </a:p>
          <a:p>
            <a:pPr lvl="0" eaLnBrk="0" fontAlgn="base" hangingPunct="0">
              <a:spcBef>
                <a:spcPct val="0"/>
              </a:spcBef>
              <a:spcAft>
                <a:spcPct val="0"/>
              </a:spcAft>
            </a:pPr>
            <a:r>
              <a:rPr lang="ru-RU" b="1" i="1" u="sng" dirty="0" smtClean="0">
                <a:latin typeface="Times New Roman" pitchFamily="18" charset="0"/>
                <a:ea typeface="Calibri" pitchFamily="34" charset="0"/>
                <a:cs typeface="Times New Roman" pitchFamily="18" charset="0"/>
              </a:rPr>
              <a:t>Воронка.</a:t>
            </a:r>
            <a:endParaRPr lang="ru-RU" sz="700" b="1" dirty="0" smtClean="0">
              <a:latin typeface="Arial" pitchFamily="34" charset="0"/>
              <a:cs typeface="Arial" pitchFamily="34" charset="0"/>
            </a:endParaRPr>
          </a:p>
          <a:p>
            <a:pPr lvl="0" eaLnBrk="0" fontAlgn="base" hangingPunct="0">
              <a:spcBef>
                <a:spcPct val="0"/>
              </a:spcBef>
              <a:spcAft>
                <a:spcPct val="0"/>
              </a:spcAft>
            </a:pPr>
            <a:r>
              <a:rPr lang="ru-RU" dirty="0" smtClean="0">
                <a:latin typeface="Times New Roman" pitchFamily="18" charset="0"/>
                <a:ea typeface="Calibri" pitchFamily="34" charset="0"/>
                <a:cs typeface="Times New Roman" pitchFamily="18" charset="0"/>
              </a:rPr>
              <a:t> Насыпать через нее песок, создавать горки, дорожки, узоры </a:t>
            </a:r>
            <a:r>
              <a:rPr lang="ru-RU" dirty="0" smtClean="0">
                <a:ea typeface="Calibri" pitchFamily="34" charset="0"/>
                <a:cs typeface="Times New Roman" pitchFamily="18" charset="0"/>
              </a:rPr>
              <a:t>–</a:t>
            </a:r>
            <a:r>
              <a:rPr lang="ru-RU" dirty="0" smtClean="0">
                <a:latin typeface="Times New Roman" pitchFamily="18" charset="0"/>
                <a:ea typeface="Calibri" pitchFamily="34" charset="0"/>
                <a:cs typeface="Times New Roman" pitchFamily="18" charset="0"/>
              </a:rPr>
              <a:t> увлекательное занятие.</a:t>
            </a:r>
          </a:p>
          <a:p>
            <a:pPr lvl="0" eaLnBrk="0" fontAlgn="base" hangingPunct="0">
              <a:spcBef>
                <a:spcPct val="0"/>
              </a:spcBef>
              <a:spcAft>
                <a:spcPct val="0"/>
              </a:spcAft>
            </a:pPr>
            <a:endParaRPr lang="ru-RU" sz="700" dirty="0" smtClean="0">
              <a:latin typeface="Times New Roman" pitchFamily="18" charset="0"/>
              <a:cs typeface="Times New Roman" pitchFamily="18" charset="0"/>
            </a:endParaRPr>
          </a:p>
          <a:p>
            <a:pPr lvl="0" eaLnBrk="0" fontAlgn="base" hangingPunct="0">
              <a:spcBef>
                <a:spcPct val="0"/>
              </a:spcBef>
              <a:spcAft>
                <a:spcPct val="0"/>
              </a:spcAft>
            </a:pPr>
            <a:endParaRPr lang="ru-RU" sz="700" dirty="0" smtClean="0">
              <a:latin typeface="Arial" pitchFamily="34" charset="0"/>
              <a:cs typeface="Arial" pitchFamily="34" charset="0"/>
            </a:endParaRPr>
          </a:p>
        </p:txBody>
      </p:sp>
      <p:pic>
        <p:nvPicPr>
          <p:cNvPr id="51201" name="Picture 1" descr="C:\Users\use\Desktop\песок\IMG_4496.JPG"/>
          <p:cNvPicPr>
            <a:picLocks noChangeAspect="1" noChangeArrowheads="1"/>
          </p:cNvPicPr>
          <p:nvPr/>
        </p:nvPicPr>
        <p:blipFill>
          <a:blip r:embed="rId3"/>
          <a:srcRect l="4479" t="17485" r="8815" b="10982"/>
          <a:stretch>
            <a:fillRect/>
          </a:stretch>
        </p:blipFill>
        <p:spPr bwMode="auto">
          <a:xfrm>
            <a:off x="285720" y="3500438"/>
            <a:ext cx="2820885" cy="1885963"/>
          </a:xfrm>
          <a:prstGeom prst="rect">
            <a:avLst/>
          </a:prstGeom>
          <a:noFill/>
        </p:spPr>
      </p:pic>
      <p:pic>
        <p:nvPicPr>
          <p:cNvPr id="51202" name="Picture 2" descr="C:\Users\use\Desktop\песок\IMG_4497.JPG"/>
          <p:cNvPicPr>
            <a:picLocks noChangeAspect="1" noChangeArrowheads="1"/>
          </p:cNvPicPr>
          <p:nvPr/>
        </p:nvPicPr>
        <p:blipFill>
          <a:blip r:embed="rId4"/>
          <a:srcRect l="4479" t="19111" r="12066" b="10982"/>
          <a:stretch>
            <a:fillRect/>
          </a:stretch>
        </p:blipFill>
        <p:spPr bwMode="auto">
          <a:xfrm>
            <a:off x="2928926" y="3786190"/>
            <a:ext cx="3071834" cy="2180615"/>
          </a:xfrm>
          <a:prstGeom prst="rect">
            <a:avLst/>
          </a:prstGeom>
          <a:noFill/>
        </p:spPr>
      </p:pic>
      <p:pic>
        <p:nvPicPr>
          <p:cNvPr id="51203" name="Picture 3" descr="C:\Users\use\Desktop\песок\IMG_4499.JPG"/>
          <p:cNvPicPr>
            <a:picLocks noChangeAspect="1" noChangeArrowheads="1"/>
          </p:cNvPicPr>
          <p:nvPr/>
        </p:nvPicPr>
        <p:blipFill>
          <a:blip r:embed="rId5"/>
          <a:srcRect l="13150" t="15860" r="5563" b="15859"/>
          <a:stretch>
            <a:fillRect/>
          </a:stretch>
        </p:blipFill>
        <p:spPr bwMode="auto">
          <a:xfrm>
            <a:off x="5715008" y="4429132"/>
            <a:ext cx="3286148" cy="2143139"/>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56321" name="Rectangle 1"/>
          <p:cNvSpPr>
            <a:spLocks noChangeArrowheads="1"/>
          </p:cNvSpPr>
          <p:nvPr/>
        </p:nvSpPr>
        <p:spPr bwMode="auto">
          <a:xfrm>
            <a:off x="1000100" y="1285860"/>
            <a:ext cx="7358114" cy="415498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Итак,</a:t>
            </a:r>
            <a:r>
              <a:rPr kumimoji="0" lang="ru-RU" sz="2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любое занятие с песком полезно не только для умственного, физического и психического развития, но и приносит удовлетворение и радость. Такие занятия будут полезны не только ребёнку, но и вам. В наше время любой человек испытывает колоссальные нагрузки, стресс, переживание. Песок, обладая приятной текстурой, имеет свойство успокаивать и расслаблять.</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 </a:t>
            </a:r>
            <a:r>
              <a:rPr kumimoji="0" lang="ru-RU" sz="3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Попробуйте,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возможно, вам понравится.</a:t>
            </a:r>
            <a:endParaRPr kumimoji="0" lang="ru-RU" sz="3600" b="1" i="0" u="none" strike="noStrike" cap="none" normalizeH="0" baseline="0" dirty="0" smtClean="0">
              <a:ln>
                <a:noFill/>
              </a:ln>
              <a:solidFill>
                <a:srgbClr val="FF0000"/>
              </a:solidFill>
              <a:effectLst/>
              <a:latin typeface="Times New Roman" pitchFamily="18" charset="0"/>
              <a:cs typeface="Times New Roman" pitchFamily="18" charset="0"/>
            </a:endParaRPr>
          </a:p>
        </p:txBody>
      </p:sp>
      <p:pic>
        <p:nvPicPr>
          <p:cNvPr id="4"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4098" name="Picture 2" descr="D:\ДЕТ САД №36\МАСТЕР КЛАСС\ФОТО песок\20231103_165140 (1).jpg"/>
          <p:cNvPicPr>
            <a:picLocks noChangeAspect="1" noChangeArrowheads="1"/>
          </p:cNvPicPr>
          <p:nvPr/>
        </p:nvPicPr>
        <p:blipFill>
          <a:blip r:embed="rId3" cstate="print"/>
          <a:srcRect l="27343" t="3197" r="30469" b="11864"/>
          <a:stretch>
            <a:fillRect/>
          </a:stretch>
        </p:blipFill>
        <p:spPr bwMode="auto">
          <a:xfrm rot="20400480">
            <a:off x="317004" y="463972"/>
            <a:ext cx="2805250" cy="2463392"/>
          </a:xfrm>
          <a:prstGeom prst="rect">
            <a:avLst/>
          </a:prstGeom>
          <a:noFill/>
        </p:spPr>
      </p:pic>
      <p:pic>
        <p:nvPicPr>
          <p:cNvPr id="4100" name="Picture 4" descr="D:\ДЕТ САД №36\МАСТЕР КЛАСС\ФОТО песок\20231103_165152 (1).jpg"/>
          <p:cNvPicPr>
            <a:picLocks noChangeAspect="1" noChangeArrowheads="1"/>
          </p:cNvPicPr>
          <p:nvPr/>
        </p:nvPicPr>
        <p:blipFill>
          <a:blip r:embed="rId4" cstate="print">
            <a:lum contrast="10000"/>
          </a:blip>
          <a:srcRect l="21875" t="15331" r="46094" b="4930"/>
          <a:stretch>
            <a:fillRect/>
          </a:stretch>
        </p:blipFill>
        <p:spPr bwMode="auto">
          <a:xfrm rot="847038">
            <a:off x="6352490" y="336511"/>
            <a:ext cx="2501223" cy="2806250"/>
          </a:xfrm>
          <a:prstGeom prst="rect">
            <a:avLst/>
          </a:prstGeom>
          <a:noFill/>
        </p:spPr>
      </p:pic>
      <p:pic>
        <p:nvPicPr>
          <p:cNvPr id="4101" name="Picture 5" descr="D:\ДЕТ САД №36\МАСТЕР КЛАСС\песок\IMG_4513.JPG"/>
          <p:cNvPicPr>
            <a:picLocks noChangeAspect="1" noChangeArrowheads="1"/>
          </p:cNvPicPr>
          <p:nvPr/>
        </p:nvPicPr>
        <p:blipFill>
          <a:blip r:embed="rId5" cstate="print"/>
          <a:srcRect t="11111" b="6666"/>
          <a:stretch>
            <a:fillRect/>
          </a:stretch>
        </p:blipFill>
        <p:spPr bwMode="auto">
          <a:xfrm rot="442102">
            <a:off x="386758" y="3136201"/>
            <a:ext cx="2300975" cy="2837891"/>
          </a:xfrm>
          <a:prstGeom prst="rect">
            <a:avLst/>
          </a:prstGeom>
          <a:noFill/>
        </p:spPr>
      </p:pic>
      <p:pic>
        <p:nvPicPr>
          <p:cNvPr id="4099" name="Picture 3" descr="D:\ДЕТ САД №36\МАСТЕР КЛАСС\ФОТО песок\20231103_165701.jpg"/>
          <p:cNvPicPr>
            <a:picLocks noChangeAspect="1" noChangeArrowheads="1"/>
          </p:cNvPicPr>
          <p:nvPr/>
        </p:nvPicPr>
        <p:blipFill>
          <a:blip r:embed="rId6" cstate="print"/>
          <a:srcRect l="27962" r="25000" b="4930"/>
          <a:stretch>
            <a:fillRect/>
          </a:stretch>
        </p:blipFill>
        <p:spPr bwMode="auto">
          <a:xfrm rot="20931884">
            <a:off x="3236088" y="1192726"/>
            <a:ext cx="3001023" cy="2733683"/>
          </a:xfrm>
          <a:prstGeom prst="rect">
            <a:avLst/>
          </a:prstGeom>
          <a:noFill/>
        </p:spPr>
      </p:pic>
      <p:pic>
        <p:nvPicPr>
          <p:cNvPr id="9" name="Picture 2" descr="F:\ДЕТ САД №36\МАСТЕР КЛАСС\песок\20231103_170937.jpg"/>
          <p:cNvPicPr>
            <a:picLocks noChangeAspect="1" noChangeArrowheads="1"/>
          </p:cNvPicPr>
          <p:nvPr/>
        </p:nvPicPr>
        <p:blipFill>
          <a:blip r:embed="rId7" cstate="print">
            <a:lum bright="10000" contrast="10000"/>
          </a:blip>
          <a:srcRect l="48077" r="24947" b="68772"/>
          <a:stretch>
            <a:fillRect/>
          </a:stretch>
        </p:blipFill>
        <p:spPr bwMode="auto">
          <a:xfrm>
            <a:off x="2500298" y="4429132"/>
            <a:ext cx="3429024" cy="2182106"/>
          </a:xfrm>
          <a:prstGeom prst="rect">
            <a:avLst/>
          </a:prstGeom>
          <a:noFill/>
        </p:spPr>
      </p:pic>
      <p:pic>
        <p:nvPicPr>
          <p:cNvPr id="10" name="Picture 3" descr="F:\ДЕТ САД №36\МАСТЕР КЛАСС\песок\20231103_171048.jpg"/>
          <p:cNvPicPr>
            <a:picLocks noChangeAspect="1" noChangeArrowheads="1"/>
          </p:cNvPicPr>
          <p:nvPr/>
        </p:nvPicPr>
        <p:blipFill>
          <a:blip r:embed="rId8" cstate="print">
            <a:lum contrast="10000"/>
          </a:blip>
          <a:srcRect l="16324" t="28172" r="19285"/>
          <a:stretch>
            <a:fillRect/>
          </a:stretch>
        </p:blipFill>
        <p:spPr bwMode="auto">
          <a:xfrm rot="20586522">
            <a:off x="5787175" y="3631577"/>
            <a:ext cx="3150218" cy="188988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pic>
        <p:nvPicPr>
          <p:cNvPr id="54276" name="Picture 4" descr="https://cs.63color.ru/DwABAIQAzQPAAc0B1v_D-w8/ut-2QoQSnzZ1DvR-Pc4EDA/sv/image/cc/51/6f/182887/220/6.jpg?1493020287"/>
          <p:cNvPicPr>
            <a:picLocks noChangeAspect="1" noChangeArrowheads="1"/>
          </p:cNvPicPr>
          <p:nvPr/>
        </p:nvPicPr>
        <p:blipFill>
          <a:blip r:embed="rId3"/>
          <a:srcRect/>
          <a:stretch>
            <a:fillRect/>
          </a:stretch>
        </p:blipFill>
        <p:spPr bwMode="auto">
          <a:xfrm>
            <a:off x="500034" y="3286124"/>
            <a:ext cx="8501122" cy="3016768"/>
          </a:xfrm>
          <a:prstGeom prst="rect">
            <a:avLst/>
          </a:prstGeom>
          <a:ln>
            <a:noFill/>
          </a:ln>
          <a:effectLst>
            <a:softEdge rad="112500"/>
          </a:effectLst>
        </p:spPr>
      </p:pic>
      <p:sp>
        <p:nvSpPr>
          <p:cNvPr id="5" name="TextBox 4"/>
          <p:cNvSpPr txBox="1"/>
          <p:nvPr/>
        </p:nvSpPr>
        <p:spPr>
          <a:xfrm>
            <a:off x="1357290" y="1214422"/>
            <a:ext cx="6572296" cy="1446550"/>
          </a:xfrm>
          <a:prstGeom prst="rect">
            <a:avLst/>
          </a:prstGeom>
          <a:noFill/>
        </p:spPr>
        <p:txBody>
          <a:bodyPr wrap="square" rtlCol="0">
            <a:spAutoFit/>
          </a:bodyPr>
          <a:lstStyle/>
          <a:p>
            <a:pPr algn="ctr"/>
            <a:r>
              <a:rPr lang="ru-RU" sz="4400" b="1" dirty="0" smtClean="0">
                <a:solidFill>
                  <a:srgbClr val="FF33CC"/>
                </a:solidFill>
                <a:latin typeface="Times New Roman" pitchFamily="18" charset="0"/>
                <a:cs typeface="Times New Roman" pitchFamily="18" charset="0"/>
              </a:rPr>
              <a:t>СПАСИБО ЗА ВНИМАНИЕ</a:t>
            </a:r>
            <a:r>
              <a:rPr lang="ru-RU" b="1" dirty="0" smtClean="0">
                <a:solidFill>
                  <a:srgbClr val="FF33CC"/>
                </a:solidFill>
              </a:rPr>
              <a:t>.</a:t>
            </a:r>
            <a:endParaRPr lang="ru-RU" b="1" dirty="0">
              <a:solidFill>
                <a:srgbClr val="FF33C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6" name="Прямоугольник 5"/>
          <p:cNvSpPr/>
          <p:nvPr/>
        </p:nvSpPr>
        <p:spPr>
          <a:xfrm>
            <a:off x="785786" y="1071546"/>
            <a:ext cx="8072494" cy="5078313"/>
          </a:xfrm>
          <a:prstGeom prst="rect">
            <a:avLst/>
          </a:prstGeom>
        </p:spPr>
        <p:txBody>
          <a:bodyPr wrap="square">
            <a:spAutoFit/>
          </a:bodyPr>
          <a:lstStyle/>
          <a:p>
            <a:endParaRPr lang="ru-RU" b="1" dirty="0" smtClean="0"/>
          </a:p>
          <a:p>
            <a:r>
              <a:rPr lang="ru-RU" b="1" u="sng" dirty="0" smtClean="0"/>
              <a:t>Цель нетрадиционной изобразительной деятельности:</a:t>
            </a:r>
            <a:endParaRPr lang="ru-RU" u="sng" dirty="0" smtClean="0"/>
          </a:p>
          <a:p>
            <a:r>
              <a:rPr lang="ru-RU" dirty="0" smtClean="0"/>
              <a:t>Развитие художественного творчества, воображения, фантазии дошкольников</a:t>
            </a:r>
            <a:r>
              <a:rPr lang="ru-RU" b="1" dirty="0" smtClean="0"/>
              <a:t>, </a:t>
            </a:r>
            <a:r>
              <a:rPr lang="ru-RU" dirty="0" smtClean="0"/>
              <a:t>формирование индивидуальных, интеллектуальных  творческих способностей</a:t>
            </a:r>
            <a:r>
              <a:rPr lang="ru-RU" b="1" dirty="0" smtClean="0"/>
              <a:t>  </a:t>
            </a:r>
          </a:p>
          <a:p>
            <a:r>
              <a:rPr lang="ru-RU" b="1" dirty="0" smtClean="0"/>
              <a:t> </a:t>
            </a:r>
            <a:r>
              <a:rPr lang="ru-RU" dirty="0" smtClean="0"/>
              <a:t>через использование нетрадиционных техник и материалов в изобразительной деятельности;</a:t>
            </a:r>
            <a:r>
              <a:rPr lang="ru-RU" b="1" u="sng" dirty="0" smtClean="0"/>
              <a:t> </a:t>
            </a:r>
          </a:p>
          <a:p>
            <a:endParaRPr lang="ru-RU" b="1" u="sng" dirty="0" smtClean="0"/>
          </a:p>
          <a:p>
            <a:r>
              <a:rPr lang="ru-RU" b="1" u="sng" dirty="0" smtClean="0"/>
              <a:t>Задачи:</a:t>
            </a:r>
            <a:endParaRPr lang="ru-RU" dirty="0" smtClean="0"/>
          </a:p>
          <a:p>
            <a:r>
              <a:rPr lang="ru-RU" dirty="0" smtClean="0"/>
              <a:t>- развивать художественно-эстетический вкус;</a:t>
            </a:r>
          </a:p>
          <a:p>
            <a:pPr>
              <a:buFontTx/>
              <a:buChar char="-"/>
            </a:pPr>
            <a:r>
              <a:rPr lang="ru-RU" dirty="0" smtClean="0"/>
              <a:t> развивать мелкую моторику пальцев рук, их тактильные ощущения;</a:t>
            </a:r>
          </a:p>
          <a:p>
            <a:r>
              <a:rPr lang="ru-RU" dirty="0" smtClean="0"/>
              <a:t>- продолжать развивать чувство цвета, формы, композиции, пространственное воображение, художественный и эстетический вкус;</a:t>
            </a:r>
          </a:p>
          <a:p>
            <a:r>
              <a:rPr lang="ru-RU" dirty="0" smtClean="0"/>
              <a:t>- воспитывать внимание, аккуратность, целеустремлённость, творческую самореализацию.</a:t>
            </a:r>
          </a:p>
          <a:p>
            <a:pPr>
              <a:buFontTx/>
              <a:buChar char="-"/>
            </a:pPr>
            <a:endParaRPr lang="ru-RU" dirty="0" smtClean="0"/>
          </a:p>
          <a:p>
            <a:r>
              <a:rPr lang="ru-RU" dirty="0" smtClean="0"/>
              <a:t> </a:t>
            </a:r>
          </a:p>
          <a:p>
            <a:endParaRPr lang="ru-RU" dirty="0" smtClean="0"/>
          </a:p>
          <a:p>
            <a:endParaRPr lang="ru-RU" dirty="0"/>
          </a:p>
        </p:txBody>
      </p:sp>
      <p:pic>
        <p:nvPicPr>
          <p:cNvPr id="16388" name="Picture 4" descr="https://www.unionpolymer.ru/upload/iblock/709/7096cd3a98652ab2157a69eb648340df.jpg"/>
          <p:cNvPicPr>
            <a:picLocks noChangeAspect="1" noChangeArrowheads="1"/>
          </p:cNvPicPr>
          <p:nvPr/>
        </p:nvPicPr>
        <p:blipFill>
          <a:blip r:embed="rId3" cstate="print"/>
          <a:srcRect/>
          <a:stretch>
            <a:fillRect/>
          </a:stretch>
        </p:blipFill>
        <p:spPr bwMode="auto">
          <a:xfrm rot="387955">
            <a:off x="6642234" y="264452"/>
            <a:ext cx="2236937" cy="1369035"/>
          </a:xfrm>
          <a:prstGeom prst="rect">
            <a:avLst/>
          </a:prstGeom>
          <a:ln>
            <a:noFill/>
          </a:ln>
          <a:effectLst>
            <a:softEdge rad="112500"/>
          </a:effectLst>
        </p:spPr>
      </p:pic>
      <p:pic>
        <p:nvPicPr>
          <p:cNvPr id="16390" name="Picture 6" descr="https://paper-land.ru/wp-content/uploads/8/a/f/8af91e1d01197f61576f88f477d7d794.jpeg"/>
          <p:cNvPicPr>
            <a:picLocks noChangeAspect="1" noChangeArrowheads="1"/>
          </p:cNvPicPr>
          <p:nvPr/>
        </p:nvPicPr>
        <p:blipFill>
          <a:blip r:embed="rId4"/>
          <a:srcRect/>
          <a:stretch>
            <a:fillRect/>
          </a:stretch>
        </p:blipFill>
        <p:spPr bwMode="auto">
          <a:xfrm rot="20695150">
            <a:off x="2191397" y="4781884"/>
            <a:ext cx="2428892" cy="179098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9697" name="Rectangle 1"/>
          <p:cNvSpPr>
            <a:spLocks noChangeArrowheads="1"/>
          </p:cNvSpPr>
          <p:nvPr/>
        </p:nvSpPr>
        <p:spPr bwMode="auto">
          <a:xfrm>
            <a:off x="214282" y="142852"/>
            <a:ext cx="878687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spcBef>
                <a:spcPct val="0"/>
              </a:spcBef>
              <a:spcAft>
                <a:spcPct val="0"/>
              </a:spcAft>
              <a:buClrTx/>
              <a:buSzTx/>
              <a:buFontTx/>
              <a:buNone/>
              <a:tabLst/>
            </a:pPr>
            <a:r>
              <a:rPr kumimoji="0" lang="ru-RU"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Песок, как художественный материал, </a:t>
            </a:r>
          </a:p>
          <a:p>
            <a:pPr marL="0" marR="0" lvl="0" indent="0" algn="ctr" defTabSz="914400" rtl="0" eaLnBrk="1" fontAlgn="base" latinLnBrk="0" hangingPunct="1">
              <a:spcBef>
                <a:spcPct val="0"/>
              </a:spcBef>
              <a:spcAft>
                <a:spcPct val="0"/>
              </a:spcAft>
              <a:buClrTx/>
              <a:buSzTx/>
              <a:buFontTx/>
              <a:buNone/>
              <a:tabLst/>
            </a:pPr>
            <a:r>
              <a:rPr kumimoji="0" lang="ru-RU"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имеет несколько преимуществ.</a:t>
            </a:r>
            <a:endParaRPr kumimoji="0" lang="ru-RU" sz="2400" b="0" i="0" u="none" strike="noStrike" cap="none" normalizeH="0" baseline="0" dirty="0" smtClean="0">
              <a:ln>
                <a:noFill/>
              </a:ln>
              <a:solidFill>
                <a:schemeClr val="bg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1"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Главное преимущество</a:t>
            </a: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это расслабляющее, терапевтическое действие. Ребенок избавляется от последствий стресса, к нему возвращается эмоциональная стабильность. Рисование песком применяют для лечения у детей нарушений сна, невротических расстройств, тревожности. Для здоровых малышей художества песком тоже полезны, они позволяют успокоиться после неудач, или активных игр, избавиться от низкой самооценки и фобии стать неудачником. Ребенок видит, что неудачный рисунок в любой момент можно исправить.</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Вторая польза</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развивающее действие. Техника улучшает моторику пальцев рук, сенсорное восприятие и творческое мышление. В рисовании обычно задействованы обе руки, что положительно влияет на развитие и правого, и левого полушарий мозга. У школьников возня с песком улучшает навыки письма. Полезно применять методику с детьми, которым учеба в тягость. В этом случае рисование песком становится хорошим дополнением к домашнему заданию, позволяет через художество закрепить школьные знания.</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Третья польза</a:t>
            </a:r>
            <a:r>
              <a:rPr lang="ru-RU" b="1" dirty="0" smtClean="0">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раскрытие художественного потенциала, проявление фантазии. У методики нет ограничений и строгих правил. Можно рисовать руками и разными приспособлениями. Сыпучая текстура материала позволяет создавать изображения любой сложности и степени детализации. Рисование песком доступно и для малышей ясельного возраста, и для дошкольников средней группы, и для школьников и даже для взрослых.</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3"/>
          <a:srcRect/>
          <a:stretch>
            <a:fillRect/>
          </a:stretch>
        </p:blipFill>
        <p:spPr bwMode="auto">
          <a:xfrm>
            <a:off x="0" y="-1"/>
            <a:ext cx="9144000" cy="6858001"/>
          </a:xfrm>
          <a:prstGeom prst="rect">
            <a:avLst/>
          </a:prstGeom>
          <a:noFill/>
        </p:spPr>
      </p:pic>
      <p:sp>
        <p:nvSpPr>
          <p:cNvPr id="46081"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082" name="Rectangle 2"/>
          <p:cNvSpPr>
            <a:spLocks noChangeArrowheads="1"/>
          </p:cNvSpPr>
          <p:nvPr/>
        </p:nvSpPr>
        <p:spPr bwMode="auto">
          <a:xfrm>
            <a:off x="714348" y="948690"/>
            <a:ext cx="814393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Цветной песок можно купить в </a:t>
            </a:r>
            <a:r>
              <a:rPr lang="ru-RU" dirty="0" smtClean="0">
                <a:latin typeface="Times New Roman" pitchFamily="18" charset="0"/>
                <a:ea typeface="Calibri" pitchFamily="34" charset="0"/>
                <a:cs typeface="Times New Roman" pitchFamily="18" charset="0"/>
              </a:rPr>
              <a:t>л</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юбом магазине, где есть товары для детей или в интернет магазинах. А можно сделать и самим. Для этого можно</a:t>
            </a:r>
            <a:r>
              <a:rPr kumimoji="0" lang="ru-RU" sz="1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использовать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манку или соль.</a:t>
            </a:r>
            <a:r>
              <a:rPr kumimoji="0" lang="ru-RU" sz="1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Так же нам понадобиться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гуашь или пищевой краситель, вода, спирт, кисточка, перчатки,</a:t>
            </a:r>
            <a:r>
              <a:rPr kumimoji="0" lang="ru-RU" sz="1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разные ёмкости для смешивания  всех компонентов.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ПРИГОТОВЛЕНИЕ ПЕСКА ИЗ МАНКИ</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Компоненты</a:t>
            </a:r>
            <a:r>
              <a:rPr kumimoji="0" lang="ru-RU" sz="18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 1 порцию:</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манка  - 6 - 7 ст. ложек</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гуашь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ч. ложка</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вода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ст. ложка</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спирт </a:t>
            </a:r>
            <a:r>
              <a:rPr kumimoji="0" lang="ru-RU" sz="18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ст. ложка</a:t>
            </a:r>
          </a:p>
          <a:p>
            <a:pPr marL="0" marR="0" lvl="0" indent="0" algn="l" defTabSz="914400" rtl="0" eaLnBrk="0" fontAlgn="base" latinLnBrk="0" hangingPunct="0">
              <a:lnSpc>
                <a:spcPct val="100000"/>
              </a:lnSpc>
              <a:spcBef>
                <a:spcPct val="0"/>
              </a:spcBef>
              <a:spcAft>
                <a:spcPct val="0"/>
              </a:spcAft>
              <a:buClrTx/>
              <a:buSzTx/>
              <a:tabLst/>
            </a:pPr>
            <a:endParaRPr lang="ru-RU" dirty="0" smtClean="0">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AutoNum type="arabicPeriod"/>
              <a:tabLst/>
            </a:pPr>
            <a:r>
              <a:rPr lang="ru-RU" dirty="0" smtClean="0">
                <a:latin typeface="Times New Roman" pitchFamily="18" charset="0"/>
                <a:cs typeface="Times New Roman" pitchFamily="18" charset="0"/>
              </a:rPr>
              <a:t>В небольшую ёмкость  влить</a:t>
            </a:r>
          </a:p>
          <a:p>
            <a:pPr marL="342900" marR="0" lvl="0" indent="-342900" algn="l" defTabSz="914400" rtl="0" eaLnBrk="0" fontAlgn="base" latinLnBrk="0" hangingPunct="0">
              <a:lnSpc>
                <a:spcPct val="100000"/>
              </a:lnSpc>
              <a:spcBef>
                <a:spcPct val="0"/>
              </a:spcBef>
              <a:spcAft>
                <a:spcPct val="0"/>
              </a:spcAft>
              <a:buClrTx/>
              <a:buSzTx/>
              <a:tabLst/>
            </a:pPr>
            <a:r>
              <a:rPr lang="ru-RU" dirty="0" smtClean="0">
                <a:latin typeface="Times New Roman" pitchFamily="18" charset="0"/>
                <a:cs typeface="Times New Roman" pitchFamily="18" charset="0"/>
              </a:rPr>
              <a:t> воду, спирт, гуашь, всё тщательно</a:t>
            </a:r>
          </a:p>
          <a:p>
            <a:pPr marL="342900" marR="0" lvl="0" indent="-342900" algn="l" defTabSz="914400" rtl="0" eaLnBrk="0" fontAlgn="base" latinLnBrk="0" hangingPunct="0">
              <a:lnSpc>
                <a:spcPct val="100000"/>
              </a:lnSpc>
              <a:spcBef>
                <a:spcPct val="0"/>
              </a:spcBef>
              <a:spcAft>
                <a:spcPct val="0"/>
              </a:spcAft>
              <a:buClrTx/>
              <a:buSzTx/>
              <a:tabLst/>
            </a:pPr>
            <a:r>
              <a:rPr lang="ru-RU" dirty="0" smtClean="0">
                <a:latin typeface="Times New Roman" pitchFamily="18" charset="0"/>
                <a:cs typeface="Times New Roman" pitchFamily="18" charset="0"/>
              </a:rPr>
              <a:t> перемешать. </a:t>
            </a:r>
          </a:p>
          <a:p>
            <a:pPr marL="342900" marR="0" lvl="0" indent="-342900" algn="l" defTabSz="914400" rtl="0" eaLnBrk="0" fontAlgn="base" latinLnBrk="0" hangingPunct="0">
              <a:lnSpc>
                <a:spcPct val="100000"/>
              </a:lnSpc>
              <a:spcBef>
                <a:spcPct val="0"/>
              </a:spcBef>
              <a:spcAft>
                <a:spcPct val="0"/>
              </a:spcAft>
              <a:buClrTx/>
              <a:buSzTx/>
              <a:buAutoNum type="arabicPeriod"/>
              <a:tabLst/>
            </a:pPr>
            <a:endParaRPr lang="ru-RU" dirty="0" smtClean="0">
              <a:latin typeface="Times New Roman" pitchFamily="18" charset="0"/>
              <a:cs typeface="Times New Roman" pitchFamily="18" charset="0"/>
            </a:endParaRPr>
          </a:p>
          <a:p>
            <a:r>
              <a:rPr lang="ru-RU" dirty="0" smtClean="0"/>
              <a:t>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1" name="Picture 3"/>
          <p:cNvPicPr>
            <a:picLocks noChangeAspect="1" noChangeArrowheads="1"/>
          </p:cNvPicPr>
          <p:nvPr/>
        </p:nvPicPr>
        <p:blipFill>
          <a:blip r:embed="rId4" cstate="print"/>
          <a:srcRect l="20469" t="6921" r="11985" b="20266"/>
          <a:stretch>
            <a:fillRect/>
          </a:stretch>
        </p:blipFill>
        <p:spPr bwMode="auto">
          <a:xfrm>
            <a:off x="4714876" y="4429132"/>
            <a:ext cx="3571900" cy="2164788"/>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0"/>
            <a:ext cx="9144000" cy="6858001"/>
          </a:xfrm>
          <a:prstGeom prst="rect">
            <a:avLst/>
          </a:prstGeom>
          <a:noFill/>
        </p:spPr>
      </p:pic>
      <p:sp>
        <p:nvSpPr>
          <p:cNvPr id="3" name="Прямоугольник 2"/>
          <p:cNvSpPr/>
          <p:nvPr/>
        </p:nvSpPr>
        <p:spPr>
          <a:xfrm>
            <a:off x="785786" y="1071546"/>
            <a:ext cx="8215370" cy="1200329"/>
          </a:xfrm>
          <a:prstGeom prst="rect">
            <a:avLst/>
          </a:prstGeom>
        </p:spPr>
        <p:txBody>
          <a:bodyPr wrap="square">
            <a:spAutoFit/>
          </a:bodyPr>
          <a:lstStyle/>
          <a:p>
            <a:pPr marL="342900" lvl="0" indent="-342900" eaLnBrk="0" fontAlgn="base" hangingPunct="0">
              <a:spcBef>
                <a:spcPct val="0"/>
              </a:spcBef>
              <a:spcAft>
                <a:spcPct val="0"/>
              </a:spcAft>
            </a:pPr>
            <a:r>
              <a:rPr lang="ru-RU" dirty="0" smtClean="0">
                <a:latin typeface="Times New Roman" pitchFamily="18" charset="0"/>
                <a:cs typeface="Times New Roman" pitchFamily="18" charset="0"/>
              </a:rPr>
              <a:t>2.   В ёмкость побольше насыпать 4-5 ложек манки. Влить полученную цветную смесь (2/3 части). Всё тщательно перемешать. Затем добавить ещё 1-2 ложки манки и влить оставшуюся часть смеси. Хорошенько всё перемешать, чтобы не оставалось больших комочков, а получился «песок».</a:t>
            </a:r>
          </a:p>
        </p:txBody>
      </p:sp>
      <p:pic>
        <p:nvPicPr>
          <p:cNvPr id="4" name="Picture 2"/>
          <p:cNvPicPr>
            <a:picLocks noChangeAspect="1" noChangeArrowheads="1"/>
          </p:cNvPicPr>
          <p:nvPr/>
        </p:nvPicPr>
        <p:blipFill>
          <a:blip r:embed="rId3" cstate="print"/>
          <a:srcRect l="14447" t="3395" r="18736" b="11715"/>
          <a:stretch>
            <a:fillRect/>
          </a:stretch>
        </p:blipFill>
        <p:spPr bwMode="auto">
          <a:xfrm>
            <a:off x="285720" y="2428868"/>
            <a:ext cx="2520000" cy="1800000"/>
          </a:xfrm>
          <a:prstGeom prst="rect">
            <a:avLst/>
          </a:prstGeom>
          <a:noFill/>
          <a:ln w="9525">
            <a:noFill/>
            <a:miter lim="800000"/>
            <a:headEnd/>
            <a:tailEnd/>
          </a:ln>
          <a:effectLst/>
        </p:spPr>
      </p:pic>
      <p:pic>
        <p:nvPicPr>
          <p:cNvPr id="5" name="Picture 3"/>
          <p:cNvPicPr>
            <a:picLocks noChangeAspect="1" noChangeArrowheads="1"/>
          </p:cNvPicPr>
          <p:nvPr/>
        </p:nvPicPr>
        <p:blipFill>
          <a:blip r:embed="rId4" cstate="print"/>
          <a:srcRect l="14795" t="3509" r="21091" b="12281"/>
          <a:stretch>
            <a:fillRect/>
          </a:stretch>
        </p:blipFill>
        <p:spPr bwMode="auto">
          <a:xfrm>
            <a:off x="6429388" y="2357430"/>
            <a:ext cx="2437500" cy="1800000"/>
          </a:xfrm>
          <a:prstGeom prst="rect">
            <a:avLst/>
          </a:prstGeom>
          <a:noFill/>
          <a:ln w="9525">
            <a:noFill/>
            <a:miter lim="800000"/>
            <a:headEnd/>
            <a:tailEnd/>
          </a:ln>
          <a:effectLst/>
        </p:spPr>
      </p:pic>
      <p:pic>
        <p:nvPicPr>
          <p:cNvPr id="6" name="Picture 4"/>
          <p:cNvPicPr>
            <a:picLocks noChangeAspect="1" noChangeArrowheads="1"/>
          </p:cNvPicPr>
          <p:nvPr/>
        </p:nvPicPr>
        <p:blipFill>
          <a:blip r:embed="rId5" cstate="print"/>
          <a:srcRect l="12682" t="4101" r="23906" b="11820"/>
          <a:stretch>
            <a:fillRect/>
          </a:stretch>
        </p:blipFill>
        <p:spPr bwMode="auto">
          <a:xfrm>
            <a:off x="5000628" y="4857760"/>
            <a:ext cx="2414631" cy="1800000"/>
          </a:xfrm>
          <a:prstGeom prst="rect">
            <a:avLst/>
          </a:prstGeom>
          <a:noFill/>
          <a:ln w="9525">
            <a:noFill/>
            <a:miter lim="800000"/>
            <a:headEnd/>
            <a:tailEnd/>
          </a:ln>
          <a:effectLst/>
        </p:spPr>
      </p:pic>
      <p:pic>
        <p:nvPicPr>
          <p:cNvPr id="7" name="Picture 6"/>
          <p:cNvPicPr>
            <a:picLocks noChangeAspect="1" noChangeArrowheads="1"/>
          </p:cNvPicPr>
          <p:nvPr/>
        </p:nvPicPr>
        <p:blipFill>
          <a:blip r:embed="rId6" cstate="print"/>
          <a:srcRect l="15578" t="4526" r="23085" b="12352"/>
          <a:stretch>
            <a:fillRect/>
          </a:stretch>
        </p:blipFill>
        <p:spPr bwMode="auto">
          <a:xfrm>
            <a:off x="3428992" y="2428868"/>
            <a:ext cx="2362501" cy="1800000"/>
          </a:xfrm>
          <a:prstGeom prst="rect">
            <a:avLst/>
          </a:prstGeom>
          <a:noFill/>
          <a:ln w="9525">
            <a:noFill/>
            <a:miter lim="800000"/>
            <a:headEnd/>
            <a:tailEnd/>
          </a:ln>
          <a:effectLst/>
        </p:spPr>
      </p:pic>
      <p:pic>
        <p:nvPicPr>
          <p:cNvPr id="8" name="Picture 5"/>
          <p:cNvPicPr>
            <a:picLocks noChangeAspect="1" noChangeArrowheads="1"/>
          </p:cNvPicPr>
          <p:nvPr/>
        </p:nvPicPr>
        <p:blipFill>
          <a:blip r:embed="rId7" cstate="print"/>
          <a:srcRect l="14470" t="5147" r="21862" b="12495"/>
          <a:stretch>
            <a:fillRect/>
          </a:stretch>
        </p:blipFill>
        <p:spPr bwMode="auto">
          <a:xfrm>
            <a:off x="1142976" y="4857760"/>
            <a:ext cx="2475000" cy="1800000"/>
          </a:xfrm>
          <a:prstGeom prst="rect">
            <a:avLst/>
          </a:prstGeom>
          <a:noFill/>
          <a:ln w="9525">
            <a:noFill/>
            <a:miter lim="800000"/>
            <a:headEnd/>
            <a:tailEnd/>
          </a:ln>
          <a:effectLst/>
        </p:spPr>
      </p:pic>
      <p:cxnSp>
        <p:nvCxnSpPr>
          <p:cNvPr id="10" name="Прямая со стрелкой 9"/>
          <p:cNvCxnSpPr/>
          <p:nvPr/>
        </p:nvCxnSpPr>
        <p:spPr>
          <a:xfrm>
            <a:off x="2928926" y="3286124"/>
            <a:ext cx="428628"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2" name="Прямая со стрелкой 11"/>
          <p:cNvCxnSpPr/>
          <p:nvPr/>
        </p:nvCxnSpPr>
        <p:spPr>
          <a:xfrm>
            <a:off x="5857884" y="3286124"/>
            <a:ext cx="428628"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3" name="Прямая со стрелкой 12"/>
          <p:cNvCxnSpPr/>
          <p:nvPr/>
        </p:nvCxnSpPr>
        <p:spPr>
          <a:xfrm rot="5400000">
            <a:off x="6893735" y="4464851"/>
            <a:ext cx="500860" cy="79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Прямая со стрелкой 13"/>
          <p:cNvCxnSpPr/>
          <p:nvPr/>
        </p:nvCxnSpPr>
        <p:spPr>
          <a:xfrm rot="10800000">
            <a:off x="4071934" y="5643578"/>
            <a:ext cx="571504"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papik.pro/uploads/posts/2022-01/1641175019_51-papik-pro-p-ramka-detskii-risunok-53.jpg"/>
          <p:cNvPicPr>
            <a:picLocks noChangeAspect="1" noChangeArrowheads="1"/>
          </p:cNvPicPr>
          <p:nvPr/>
        </p:nvPicPr>
        <p:blipFill>
          <a:blip r:embed="rId3"/>
          <a:srcRect t="1042"/>
          <a:stretch>
            <a:fillRect/>
          </a:stretch>
        </p:blipFill>
        <p:spPr bwMode="auto">
          <a:xfrm>
            <a:off x="0" y="0"/>
            <a:ext cx="9144000" cy="6858000"/>
          </a:xfrm>
          <a:prstGeom prst="rect">
            <a:avLst/>
          </a:prstGeom>
          <a:noFill/>
        </p:spPr>
      </p:pic>
      <p:sp>
        <p:nvSpPr>
          <p:cNvPr id="11" name="Прямоугольник 10"/>
          <p:cNvSpPr/>
          <p:nvPr/>
        </p:nvSpPr>
        <p:spPr>
          <a:xfrm>
            <a:off x="785786" y="1071546"/>
            <a:ext cx="8072494" cy="923330"/>
          </a:xfrm>
          <a:prstGeom prst="rect">
            <a:avLst/>
          </a:prstGeom>
        </p:spPr>
        <p:txBody>
          <a:bodyPr wrap="square">
            <a:spAutoFit/>
          </a:bodyPr>
          <a:lstStyle/>
          <a:p>
            <a:pPr marL="342900" lvl="0" indent="-342900" eaLnBrk="0" fontAlgn="base" hangingPunct="0">
              <a:spcBef>
                <a:spcPct val="0"/>
              </a:spcBef>
              <a:spcAft>
                <a:spcPct val="0"/>
              </a:spcAft>
            </a:pPr>
            <a:r>
              <a:rPr lang="ru-RU" dirty="0" smtClean="0">
                <a:latin typeface="Times New Roman" pitchFamily="18" charset="0"/>
                <a:cs typeface="Times New Roman" pitchFamily="18" charset="0"/>
              </a:rPr>
              <a:t>     3. Высыпать получившуюся смесь в плоскую ёмкость </a:t>
            </a:r>
            <a:r>
              <a:rPr lang="ru-RU" i="1" dirty="0" smtClean="0">
                <a:latin typeface="Times New Roman" pitchFamily="18" charset="0"/>
                <a:cs typeface="Times New Roman" pitchFamily="18" charset="0"/>
              </a:rPr>
              <a:t>(поднос, противень, подложки для продуктов, и т.д.). </a:t>
            </a:r>
            <a:r>
              <a:rPr lang="ru-RU" dirty="0" smtClean="0">
                <a:latin typeface="Times New Roman" pitchFamily="18" charset="0"/>
                <a:cs typeface="Times New Roman" pitchFamily="18" charset="0"/>
              </a:rPr>
              <a:t>Просушить 1-2 суток, периодически перемешивая. </a:t>
            </a:r>
          </a:p>
        </p:txBody>
      </p:sp>
      <p:pic>
        <p:nvPicPr>
          <p:cNvPr id="3079" name="Picture 7"/>
          <p:cNvPicPr>
            <a:picLocks noChangeAspect="1" noChangeArrowheads="1"/>
          </p:cNvPicPr>
          <p:nvPr/>
        </p:nvPicPr>
        <p:blipFill>
          <a:blip r:embed="rId4" cstate="print">
            <a:lum bright="20000"/>
          </a:blip>
          <a:srcRect l="13318" t="4989" r="7209" b="11862"/>
          <a:stretch>
            <a:fillRect/>
          </a:stretch>
        </p:blipFill>
        <p:spPr bwMode="auto">
          <a:xfrm>
            <a:off x="785786" y="2214553"/>
            <a:ext cx="3671999" cy="2160000"/>
          </a:xfrm>
          <a:prstGeom prst="rect">
            <a:avLst/>
          </a:prstGeom>
          <a:noFill/>
          <a:ln w="9525">
            <a:noFill/>
            <a:miter lim="800000"/>
            <a:headEnd/>
            <a:tailEnd/>
          </a:ln>
          <a:effectLst/>
        </p:spPr>
      </p:pic>
      <p:pic>
        <p:nvPicPr>
          <p:cNvPr id="3080" name="Picture 8"/>
          <p:cNvPicPr>
            <a:picLocks noChangeAspect="1" noChangeArrowheads="1"/>
          </p:cNvPicPr>
          <p:nvPr/>
        </p:nvPicPr>
        <p:blipFill>
          <a:blip r:embed="rId5" cstate="print"/>
          <a:srcRect l="12115" t="6054" r="7041" b="11914"/>
          <a:stretch>
            <a:fillRect/>
          </a:stretch>
        </p:blipFill>
        <p:spPr bwMode="auto">
          <a:xfrm>
            <a:off x="5000628" y="3714752"/>
            <a:ext cx="3786214" cy="21600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0"/>
            <a:ext cx="9144000" cy="6858001"/>
          </a:xfrm>
          <a:prstGeom prst="rect">
            <a:avLst/>
          </a:prstGeom>
          <a:noFill/>
        </p:spPr>
      </p:pic>
      <p:sp>
        <p:nvSpPr>
          <p:cNvPr id="6" name="Прямоугольник 5"/>
          <p:cNvSpPr/>
          <p:nvPr/>
        </p:nvSpPr>
        <p:spPr>
          <a:xfrm>
            <a:off x="1000100" y="1214422"/>
            <a:ext cx="7358114" cy="5355312"/>
          </a:xfrm>
          <a:prstGeom prst="rect">
            <a:avLst/>
          </a:prstGeom>
        </p:spPr>
        <p:txBody>
          <a:bodyPr wrap="square">
            <a:spAutoFit/>
          </a:bodyPr>
          <a:lstStyle/>
          <a:p>
            <a:r>
              <a:rPr lang="ru-RU" dirty="0" smtClean="0">
                <a:latin typeface="Times New Roman" pitchFamily="18" charset="0"/>
                <a:cs typeface="Times New Roman" pitchFamily="18" charset="0"/>
              </a:rPr>
              <a:t>      Прежде чем ребенок приступит к рисованию, познакомьте его  с художественным материалом. Предложите погрузить руки в песок, пересыпать его из одной ладони в другую, рассказать о своих ощущениях.  Так же объясните ему как правильно им пользоваться </a:t>
            </a:r>
            <a:r>
              <a:rPr lang="ru-RU" i="1" dirty="0" smtClean="0">
                <a:latin typeface="Times New Roman" pitchFamily="18" charset="0"/>
                <a:cs typeface="Times New Roman" pitchFamily="18" charset="0"/>
              </a:rPr>
              <a:t>(аккуратно, брать понемногу, кулачком или щепоткой). </a:t>
            </a:r>
            <a:r>
              <a:rPr lang="ru-RU" dirty="0" smtClean="0">
                <a:latin typeface="Times New Roman" pitchFamily="18" charset="0"/>
                <a:cs typeface="Times New Roman" pitchFamily="18" charset="0"/>
              </a:rPr>
              <a:t>После знакомства с материалом можно приступать к любой технике рисования.</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Техник рисования цветным песком большое количество, но я выделила три, которые можно свободно применять дома родителям с детьми и в саду в младшей группе.</a:t>
            </a:r>
          </a:p>
          <a:p>
            <a:endParaRPr lang="ru-RU" dirty="0" smtClean="0">
              <a:latin typeface="Times New Roman" pitchFamily="18" charset="0"/>
              <a:cs typeface="Times New Roman" pitchFamily="18" charset="0"/>
            </a:endParaRPr>
          </a:p>
          <a:p>
            <a:pPr marL="342900" indent="-342900">
              <a:buAutoNum type="arabicPeriod"/>
            </a:pPr>
            <a:r>
              <a:rPr lang="ru-RU" dirty="0" smtClean="0">
                <a:latin typeface="Times New Roman" pitchFamily="18" charset="0"/>
                <a:cs typeface="Times New Roman" pitchFamily="18" charset="0"/>
              </a:rPr>
              <a:t>«Раскраски»</a:t>
            </a:r>
          </a:p>
          <a:p>
            <a:pPr marL="342900" indent="-342900">
              <a:buAutoNum type="arabicPeriod"/>
            </a:pPr>
            <a:r>
              <a:rPr lang="ru-RU" dirty="0" smtClean="0">
                <a:latin typeface="Times New Roman" pitchFamily="18" charset="0"/>
                <a:cs typeface="Times New Roman" pitchFamily="18" charset="0"/>
              </a:rPr>
              <a:t>«Разноцветные </a:t>
            </a:r>
            <a:r>
              <a:rPr lang="ru-RU" dirty="0" smtClean="0">
                <a:latin typeface="Times New Roman" pitchFamily="18" charset="0"/>
                <a:cs typeface="Times New Roman" pitchFamily="18" charset="0"/>
              </a:rPr>
              <a:t>бутылочки»</a:t>
            </a:r>
          </a:p>
          <a:p>
            <a:pPr marL="342900" indent="-342900">
              <a:buAutoNum type="arabicPeriod"/>
            </a:pPr>
            <a:r>
              <a:rPr lang="ru-RU" dirty="0" smtClean="0">
                <a:latin typeface="Times New Roman" pitchFamily="18" charset="0"/>
                <a:cs typeface="Times New Roman" pitchFamily="18" charset="0"/>
              </a:rPr>
              <a:t>«Рисование руками»</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45057" name="Rectangle 1"/>
          <p:cNvSpPr>
            <a:spLocks noChangeArrowheads="1"/>
          </p:cNvSpPr>
          <p:nvPr/>
        </p:nvSpPr>
        <p:spPr bwMode="auto">
          <a:xfrm>
            <a:off x="857224" y="428604"/>
            <a:ext cx="8001056" cy="52937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00000"/>
              </a:lnSpc>
              <a:spcBef>
                <a:spcPct val="0"/>
              </a:spcBef>
              <a:spcAft>
                <a:spcPct val="0"/>
              </a:spcAft>
              <a:buClrTx/>
              <a:buSzTx/>
              <a:buFontTx/>
              <a:buAutoNum type="arabicPeriod"/>
              <a:tabLst/>
            </a:pPr>
            <a:r>
              <a:rPr kumimoji="0" lang="ru-RU" sz="32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«Раскраски»</a:t>
            </a:r>
          </a:p>
          <a:p>
            <a:pPr marL="342900" marR="0" lvl="0" indent="-342900" algn="l" defTabSz="914400" rtl="0" eaLnBrk="1" fontAlgn="base" latinLnBrk="0" hangingPunct="1">
              <a:lnSpc>
                <a:spcPct val="100000"/>
              </a:lnSpc>
              <a:spcBef>
                <a:spcPct val="0"/>
              </a:spcBef>
              <a:spcAft>
                <a:spcPct val="0"/>
              </a:spcAft>
              <a:buClrTx/>
              <a:buSzTx/>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Процесс прост и приятен. Не требуется никаких специальных умений и навыков. Техника помогает развить тонкую моторику, что особенно полезно для детей (потому что через стимуляцию пальцев рук развивается мозг), а так же полезно для пожилых людей, т. к. с возрастом снижается чувствительность рук.</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Технология раскрашивания цветным песком основана на свободном использовании клея при помощи кисти или специального клеевого карандаша. Подобно краскам, цветной песок можно смешивать между собой в различных пропорциях.</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dirty="0" smtClean="0">
                <a:latin typeface="Times New Roman" pitchFamily="18" charset="0"/>
                <a:ea typeface="Calibri" pitchFamily="34" charset="0"/>
                <a:cs typeface="Times New Roman" pitchFamily="18" charset="0"/>
              </a:rPr>
              <a:t>     </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Рисунок для работы нужно подобрать такой, чтобы мелких деталей было как можно меньше. Принцип работы следующий: сначала наносим клей на определенный участок рисунка, осторожно сыпем на него песок, ждем высыхания приклеенного песка, лишнее стряхиваем.</a:t>
            </a:r>
            <a:endParaRPr kumimoji="0" lang="ru-RU"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Начинать работу нужно с мелких фрагментов. Сначала наносим клей на мелкие детали, одного цвета, потом другого цвета. После того как все мелкие фрагменты рисунка будут оклеены, можно приступать к крупным деталям.</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apik.pro/uploads/posts/2022-01/1641175019_51-papik-pro-p-ramka-detskii-risunok-53.jpg"/>
          <p:cNvPicPr>
            <a:picLocks noChangeAspect="1" noChangeArrowheads="1"/>
          </p:cNvPicPr>
          <p:nvPr/>
        </p:nvPicPr>
        <p:blipFill>
          <a:blip r:embed="rId3"/>
          <a:srcRect/>
          <a:stretch>
            <a:fillRect/>
          </a:stretch>
        </p:blipFill>
        <p:spPr bwMode="auto">
          <a:xfrm>
            <a:off x="0" y="-1"/>
            <a:ext cx="9144000" cy="6858001"/>
          </a:xfrm>
          <a:prstGeom prst="rect">
            <a:avLst/>
          </a:prstGeom>
          <a:noFill/>
        </p:spPr>
      </p:pic>
      <p:pic>
        <p:nvPicPr>
          <p:cNvPr id="44037" name="Picture 5" descr="C:\Users\use\Desktop\песок\IMG_4502 - копия.JPG"/>
          <p:cNvPicPr>
            <a:picLocks noChangeAspect="1" noChangeArrowheads="1"/>
          </p:cNvPicPr>
          <p:nvPr/>
        </p:nvPicPr>
        <p:blipFill>
          <a:blip r:embed="rId4">
            <a:lum contrast="20000"/>
          </a:blip>
          <a:srcRect l="9899" t="9357" r="9899" b="4479"/>
          <a:stretch>
            <a:fillRect/>
          </a:stretch>
        </p:blipFill>
        <p:spPr bwMode="auto">
          <a:xfrm rot="20651347">
            <a:off x="1773604" y="640790"/>
            <a:ext cx="3476437" cy="2489881"/>
          </a:xfrm>
          <a:prstGeom prst="rect">
            <a:avLst/>
          </a:prstGeom>
          <a:noFill/>
          <a:ln w="28575">
            <a:solidFill>
              <a:srgbClr val="7030A0"/>
            </a:solidFill>
          </a:ln>
        </p:spPr>
      </p:pic>
      <p:pic>
        <p:nvPicPr>
          <p:cNvPr id="44038" name="Picture 6" descr="C:\Users\use\Desktop\песок\IMG_4503.JPG"/>
          <p:cNvPicPr>
            <a:picLocks noChangeAspect="1" noChangeArrowheads="1"/>
          </p:cNvPicPr>
          <p:nvPr/>
        </p:nvPicPr>
        <p:blipFill>
          <a:blip r:embed="rId5">
            <a:lum contrast="10000"/>
          </a:blip>
          <a:srcRect l="12306" t="4102" r="9753" b="5651"/>
          <a:stretch>
            <a:fillRect/>
          </a:stretch>
        </p:blipFill>
        <p:spPr bwMode="auto">
          <a:xfrm rot="985748">
            <a:off x="4954399" y="2511962"/>
            <a:ext cx="3503900" cy="2704765"/>
          </a:xfrm>
          <a:prstGeom prst="rect">
            <a:avLst/>
          </a:prstGeom>
          <a:noFill/>
          <a:ln w="38100">
            <a:solidFill>
              <a:srgbClr val="7030A0"/>
            </a:solidFill>
          </a:ln>
        </p:spPr>
      </p:pic>
      <p:pic>
        <p:nvPicPr>
          <p:cNvPr id="44039" name="Picture 7" descr="C:\Users\use\Desktop\песок\IMG_4504.JPG"/>
          <p:cNvPicPr>
            <a:picLocks noChangeAspect="1" noChangeArrowheads="1"/>
          </p:cNvPicPr>
          <p:nvPr/>
        </p:nvPicPr>
        <p:blipFill>
          <a:blip r:embed="rId6"/>
          <a:srcRect l="6647" t="6105" r="12066" b="6105"/>
          <a:stretch>
            <a:fillRect/>
          </a:stretch>
        </p:blipFill>
        <p:spPr bwMode="auto">
          <a:xfrm>
            <a:off x="714348" y="3500438"/>
            <a:ext cx="3655244" cy="2631776"/>
          </a:xfrm>
          <a:prstGeom prst="rect">
            <a:avLst/>
          </a:prstGeom>
          <a:noFill/>
          <a:ln w="38100">
            <a:solidFill>
              <a:srgbClr val="7030A0"/>
            </a:solidFill>
          </a:ln>
        </p:spPr>
      </p:pic>
    </p:spTree>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583</TotalTime>
  <Words>1089</Words>
  <PresentationFormat>Экран (4:3)</PresentationFormat>
  <Paragraphs>91</Paragraphs>
  <Slides>18</Slides>
  <Notes>3</Notes>
  <HiddenSlides>0</HiddenSlides>
  <MMClips>0</MMClips>
  <ScaleCrop>false</ScaleCrop>
  <HeadingPairs>
    <vt:vector size="4" baseType="variant">
      <vt:variant>
        <vt:lpstr>Тема</vt:lpstr>
      </vt:variant>
      <vt:variant>
        <vt:i4>2</vt:i4>
      </vt:variant>
      <vt:variant>
        <vt:lpstr>Заголовки слайдов</vt:lpstr>
      </vt:variant>
      <vt:variant>
        <vt:i4>18</vt:i4>
      </vt:variant>
    </vt:vector>
  </HeadingPairs>
  <TitlesOfParts>
    <vt:vector size="20" baseType="lpstr">
      <vt:lpstr>Тема Office</vt:lpstr>
      <vt:lpstr>Официальная</vt:lpstr>
      <vt:lpstr>  Муниципальное бюджетное дошкольное образовательное учреждение г.Иркутска детский сад №36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dc:creator>
  <cp:lastModifiedBy>use</cp:lastModifiedBy>
  <cp:revision>58</cp:revision>
  <dcterms:created xsi:type="dcterms:W3CDTF">2023-11-02T09:18:10Z</dcterms:created>
  <dcterms:modified xsi:type="dcterms:W3CDTF">2023-11-12T03:13:35Z</dcterms:modified>
</cp:coreProperties>
</file>