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33"/>
  </p:notesMasterIdLst>
  <p:sldIdLst>
    <p:sldId id="260" r:id="rId2"/>
    <p:sldId id="304" r:id="rId3"/>
    <p:sldId id="305" r:id="rId4"/>
    <p:sldId id="306" r:id="rId5"/>
    <p:sldId id="307" r:id="rId6"/>
    <p:sldId id="308" r:id="rId7"/>
    <p:sldId id="301" r:id="rId8"/>
    <p:sldId id="275" r:id="rId9"/>
    <p:sldId id="274" r:id="rId10"/>
    <p:sldId id="309" r:id="rId11"/>
    <p:sldId id="310" r:id="rId12"/>
    <p:sldId id="311" r:id="rId13"/>
    <p:sldId id="292" r:id="rId14"/>
    <p:sldId id="293" r:id="rId15"/>
    <p:sldId id="294" r:id="rId16"/>
    <p:sldId id="276" r:id="rId17"/>
    <p:sldId id="285" r:id="rId18"/>
    <p:sldId id="287" r:id="rId19"/>
    <p:sldId id="289" r:id="rId20"/>
    <p:sldId id="286" r:id="rId21"/>
    <p:sldId id="288" r:id="rId22"/>
    <p:sldId id="290" r:id="rId23"/>
    <p:sldId id="298" r:id="rId24"/>
    <p:sldId id="299" r:id="rId25"/>
    <p:sldId id="295" r:id="rId26"/>
    <p:sldId id="296" r:id="rId27"/>
    <p:sldId id="300" r:id="rId28"/>
    <p:sldId id="272" r:id="rId29"/>
    <p:sldId id="279" r:id="rId30"/>
    <p:sldId id="278" r:id="rId31"/>
    <p:sldId id="277" r:id="rId32"/>
  </p:sldIdLst>
  <p:sldSz cx="9144000" cy="6858000" type="screen4x3"/>
  <p:notesSz cx="6858000" cy="9144000"/>
  <p:custDataLst>
    <p:tags r:id="rId3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D9EDEF"/>
    <a:srgbClr val="3399FF"/>
    <a:srgbClr val="33CCFF"/>
    <a:srgbClr val="FF99FF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8" autoAdjust="0"/>
    <p:restoredTop sz="94660"/>
  </p:normalViewPr>
  <p:slideViewPr>
    <p:cSldViewPr>
      <p:cViewPr varScale="1">
        <p:scale>
          <a:sx n="67" d="100"/>
          <a:sy n="67" d="100"/>
        </p:scale>
        <p:origin x="12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7.wmf"/><Relationship Id="rId1" Type="http://schemas.openxmlformats.org/officeDocument/2006/relationships/image" Target="../media/image13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ED83B7B5-C79C-46CB-8F47-1AC9E1780C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21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8558C-A99C-4B50-B572-9E108738D9B3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968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70EF06-528B-4625-A7BA-EE9D24EFBB63}" type="slidenum">
              <a:rPr lang="ru-RU"/>
              <a:pPr/>
              <a:t>19</a:t>
            </a:fld>
            <a:endParaRPr lang="ru-RU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3902315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8BECB-223C-4BE0-90BF-AAEF95A11691}" type="slidenum">
              <a:rPr lang="ru-RU"/>
              <a:pPr/>
              <a:t>20</a:t>
            </a:fld>
            <a:endParaRPr lang="ru-RU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484079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D1B636-B296-4C73-9790-E8FCB0770540}" type="slidenum">
              <a:rPr lang="ru-RU"/>
              <a:pPr/>
              <a:t>21</a:t>
            </a:fld>
            <a:endParaRPr lang="ru-RU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6125661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90F05-560A-4FD6-9C67-7C164DD4D3C1}" type="slidenum">
              <a:rPr lang="ru-RU"/>
              <a:pPr/>
              <a:t>22</a:t>
            </a:fld>
            <a:endParaRPr lang="ru-RU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3569045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D7B71A-4F21-47F8-9095-10F7201EC3E4}" type="slidenum">
              <a:rPr lang="ru-RU"/>
              <a:pPr/>
              <a:t>23</a:t>
            </a:fld>
            <a:endParaRPr lang="ru-RU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45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A1D0A1-D26B-4739-8E9B-0CB7319A425B}" type="slidenum">
              <a:rPr lang="ru-RU"/>
              <a:pPr/>
              <a:t>24</a:t>
            </a:fld>
            <a:endParaRPr lang="ru-RU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857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049AB6-2D3E-43B1-8908-06321CEDC5FC}" type="slidenum">
              <a:rPr lang="ru-RU"/>
              <a:pPr/>
              <a:t>25</a:t>
            </a:fld>
            <a:endParaRPr lang="ru-RU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2363983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75208-4A57-45D8-A136-64CD97E466F6}" type="slidenum">
              <a:rPr lang="ru-RU"/>
              <a:pPr/>
              <a:t>26</a:t>
            </a:fld>
            <a:endParaRPr lang="ru-RU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31857367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24DB7-4B09-42D5-994E-925DEB71697A}" type="slidenum">
              <a:rPr lang="ru-RU"/>
              <a:pPr/>
              <a:t>27</a:t>
            </a:fld>
            <a:endParaRPr lang="ru-RU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208922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E2C0AC-A3AC-48CA-AD00-3A755FB56E30}" type="slidenum">
              <a:rPr lang="ru-RU"/>
              <a:pPr/>
              <a:t>31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786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6D8445-638C-4F90-ACF6-9A6323195363}" type="slidenum">
              <a:rPr lang="ru-RU"/>
              <a:pPr/>
              <a:t>8</a:t>
            </a:fld>
            <a:endParaRPr lang="ru-RU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22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13AA10-228A-4A81-A52A-4595631C1536}" type="slidenum">
              <a:rPr lang="ru-RU"/>
              <a:pPr/>
              <a:t>9</a:t>
            </a:fld>
            <a:endParaRPr lang="ru-RU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02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FD960D-D9A7-40C6-931C-79F76EBA6F3E}" type="slidenum">
              <a:rPr lang="ru-RU"/>
              <a:pPr/>
              <a:t>13</a:t>
            </a:fld>
            <a:endParaRPr lang="ru-RU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3509637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B2805A-BA33-4E97-AAF3-5B2BD19706FE}" type="slidenum">
              <a:rPr lang="ru-RU"/>
              <a:pPr/>
              <a:t>14</a:t>
            </a:fld>
            <a:endParaRPr lang="ru-RU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1478429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FE4224-7D12-4BF4-8FA4-8E2D81754EC5}" type="slidenum">
              <a:rPr lang="ru-RU"/>
              <a:pPr/>
              <a:t>15</a:t>
            </a:fld>
            <a:endParaRPr lang="ru-RU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900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9EF73B-3973-437F-8571-F84B3B26A9FB}" type="slidenum">
              <a:rPr lang="ru-RU"/>
              <a:pPr/>
              <a:t>16</a:t>
            </a:fld>
            <a:endParaRPr lang="ru-RU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 работе с данным слайдом, необходима каркасная модель прямоугольного параллелепипеда. С помощью красной толстой нити, я моделирую эти треугольники.</a:t>
            </a:r>
          </a:p>
        </p:txBody>
      </p:sp>
    </p:spTree>
    <p:extLst>
      <p:ext uri="{BB962C8B-B14F-4D97-AF65-F5344CB8AC3E}">
        <p14:creationId xmlns:p14="http://schemas.microsoft.com/office/powerpoint/2010/main" val="683915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2B913D-6695-4E05-A0C8-6FF2E6719FC0}" type="slidenum">
              <a:rPr lang="ru-RU"/>
              <a:pPr/>
              <a:t>17</a:t>
            </a:fld>
            <a:endParaRPr lang="ru-RU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31438154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336D3-4CED-4DBB-94B0-787D2343A2A2}" type="slidenum">
              <a:rPr lang="ru-RU"/>
              <a:pPr/>
              <a:t>18</a:t>
            </a:fld>
            <a:endParaRPr lang="ru-RU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«Упражнения по планиметрии на готовых чертежах» С.М. Саврасова, Г.А. Ястребинецкий.</a:t>
            </a:r>
          </a:p>
        </p:txBody>
      </p:sp>
    </p:spTree>
    <p:extLst>
      <p:ext uri="{BB962C8B-B14F-4D97-AF65-F5344CB8AC3E}">
        <p14:creationId xmlns:p14="http://schemas.microsoft.com/office/powerpoint/2010/main" val="237245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277E7-3B26-4912-89FC-6ED1BEF79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390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3EE9-69EF-402C-A05E-FA575CE45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8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3EE9-69EF-402C-A05E-FA575CE451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267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3EE9-69EF-402C-A05E-FA575CE45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40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3EE9-69EF-402C-A05E-FA575CE451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0580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F3EE9-69EF-402C-A05E-FA575CE45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229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A572D-9EC4-412E-BD29-3A9E334272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644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E054-47BC-4A22-B724-C4679D1BC8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904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0A7245-BC28-4EFC-927A-4A15D41BF4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53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DCD184D-8DF2-478B-8014-040344EF0A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207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DFDF8-791C-4440-BC1D-C20A3CD6A9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7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91FAE-A4B3-4CFF-BEE8-7095438AB8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86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8908-0891-497F-A43B-27B761145F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20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AFFE1-AA47-4698-97F6-2605F9FD51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85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FD760-C7D0-4878-904C-07A302DC50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88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FC9C-29D9-4E38-9FAC-2E97F01C9D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463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A08E-7047-4C4A-8A72-13605AC6AB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2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170A6-4DF6-4E59-85C2-4ACFA8968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412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8F3EE9-69EF-402C-A05E-FA575CE451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98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image" Target="../media/image19.jpe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8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6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9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0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36.gif"/><Relationship Id="rId5" Type="http://schemas.openxmlformats.org/officeDocument/2006/relationships/image" Target="../media/image33.wmf"/><Relationship Id="rId10" Type="http://schemas.openxmlformats.org/officeDocument/2006/relationships/image" Target="../media/image12.gif"/><Relationship Id="rId4" Type="http://schemas.openxmlformats.org/officeDocument/2006/relationships/oleObject" Target="../embeddings/oleObject23.bin"/><Relationship Id="rId9" Type="http://schemas.openxmlformats.org/officeDocument/2006/relationships/image" Target="../media/image3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2.gi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266700" y="279400"/>
            <a:ext cx="8585200" cy="6235700"/>
            <a:chOff x="168" y="176"/>
            <a:chExt cx="5408" cy="3928"/>
          </a:xfrm>
        </p:grpSpPr>
        <p:sp>
          <p:nvSpPr>
            <p:cNvPr id="11268" name="Freeform 4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BC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682767" y="1066800"/>
            <a:ext cx="8001000" cy="2921001"/>
          </a:xfrm>
          <a:prstGeom prst="rect">
            <a:avLst/>
          </a:prstGeom>
        </p:spPr>
        <p:txBody>
          <a:bodyPr wrap="none" fromWordArt="1">
            <a:prstTxWarp prst="textCanUp">
              <a:avLst/>
            </a:prstTxWarp>
          </a:bodyPr>
          <a:lstStyle/>
          <a:p>
            <a:pPr algn="ctr"/>
            <a:r>
              <a:rPr lang="ru-RU" sz="6600" b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Теорема </a:t>
            </a:r>
            <a:endParaRPr lang="ru-RU" sz="6600" b="1" kern="10" dirty="0" smtClean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BC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b="1" kern="10" dirty="0" smtClean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BC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Пифагора</a:t>
            </a:r>
            <a:endParaRPr lang="ru-RU" sz="6600" b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BC00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86" name="Picture 22" descr="https://e-libra.ru/files/books/2018/02/24/385657/Autogen_eBook_id1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890" y="3765125"/>
            <a:ext cx="2342219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8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41989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1995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41996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97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1998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2000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42001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02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2003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42004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05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2006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42007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08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2009" name="Rectangle 2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ru-RU" sz="2800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помощью теоремы Пифагора можно решать два вида задач </a:t>
            </a:r>
            <a:br>
              <a:rPr lang="ru-RU" sz="2800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sz="28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800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гипотенуза, </a:t>
            </a:r>
            <a:r>
              <a:rPr lang="ru-RU" sz="28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sz="2800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</a:t>
            </a:r>
            <a:r>
              <a:rPr lang="ru-RU" sz="2800" b="1" i="1" u="sng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800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- катеты): </a:t>
            </a:r>
          </a:p>
        </p:txBody>
      </p:sp>
      <p:graphicFrame>
        <p:nvGraphicFramePr>
          <p:cNvPr id="42011" name="Object 27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81685227"/>
              </p:ext>
            </p:extLst>
          </p:nvPr>
        </p:nvGraphicFramePr>
        <p:xfrm>
          <a:off x="4760913" y="2740025"/>
          <a:ext cx="2970212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0" name="Формула" r:id="rId3" imgW="837836" imgH="253890" progId="Equation.3">
                  <p:embed/>
                </p:oleObj>
              </mc:Choice>
              <mc:Fallback>
                <p:oleObj name="Формула" r:id="rId3" imgW="837836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0913" y="2740025"/>
                        <a:ext cx="2970212" cy="900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14" name="Object 3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46100" y="4953000"/>
          <a:ext cx="31750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1" name="Формула" r:id="rId5" imgW="838080" imgH="253800" progId="Equation.3">
                  <p:embed/>
                </p:oleObj>
              </mc:Choice>
              <mc:Fallback>
                <p:oleObj name="Формула" r:id="rId5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4953000"/>
                        <a:ext cx="3175000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016" name="Object 32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56488721"/>
              </p:ext>
            </p:extLst>
          </p:nvPr>
        </p:nvGraphicFramePr>
        <p:xfrm>
          <a:off x="4495800" y="5003800"/>
          <a:ext cx="2949575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52" name="Формула" r:id="rId7" imgW="837836" imgH="253890" progId="Equation.3">
                  <p:embed/>
                </p:oleObj>
              </mc:Choice>
              <mc:Fallback>
                <p:oleObj name="Формула" r:id="rId7" imgW="837836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5003800"/>
                        <a:ext cx="2949575" cy="893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010" name="Rectangle 26"/>
          <p:cNvSpPr>
            <a:spLocks noChangeArrowheads="1"/>
          </p:cNvSpPr>
          <p:nvPr/>
        </p:nvSpPr>
        <p:spPr bwMode="auto">
          <a:xfrm>
            <a:off x="347956" y="1573213"/>
            <a:ext cx="8570913" cy="1364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4400" b="1" u="none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1. Найти гипотенузу прямоугольного треугольника, если известны катеты</a:t>
            </a:r>
            <a:r>
              <a:rPr lang="ru-RU" sz="2400" b="1" u="none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.</a:t>
            </a:r>
            <a:endParaRPr lang="ru-RU" sz="1050" b="1" u="none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  <a:p>
            <a:pPr eaLnBrk="0" hangingPunct="0"/>
            <a:endParaRPr lang="ru-RU" sz="3600" b="1" u="none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2013" name="Rectangle 29"/>
          <p:cNvSpPr>
            <a:spLocks noChangeArrowheads="1"/>
          </p:cNvSpPr>
          <p:nvPr/>
        </p:nvSpPr>
        <p:spPr bwMode="auto">
          <a:xfrm>
            <a:off x="288925" y="3451106"/>
            <a:ext cx="818515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4400" b="1" u="none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2. Найти катет прямоугольного треугольника, если известна гипотенуза и другой катет.</a:t>
            </a:r>
            <a:endParaRPr lang="ru-RU" sz="4400" b="1" u="none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/>
            <a:endParaRPr lang="ru-RU" sz="3600" b="1" u="none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42020" name="Picture 36" descr="KONTROLNYE_KURSOVYE_DIPLOMNYE_raboty_OTChETY_po_praktik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572000"/>
            <a:ext cx="1027113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42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9" grpId="0"/>
      <p:bldP spid="42010" grpId="0"/>
      <p:bldP spid="420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79923" y="1137"/>
            <a:ext cx="8229600" cy="1143000"/>
          </a:xfrm>
        </p:spPr>
        <p:txBody>
          <a:bodyPr/>
          <a:lstStyle/>
          <a:p>
            <a:r>
              <a:rPr lang="ru-RU" b="1" i="1" u="sng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Реши устно: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0338" y="1137589"/>
            <a:ext cx="84582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b="1" dirty="0">
                <a:solidFill>
                  <a:srgbClr val="006600"/>
                </a:solidFill>
              </a:rPr>
              <a:t>1) Катеты прямоугольного треугольника 6 см и 8 см. Вычислить гипотенузу треугольника.</a:t>
            </a:r>
          </a:p>
          <a:p>
            <a:pPr marL="609600" indent="-609600">
              <a:buFontTx/>
              <a:buNone/>
            </a:pPr>
            <a:endParaRPr lang="ru-RU" b="1" dirty="0">
              <a:solidFill>
                <a:srgbClr val="006600"/>
              </a:solidFill>
            </a:endParaRPr>
          </a:p>
          <a:p>
            <a:pPr marL="609600" indent="-609600">
              <a:buFontTx/>
              <a:buNone/>
            </a:pPr>
            <a:endParaRPr lang="ru-RU" sz="1600" b="1" dirty="0">
              <a:solidFill>
                <a:srgbClr val="000099"/>
              </a:solidFill>
            </a:endParaRPr>
          </a:p>
          <a:p>
            <a:pPr marL="609600" indent="-609600">
              <a:buFontTx/>
              <a:buNone/>
            </a:pPr>
            <a:r>
              <a:rPr lang="ru-RU" b="1" dirty="0">
                <a:solidFill>
                  <a:srgbClr val="000099"/>
                </a:solidFill>
              </a:rPr>
              <a:t>2) Гипотенуза прямоугольного треугольника 10 см, а один из катетов 8 см. Найти второй катет.</a:t>
            </a:r>
          </a:p>
        </p:txBody>
      </p:sp>
      <p:graphicFrame>
        <p:nvGraphicFramePr>
          <p:cNvPr id="44059" name="Object 2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42575651"/>
              </p:ext>
            </p:extLst>
          </p:nvPr>
        </p:nvGraphicFramePr>
        <p:xfrm>
          <a:off x="1000125" y="2767013"/>
          <a:ext cx="25146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82" name="Формула" r:id="rId3" imgW="837836" imgH="253890" progId="Equation.3">
                  <p:embed/>
                </p:oleObj>
              </mc:Choice>
              <mc:Fallback>
                <p:oleObj name="Формула" r:id="rId3" imgW="837836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2767013"/>
                        <a:ext cx="25146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61" name="Object 29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70093901"/>
              </p:ext>
            </p:extLst>
          </p:nvPr>
        </p:nvGraphicFramePr>
        <p:xfrm>
          <a:off x="4268788" y="2824163"/>
          <a:ext cx="3738562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83" name="Формула" r:id="rId5" imgW="1625400" imgH="253800" progId="Equation.3">
                  <p:embed/>
                </p:oleObj>
              </mc:Choice>
              <mc:Fallback>
                <p:oleObj name="Формула" r:id="rId5" imgW="1625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8788" y="2824163"/>
                        <a:ext cx="3738562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036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44037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38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1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043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44044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045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4046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048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44049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050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4051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44052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053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4054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44055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056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aphicFrame>
        <p:nvGraphicFramePr>
          <p:cNvPr id="44063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360164"/>
              </p:ext>
            </p:extLst>
          </p:nvPr>
        </p:nvGraphicFramePr>
        <p:xfrm>
          <a:off x="990714" y="5076622"/>
          <a:ext cx="28194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84" name="Формула" r:id="rId7" imgW="838080" imgH="253800" progId="Equation.3">
                  <p:embed/>
                </p:oleObj>
              </mc:Choice>
              <mc:Fallback>
                <p:oleObj name="Формула" r:id="rId7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714" y="5076622"/>
                        <a:ext cx="28194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6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676950"/>
              </p:ext>
            </p:extLst>
          </p:nvPr>
        </p:nvGraphicFramePr>
        <p:xfrm>
          <a:off x="4285391" y="5101502"/>
          <a:ext cx="381000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85" name="Формула" r:id="rId9" imgW="1562040" imgH="253800" progId="Equation.3">
                  <p:embed/>
                </p:oleObj>
              </mc:Choice>
              <mc:Fallback>
                <p:oleObj name="Формула" r:id="rId9" imgW="15620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391" y="5101502"/>
                        <a:ext cx="3810000" cy="696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66" name="Picture 34" descr="835238804e110271698eb238b42b0f1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228601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87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25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23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21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8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19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7" name="Rectangle 2"/>
          <p:cNvSpPr>
            <a:spLocks noGrp="1" noChangeArrowheads="1"/>
          </p:cNvSpPr>
          <p:nvPr>
            <p:ph type="title"/>
          </p:nvPr>
        </p:nvSpPr>
        <p:spPr>
          <a:xfrm>
            <a:off x="328885" y="196533"/>
            <a:ext cx="8229600" cy="1143000"/>
          </a:xfrm>
        </p:spPr>
        <p:txBody>
          <a:bodyPr/>
          <a:lstStyle/>
          <a:p>
            <a:r>
              <a:rPr lang="ru-RU" sz="5400" b="1" i="1" u="sng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В классе:</a:t>
            </a:r>
            <a:endParaRPr lang="ru-RU" sz="5400" b="1" i="1" u="sng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105525" y="1522285"/>
            <a:ext cx="695895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486, 487, 489, 490, 493 </a:t>
            </a:r>
            <a:endParaRPr lang="ru-RU" sz="4800" b="1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 bwMode="auto">
          <a:xfrm>
            <a:off x="453231" y="2117821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6000" b="1" i="1" u="sng" baseline="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Домашнее задание:</a:t>
            </a:r>
            <a:endParaRPr lang="ru-RU" sz="6000" b="1" i="1" u="sng" baseline="0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89710" y="3475943"/>
            <a:ext cx="8396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baseline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ТЕОРИЯ: </a:t>
            </a:r>
            <a:r>
              <a:rPr lang="ru-RU" sz="44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стр.128-129 выучить; </a:t>
            </a:r>
          </a:p>
          <a:p>
            <a:r>
              <a:rPr lang="ru-RU" sz="4400" b="1" i="1" baseline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44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№ 483, 484, 485, 488</a:t>
            </a:r>
            <a:endParaRPr lang="ru-RU" sz="4400" b="1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2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4924402" y="487199"/>
            <a:ext cx="2362200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aseline="0" dirty="0"/>
              <a:t>Найдите </a:t>
            </a:r>
            <a:r>
              <a:rPr lang="ru-RU" sz="2800" b="1" i="1" baseline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АМ</a:t>
            </a:r>
            <a:r>
              <a:rPr lang="ru-RU" sz="2800" baseline="0" dirty="0" smtClean="0"/>
              <a:t>        </a:t>
            </a:r>
            <a:endParaRPr lang="ru-RU" sz="2800" baseline="0" dirty="0"/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7620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2971800" y="1143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1295400" y="33528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5</a:t>
            </a:r>
            <a:r>
              <a:rPr lang="en-US" sz="2800" b="1" baseline="0"/>
              <a:t> </a:t>
            </a:r>
            <a:r>
              <a:rPr lang="ru-RU" sz="2800" b="1" baseline="0"/>
              <a:t>дм</a:t>
            </a: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5334000" y="5715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103433" name="Freeform 9"/>
          <p:cNvSpPr>
            <a:spLocks/>
          </p:cNvSpPr>
          <p:nvPr/>
        </p:nvSpPr>
        <p:spPr bwMode="auto">
          <a:xfrm>
            <a:off x="1270000" y="1625600"/>
            <a:ext cx="4165600" cy="4318000"/>
          </a:xfrm>
          <a:custGeom>
            <a:avLst/>
            <a:gdLst>
              <a:gd name="T0" fmla="*/ 0 w 2624"/>
              <a:gd name="T1" fmla="*/ 2720 h 2720"/>
              <a:gd name="T2" fmla="*/ 1184 w 2624"/>
              <a:gd name="T3" fmla="*/ 0 h 2720"/>
              <a:gd name="T4" fmla="*/ 2624 w 2624"/>
              <a:gd name="T5" fmla="*/ 2608 h 2720"/>
              <a:gd name="T6" fmla="*/ 2624 w 2624"/>
              <a:gd name="T7" fmla="*/ 2608 h 2720"/>
              <a:gd name="T8" fmla="*/ 0 w 2624"/>
              <a:gd name="T9" fmla="*/ 2720 h 2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24" h="2720">
                <a:moveTo>
                  <a:pt x="0" y="2720"/>
                </a:moveTo>
                <a:lnTo>
                  <a:pt x="1184" y="0"/>
                </a:lnTo>
                <a:lnTo>
                  <a:pt x="2624" y="2608"/>
                </a:lnTo>
                <a:lnTo>
                  <a:pt x="2624" y="2608"/>
                </a:lnTo>
                <a:lnTo>
                  <a:pt x="0" y="27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38" name="Freeform 14"/>
          <p:cNvSpPr>
            <a:spLocks/>
          </p:cNvSpPr>
          <p:nvPr/>
        </p:nvSpPr>
        <p:spPr bwMode="auto">
          <a:xfrm>
            <a:off x="3302000" y="5486400"/>
            <a:ext cx="355600" cy="330200"/>
          </a:xfrm>
          <a:custGeom>
            <a:avLst/>
            <a:gdLst>
              <a:gd name="T0" fmla="*/ 224 w 224"/>
              <a:gd name="T1" fmla="*/ 208 h 208"/>
              <a:gd name="T2" fmla="*/ 224 w 224"/>
              <a:gd name="T3" fmla="*/ 0 h 208"/>
              <a:gd name="T4" fmla="*/ 0 w 224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" h="208">
                <a:moveTo>
                  <a:pt x="224" y="208"/>
                </a:moveTo>
                <a:lnTo>
                  <a:pt x="224" y="0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3439" name="Group 15"/>
          <p:cNvGrpSpPr>
            <a:grpSpLocks/>
          </p:cNvGrpSpPr>
          <p:nvPr/>
        </p:nvGrpSpPr>
        <p:grpSpPr bwMode="auto">
          <a:xfrm rot="36652522">
            <a:off x="2812256" y="2374107"/>
            <a:ext cx="300037" cy="438150"/>
            <a:chOff x="2880" y="3230"/>
            <a:chExt cx="189" cy="276"/>
          </a:xfrm>
        </p:grpSpPr>
        <p:sp>
          <p:nvSpPr>
            <p:cNvPr id="103440" name="Freeform 16"/>
            <p:cNvSpPr>
              <a:spLocks/>
            </p:cNvSpPr>
            <p:nvPr/>
          </p:nvSpPr>
          <p:spPr bwMode="auto">
            <a:xfrm>
              <a:off x="2880" y="3230"/>
              <a:ext cx="153" cy="274"/>
            </a:xfrm>
            <a:custGeom>
              <a:avLst/>
              <a:gdLst>
                <a:gd name="T0" fmla="*/ 153 w 153"/>
                <a:gd name="T1" fmla="*/ 0 h 274"/>
                <a:gd name="T2" fmla="*/ 72 w 153"/>
                <a:gd name="T3" fmla="*/ 84 h 274"/>
                <a:gd name="T4" fmla="*/ 20 w 153"/>
                <a:gd name="T5" fmla="*/ 178 h 274"/>
                <a:gd name="T6" fmla="*/ 0 w 153"/>
                <a:gd name="T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274">
                  <a:moveTo>
                    <a:pt x="153" y="0"/>
                  </a:moveTo>
                  <a:cubicBezTo>
                    <a:pt x="140" y="14"/>
                    <a:pt x="94" y="54"/>
                    <a:pt x="72" y="84"/>
                  </a:cubicBezTo>
                  <a:cubicBezTo>
                    <a:pt x="50" y="114"/>
                    <a:pt x="32" y="146"/>
                    <a:pt x="20" y="178"/>
                  </a:cubicBezTo>
                  <a:cubicBezTo>
                    <a:pt x="8" y="210"/>
                    <a:pt x="4" y="254"/>
                    <a:pt x="0" y="274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41" name="Freeform 17"/>
            <p:cNvSpPr>
              <a:spLocks/>
            </p:cNvSpPr>
            <p:nvPr/>
          </p:nvSpPr>
          <p:spPr bwMode="auto">
            <a:xfrm>
              <a:off x="2940" y="3269"/>
              <a:ext cx="129" cy="237"/>
            </a:xfrm>
            <a:custGeom>
              <a:avLst/>
              <a:gdLst>
                <a:gd name="T0" fmla="*/ 129 w 129"/>
                <a:gd name="T1" fmla="*/ 0 h 237"/>
                <a:gd name="T2" fmla="*/ 69 w 129"/>
                <a:gd name="T3" fmla="*/ 57 h 237"/>
                <a:gd name="T4" fmla="*/ 18 w 129"/>
                <a:gd name="T5" fmla="*/ 144 h 237"/>
                <a:gd name="T6" fmla="*/ 0 w 129"/>
                <a:gd name="T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237">
                  <a:moveTo>
                    <a:pt x="129" y="0"/>
                  </a:moveTo>
                  <a:cubicBezTo>
                    <a:pt x="119" y="9"/>
                    <a:pt x="87" y="33"/>
                    <a:pt x="69" y="57"/>
                  </a:cubicBezTo>
                  <a:cubicBezTo>
                    <a:pt x="51" y="81"/>
                    <a:pt x="29" y="114"/>
                    <a:pt x="18" y="144"/>
                  </a:cubicBezTo>
                  <a:cubicBezTo>
                    <a:pt x="7" y="174"/>
                    <a:pt x="4" y="218"/>
                    <a:pt x="0" y="23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707236" y="431799"/>
            <a:ext cx="4114800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Решить задачу:</a:t>
            </a:r>
            <a:endParaRPr lang="ru-RU" sz="3200" b="1" baseline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3048000" y="58674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М</a:t>
            </a:r>
          </a:p>
        </p:txBody>
      </p:sp>
      <p:grpSp>
        <p:nvGrpSpPr>
          <p:cNvPr id="103449" name="Group 25"/>
          <p:cNvGrpSpPr>
            <a:grpSpLocks/>
          </p:cNvGrpSpPr>
          <p:nvPr/>
        </p:nvGrpSpPr>
        <p:grpSpPr bwMode="auto">
          <a:xfrm rot="13460239">
            <a:off x="3281363" y="2381250"/>
            <a:ext cx="300037" cy="438150"/>
            <a:chOff x="2880" y="3230"/>
            <a:chExt cx="189" cy="276"/>
          </a:xfrm>
        </p:grpSpPr>
        <p:sp>
          <p:nvSpPr>
            <p:cNvPr id="103450" name="Freeform 26"/>
            <p:cNvSpPr>
              <a:spLocks/>
            </p:cNvSpPr>
            <p:nvPr/>
          </p:nvSpPr>
          <p:spPr bwMode="auto">
            <a:xfrm>
              <a:off x="2880" y="3230"/>
              <a:ext cx="153" cy="274"/>
            </a:xfrm>
            <a:custGeom>
              <a:avLst/>
              <a:gdLst>
                <a:gd name="T0" fmla="*/ 153 w 153"/>
                <a:gd name="T1" fmla="*/ 0 h 274"/>
                <a:gd name="T2" fmla="*/ 72 w 153"/>
                <a:gd name="T3" fmla="*/ 84 h 274"/>
                <a:gd name="T4" fmla="*/ 20 w 153"/>
                <a:gd name="T5" fmla="*/ 178 h 274"/>
                <a:gd name="T6" fmla="*/ 0 w 153"/>
                <a:gd name="T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274">
                  <a:moveTo>
                    <a:pt x="153" y="0"/>
                  </a:moveTo>
                  <a:cubicBezTo>
                    <a:pt x="140" y="14"/>
                    <a:pt x="94" y="54"/>
                    <a:pt x="72" y="84"/>
                  </a:cubicBezTo>
                  <a:cubicBezTo>
                    <a:pt x="50" y="114"/>
                    <a:pt x="32" y="146"/>
                    <a:pt x="20" y="178"/>
                  </a:cubicBezTo>
                  <a:cubicBezTo>
                    <a:pt x="8" y="210"/>
                    <a:pt x="4" y="254"/>
                    <a:pt x="0" y="274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51" name="Freeform 27"/>
            <p:cNvSpPr>
              <a:spLocks/>
            </p:cNvSpPr>
            <p:nvPr/>
          </p:nvSpPr>
          <p:spPr bwMode="auto">
            <a:xfrm>
              <a:off x="2940" y="3269"/>
              <a:ext cx="129" cy="237"/>
            </a:xfrm>
            <a:custGeom>
              <a:avLst/>
              <a:gdLst>
                <a:gd name="T0" fmla="*/ 129 w 129"/>
                <a:gd name="T1" fmla="*/ 0 h 237"/>
                <a:gd name="T2" fmla="*/ 69 w 129"/>
                <a:gd name="T3" fmla="*/ 57 h 237"/>
                <a:gd name="T4" fmla="*/ 18 w 129"/>
                <a:gd name="T5" fmla="*/ 144 h 237"/>
                <a:gd name="T6" fmla="*/ 0 w 129"/>
                <a:gd name="T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237">
                  <a:moveTo>
                    <a:pt x="129" y="0"/>
                  </a:moveTo>
                  <a:cubicBezTo>
                    <a:pt x="119" y="9"/>
                    <a:pt x="87" y="33"/>
                    <a:pt x="69" y="57"/>
                  </a:cubicBezTo>
                  <a:cubicBezTo>
                    <a:pt x="51" y="81"/>
                    <a:pt x="29" y="114"/>
                    <a:pt x="18" y="144"/>
                  </a:cubicBezTo>
                  <a:cubicBezTo>
                    <a:pt x="7" y="174"/>
                    <a:pt x="4" y="218"/>
                    <a:pt x="0" y="23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453" name="Line 29"/>
          <p:cNvSpPr>
            <a:spLocks noChangeShapeType="1"/>
          </p:cNvSpPr>
          <p:nvPr/>
        </p:nvSpPr>
        <p:spPr bwMode="auto">
          <a:xfrm>
            <a:off x="1828800" y="4114800"/>
            <a:ext cx="3810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54" name="Line 30"/>
          <p:cNvSpPr>
            <a:spLocks noChangeShapeType="1"/>
          </p:cNvSpPr>
          <p:nvPr/>
        </p:nvSpPr>
        <p:spPr bwMode="auto">
          <a:xfrm flipV="1">
            <a:off x="4191000" y="3810000"/>
            <a:ext cx="3810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455" name="Text Box 31"/>
          <p:cNvSpPr txBox="1">
            <a:spLocks noChangeArrowheads="1"/>
          </p:cNvSpPr>
          <p:nvPr/>
        </p:nvSpPr>
        <p:spPr bwMode="auto">
          <a:xfrm>
            <a:off x="3962400" y="57912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3</a:t>
            </a:r>
            <a:r>
              <a:rPr lang="en-US" sz="2800" b="1" baseline="0"/>
              <a:t> </a:t>
            </a:r>
            <a:r>
              <a:rPr lang="ru-RU" sz="2800" b="1" baseline="0"/>
              <a:t>дм</a:t>
            </a:r>
          </a:p>
        </p:txBody>
      </p:sp>
      <p:sp>
        <p:nvSpPr>
          <p:cNvPr id="103456" name="Text Box 32"/>
          <p:cNvSpPr txBox="1">
            <a:spLocks noChangeArrowheads="1"/>
          </p:cNvSpPr>
          <p:nvPr/>
        </p:nvSpPr>
        <p:spPr bwMode="auto">
          <a:xfrm>
            <a:off x="1295400" y="33528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5</a:t>
            </a:r>
            <a:r>
              <a:rPr lang="en-US" sz="2800" b="1" baseline="0"/>
              <a:t> </a:t>
            </a:r>
            <a:r>
              <a:rPr lang="ru-RU" sz="2800" b="1" baseline="0"/>
              <a:t>дм</a:t>
            </a:r>
          </a:p>
        </p:txBody>
      </p:sp>
      <p:pic>
        <p:nvPicPr>
          <p:cNvPr id="103457" name="Picture 33" descr="4_md_wht_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536" y="3779293"/>
            <a:ext cx="4572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44" name="Freeform 20"/>
          <p:cNvSpPr>
            <a:spLocks/>
          </p:cNvSpPr>
          <p:nvPr/>
        </p:nvSpPr>
        <p:spPr bwMode="auto">
          <a:xfrm>
            <a:off x="3149600" y="1651000"/>
            <a:ext cx="177800" cy="4191000"/>
          </a:xfrm>
          <a:custGeom>
            <a:avLst/>
            <a:gdLst>
              <a:gd name="T0" fmla="*/ 0 w 112"/>
              <a:gd name="T1" fmla="*/ 0 h 2640"/>
              <a:gd name="T2" fmla="*/ 112 w 112"/>
              <a:gd name="T3" fmla="*/ 2640 h 26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" h="2640">
                <a:moveTo>
                  <a:pt x="0" y="0"/>
                </a:moveTo>
                <a:lnTo>
                  <a:pt x="112" y="264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85185E-6 L 0.34999 0.01111 " pathEditMode="relative" ptsTypes="AA">
                                      <p:cBhvr>
                                        <p:cTn id="6" dur="20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8" grpId="0" animBg="1"/>
      <p:bldP spid="1034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361840" y="2958451"/>
            <a:ext cx="2324320" cy="480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aseline="0" dirty="0"/>
              <a:t>Найдите </a:t>
            </a:r>
            <a:r>
              <a:rPr lang="ru-RU" sz="2800" b="1" i="1" baseline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</a:t>
            </a:r>
            <a:r>
              <a:rPr lang="ru-RU" sz="2800" baseline="0" dirty="0" smtClean="0"/>
              <a:t>        </a:t>
            </a:r>
            <a:endParaRPr lang="ru-RU" sz="2800" baseline="0" dirty="0"/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828800" y="5943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5105400" y="1066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5334000" y="5715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105479" name="Freeform 7"/>
          <p:cNvSpPr>
            <a:spLocks/>
          </p:cNvSpPr>
          <p:nvPr/>
        </p:nvSpPr>
        <p:spPr bwMode="auto">
          <a:xfrm>
            <a:off x="1943100" y="1574800"/>
            <a:ext cx="3492500" cy="4330700"/>
          </a:xfrm>
          <a:custGeom>
            <a:avLst/>
            <a:gdLst>
              <a:gd name="T0" fmla="*/ 0 w 2200"/>
              <a:gd name="T1" fmla="*/ 2728 h 2728"/>
              <a:gd name="T2" fmla="*/ 2125 w 2200"/>
              <a:gd name="T3" fmla="*/ 0 h 2728"/>
              <a:gd name="T4" fmla="*/ 2200 w 2200"/>
              <a:gd name="T5" fmla="*/ 2640 h 2728"/>
              <a:gd name="T6" fmla="*/ 2200 w 2200"/>
              <a:gd name="T7" fmla="*/ 2640 h 2728"/>
              <a:gd name="T8" fmla="*/ 0 w 2200"/>
              <a:gd name="T9" fmla="*/ 2728 h 2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0" h="2728">
                <a:moveTo>
                  <a:pt x="0" y="2728"/>
                </a:moveTo>
                <a:lnTo>
                  <a:pt x="2125" y="0"/>
                </a:lnTo>
                <a:lnTo>
                  <a:pt x="2200" y="2640"/>
                </a:lnTo>
                <a:lnTo>
                  <a:pt x="2200" y="2640"/>
                </a:lnTo>
                <a:lnTo>
                  <a:pt x="0" y="272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481" name="Freeform 9"/>
          <p:cNvSpPr>
            <a:spLocks/>
          </p:cNvSpPr>
          <p:nvPr/>
        </p:nvSpPr>
        <p:spPr bwMode="auto">
          <a:xfrm rot="5400000">
            <a:off x="5321300" y="1562100"/>
            <a:ext cx="355600" cy="330200"/>
          </a:xfrm>
          <a:custGeom>
            <a:avLst/>
            <a:gdLst>
              <a:gd name="T0" fmla="*/ 224 w 224"/>
              <a:gd name="T1" fmla="*/ 208 h 208"/>
              <a:gd name="T2" fmla="*/ 224 w 224"/>
              <a:gd name="T3" fmla="*/ 0 h 208"/>
              <a:gd name="T4" fmla="*/ 0 w 224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" h="208">
                <a:moveTo>
                  <a:pt x="224" y="208"/>
                </a:moveTo>
                <a:lnTo>
                  <a:pt x="224" y="0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492" name="Text Box 20"/>
          <p:cNvSpPr txBox="1">
            <a:spLocks noChangeArrowheads="1"/>
          </p:cNvSpPr>
          <p:nvPr/>
        </p:nvSpPr>
        <p:spPr bwMode="auto">
          <a:xfrm>
            <a:off x="5334000" y="35814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 дм</a:t>
            </a:r>
          </a:p>
        </p:txBody>
      </p:sp>
      <p:sp>
        <p:nvSpPr>
          <p:cNvPr id="105493" name="Text Box 21"/>
          <p:cNvSpPr txBox="1">
            <a:spLocks noChangeArrowheads="1"/>
          </p:cNvSpPr>
          <p:nvPr/>
        </p:nvSpPr>
        <p:spPr bwMode="auto">
          <a:xfrm>
            <a:off x="2743200" y="35052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5</a:t>
            </a:r>
            <a:r>
              <a:rPr lang="en-US" sz="2800" b="1" baseline="0"/>
              <a:t> </a:t>
            </a:r>
            <a:r>
              <a:rPr lang="ru-RU" sz="2800" b="1" baseline="0"/>
              <a:t>дм</a:t>
            </a:r>
          </a:p>
        </p:txBody>
      </p:sp>
      <p:sp>
        <p:nvSpPr>
          <p:cNvPr id="105496" name="Freeform 24"/>
          <p:cNvSpPr>
            <a:spLocks/>
          </p:cNvSpPr>
          <p:nvPr/>
        </p:nvSpPr>
        <p:spPr bwMode="auto">
          <a:xfrm>
            <a:off x="1485900" y="1524000"/>
            <a:ext cx="5905500" cy="203200"/>
          </a:xfrm>
          <a:custGeom>
            <a:avLst/>
            <a:gdLst>
              <a:gd name="T0" fmla="*/ 0 w 3720"/>
              <a:gd name="T1" fmla="*/ 128 h 128"/>
              <a:gd name="T2" fmla="*/ 3720 w 3720"/>
              <a:gd name="T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20" h="128">
                <a:moveTo>
                  <a:pt x="0" y="128"/>
                </a:moveTo>
                <a:lnTo>
                  <a:pt x="3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497" name="Freeform 25"/>
          <p:cNvSpPr>
            <a:spLocks/>
          </p:cNvSpPr>
          <p:nvPr/>
        </p:nvSpPr>
        <p:spPr bwMode="auto">
          <a:xfrm rot="5400000" flipH="1" flipV="1">
            <a:off x="5092700" y="5422900"/>
            <a:ext cx="355600" cy="330200"/>
          </a:xfrm>
          <a:custGeom>
            <a:avLst/>
            <a:gdLst>
              <a:gd name="T0" fmla="*/ 224 w 224"/>
              <a:gd name="T1" fmla="*/ 208 h 208"/>
              <a:gd name="T2" fmla="*/ 224 w 224"/>
              <a:gd name="T3" fmla="*/ 0 h 208"/>
              <a:gd name="T4" fmla="*/ 0 w 224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" h="208">
                <a:moveTo>
                  <a:pt x="224" y="208"/>
                </a:moveTo>
                <a:lnTo>
                  <a:pt x="224" y="0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498" name="Freeform 26"/>
          <p:cNvSpPr>
            <a:spLocks/>
          </p:cNvSpPr>
          <p:nvPr/>
        </p:nvSpPr>
        <p:spPr bwMode="auto">
          <a:xfrm>
            <a:off x="1524000" y="5715000"/>
            <a:ext cx="5905500" cy="203200"/>
          </a:xfrm>
          <a:custGeom>
            <a:avLst/>
            <a:gdLst>
              <a:gd name="T0" fmla="*/ 0 w 3720"/>
              <a:gd name="T1" fmla="*/ 128 h 128"/>
              <a:gd name="T2" fmla="*/ 3720 w 3720"/>
              <a:gd name="T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20" h="128">
                <a:moveTo>
                  <a:pt x="0" y="128"/>
                </a:moveTo>
                <a:lnTo>
                  <a:pt x="3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5501" name="Text Box 29"/>
          <p:cNvSpPr txBox="1">
            <a:spLocks noChangeArrowheads="1"/>
          </p:cNvSpPr>
          <p:nvPr/>
        </p:nvSpPr>
        <p:spPr bwMode="auto">
          <a:xfrm>
            <a:off x="7010400" y="762000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i="1" baseline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en-US" sz="4400" b="1" baseline="0">
                <a:solidFill>
                  <a:srgbClr val="FF0000"/>
                </a:solidFill>
              </a:rPr>
              <a:t> </a:t>
            </a:r>
            <a:endParaRPr lang="ru-RU" sz="4400" b="1" baseline="0">
              <a:solidFill>
                <a:srgbClr val="FF0000"/>
              </a:solidFill>
            </a:endParaRPr>
          </a:p>
        </p:txBody>
      </p:sp>
      <p:sp>
        <p:nvSpPr>
          <p:cNvPr id="105502" name="Text Box 30"/>
          <p:cNvSpPr txBox="1">
            <a:spLocks noChangeArrowheads="1"/>
          </p:cNvSpPr>
          <p:nvPr/>
        </p:nvSpPr>
        <p:spPr bwMode="auto">
          <a:xfrm>
            <a:off x="7086600" y="5029200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i="1" baseline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en-US" sz="4400" b="1" baseline="0">
                <a:solidFill>
                  <a:srgbClr val="FF0000"/>
                </a:solidFill>
              </a:rPr>
              <a:t> </a:t>
            </a:r>
            <a:endParaRPr lang="ru-RU" sz="4400" b="1" baseline="0">
              <a:solidFill>
                <a:srgbClr val="FF0000"/>
              </a:solidFill>
            </a:endParaRPr>
          </a:p>
        </p:txBody>
      </p:sp>
      <p:sp>
        <p:nvSpPr>
          <p:cNvPr id="105503" name="Text Box 31"/>
          <p:cNvSpPr txBox="1">
            <a:spLocks noChangeArrowheads="1"/>
          </p:cNvSpPr>
          <p:nvPr/>
        </p:nvSpPr>
        <p:spPr bwMode="auto">
          <a:xfrm>
            <a:off x="307755" y="2122985"/>
            <a:ext cx="15049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i="1" baseline="0">
                <a:latin typeface="Times New Roman" panose="02020603050405020304" pitchFamily="18" charset="0"/>
              </a:rPr>
              <a:t>a </a:t>
            </a:r>
            <a:r>
              <a:rPr lang="en-US" sz="4400" baseline="0"/>
              <a:t>II</a:t>
            </a:r>
            <a:r>
              <a:rPr lang="en-US" sz="4400" b="1" baseline="0"/>
              <a:t> </a:t>
            </a:r>
            <a:r>
              <a:rPr lang="en-US" sz="4400" b="1" i="1" baseline="0">
                <a:latin typeface="Times New Roman" panose="02020603050405020304" pitchFamily="18" charset="0"/>
              </a:rPr>
              <a:t>b</a:t>
            </a:r>
            <a:r>
              <a:rPr lang="en-US" sz="4400" b="1" baseline="0"/>
              <a:t> </a:t>
            </a:r>
            <a:endParaRPr lang="ru-RU" sz="4400" b="1" baseline="0"/>
          </a:p>
        </p:txBody>
      </p:sp>
      <p:pic>
        <p:nvPicPr>
          <p:cNvPr id="105504" name="Picture 32" descr="arg-3-25-trans-y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5539580"/>
            <a:ext cx="1095375" cy="12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707236" y="431799"/>
            <a:ext cx="4114800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3200" b="1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Решить задачу:</a:t>
            </a:r>
            <a:endParaRPr lang="ru-RU" sz="3200" b="1" baseline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9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49" name="Rectangle 29"/>
          <p:cNvSpPr>
            <a:spLocks noChangeArrowheads="1"/>
          </p:cNvSpPr>
          <p:nvPr/>
        </p:nvSpPr>
        <p:spPr bwMode="auto">
          <a:xfrm>
            <a:off x="3124200" y="2514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07525" name="Freeform 5"/>
          <p:cNvSpPr>
            <a:spLocks/>
          </p:cNvSpPr>
          <p:nvPr/>
        </p:nvSpPr>
        <p:spPr bwMode="auto">
          <a:xfrm>
            <a:off x="2336800" y="1752600"/>
            <a:ext cx="1447800" cy="2208213"/>
          </a:xfrm>
          <a:custGeom>
            <a:avLst/>
            <a:gdLst>
              <a:gd name="T0" fmla="*/ 16 w 912"/>
              <a:gd name="T1" fmla="*/ 1383 h 1391"/>
              <a:gd name="T2" fmla="*/ 0 w 912"/>
              <a:gd name="T3" fmla="*/ 0 h 1391"/>
              <a:gd name="T4" fmla="*/ 912 w 912"/>
              <a:gd name="T5" fmla="*/ 1391 h 1391"/>
              <a:gd name="T6" fmla="*/ 16 w 912"/>
              <a:gd name="T7" fmla="*/ 1383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2" h="1391">
                <a:moveTo>
                  <a:pt x="16" y="1383"/>
                </a:moveTo>
                <a:lnTo>
                  <a:pt x="0" y="0"/>
                </a:lnTo>
                <a:lnTo>
                  <a:pt x="912" y="1391"/>
                </a:lnTo>
                <a:lnTo>
                  <a:pt x="16" y="1383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31" name="Text Box 11"/>
          <p:cNvSpPr txBox="1">
            <a:spLocks noChangeArrowheads="1"/>
          </p:cNvSpPr>
          <p:nvPr/>
        </p:nvSpPr>
        <p:spPr bwMode="auto">
          <a:xfrm>
            <a:off x="512763" y="3733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99"/>
                </a:solidFill>
              </a:rPr>
              <a:t>А</a:t>
            </a:r>
          </a:p>
        </p:txBody>
      </p:sp>
      <p:sp>
        <p:nvSpPr>
          <p:cNvPr id="107532" name="Text Box 12"/>
          <p:cNvSpPr txBox="1">
            <a:spLocks noChangeArrowheads="1"/>
          </p:cNvSpPr>
          <p:nvPr/>
        </p:nvSpPr>
        <p:spPr bwMode="auto">
          <a:xfrm>
            <a:off x="1884363" y="144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99"/>
                </a:solidFill>
              </a:rPr>
              <a:t>В</a:t>
            </a:r>
          </a:p>
        </p:txBody>
      </p:sp>
      <p:sp>
        <p:nvSpPr>
          <p:cNvPr id="107533" name="Text Box 13"/>
          <p:cNvSpPr txBox="1">
            <a:spLocks noChangeArrowheads="1"/>
          </p:cNvSpPr>
          <p:nvPr/>
        </p:nvSpPr>
        <p:spPr bwMode="auto">
          <a:xfrm>
            <a:off x="3733800" y="356711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99"/>
                </a:solidFill>
              </a:rPr>
              <a:t>С</a:t>
            </a:r>
          </a:p>
        </p:txBody>
      </p:sp>
      <p:sp>
        <p:nvSpPr>
          <p:cNvPr id="107534" name="Text Box 14"/>
          <p:cNvSpPr txBox="1">
            <a:spLocks noChangeArrowheads="1"/>
          </p:cNvSpPr>
          <p:nvPr/>
        </p:nvSpPr>
        <p:spPr bwMode="auto">
          <a:xfrm>
            <a:off x="2189163" y="6096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solidFill>
                  <a:srgbClr val="000099"/>
                </a:solidFill>
              </a:rPr>
              <a:t>D</a:t>
            </a:r>
            <a:endParaRPr lang="ru-RU" sz="2800" b="1" baseline="0">
              <a:solidFill>
                <a:srgbClr val="000099"/>
              </a:solidFill>
            </a:endParaRPr>
          </a:p>
        </p:txBody>
      </p:sp>
      <p:grpSp>
        <p:nvGrpSpPr>
          <p:cNvPr id="107536" name="Group 16"/>
          <p:cNvGrpSpPr>
            <a:grpSpLocks/>
          </p:cNvGrpSpPr>
          <p:nvPr/>
        </p:nvGrpSpPr>
        <p:grpSpPr bwMode="auto">
          <a:xfrm>
            <a:off x="990600" y="2119313"/>
            <a:ext cx="2760663" cy="3657600"/>
            <a:chOff x="397" y="1296"/>
            <a:chExt cx="1739" cy="2304"/>
          </a:xfrm>
        </p:grpSpPr>
        <p:grpSp>
          <p:nvGrpSpPr>
            <p:cNvPr id="107537" name="Group 17"/>
            <p:cNvGrpSpPr>
              <a:grpSpLocks/>
            </p:cNvGrpSpPr>
            <p:nvPr/>
          </p:nvGrpSpPr>
          <p:grpSpPr bwMode="auto">
            <a:xfrm>
              <a:off x="397" y="1296"/>
              <a:ext cx="1739" cy="2304"/>
              <a:chOff x="397" y="1296"/>
              <a:chExt cx="1739" cy="2304"/>
            </a:xfrm>
          </p:grpSpPr>
          <p:sp>
            <p:nvSpPr>
              <p:cNvPr id="107538" name="Line 18"/>
              <p:cNvSpPr>
                <a:spLocks noChangeShapeType="1"/>
              </p:cNvSpPr>
              <p:nvPr/>
            </p:nvSpPr>
            <p:spPr bwMode="auto">
              <a:xfrm rot="18204437" flipV="1">
                <a:off x="120" y="1656"/>
                <a:ext cx="2304" cy="158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539" name="Freeform 19"/>
              <p:cNvSpPr>
                <a:spLocks/>
              </p:cNvSpPr>
              <p:nvPr/>
            </p:nvSpPr>
            <p:spPr bwMode="auto">
              <a:xfrm>
                <a:off x="397" y="2449"/>
                <a:ext cx="1739" cy="25"/>
              </a:xfrm>
              <a:custGeom>
                <a:avLst/>
                <a:gdLst>
                  <a:gd name="T0" fmla="*/ 0 w 1739"/>
                  <a:gd name="T1" fmla="*/ 25 h 25"/>
                  <a:gd name="T2" fmla="*/ 1739 w 1739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39" h="25">
                    <a:moveTo>
                      <a:pt x="0" y="25"/>
                    </a:moveTo>
                    <a:lnTo>
                      <a:pt x="1739" y="0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7540" name="Text Box 20"/>
            <p:cNvSpPr txBox="1">
              <a:spLocks noChangeArrowheads="1"/>
            </p:cNvSpPr>
            <p:nvPr/>
          </p:nvSpPr>
          <p:spPr bwMode="auto">
            <a:xfrm>
              <a:off x="1006" y="2160"/>
              <a:ext cx="2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>
                  <a:solidFill>
                    <a:srgbClr val="000099"/>
                  </a:solidFill>
                </a:rPr>
                <a:t>О</a:t>
              </a:r>
            </a:p>
          </p:txBody>
        </p:sp>
      </p:grpSp>
      <p:sp>
        <p:nvSpPr>
          <p:cNvPr id="107541" name="Freeform 21"/>
          <p:cNvSpPr>
            <a:spLocks/>
          </p:cNvSpPr>
          <p:nvPr/>
        </p:nvSpPr>
        <p:spPr bwMode="auto">
          <a:xfrm>
            <a:off x="2379663" y="3719513"/>
            <a:ext cx="196850" cy="238125"/>
          </a:xfrm>
          <a:custGeom>
            <a:avLst/>
            <a:gdLst>
              <a:gd name="T0" fmla="*/ 0 w 124"/>
              <a:gd name="T1" fmla="*/ 2 h 150"/>
              <a:gd name="T2" fmla="*/ 120 w 124"/>
              <a:gd name="T3" fmla="*/ 0 h 150"/>
              <a:gd name="T4" fmla="*/ 124 w 124"/>
              <a:gd name="T5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" h="150">
                <a:moveTo>
                  <a:pt x="0" y="2"/>
                </a:moveTo>
                <a:lnTo>
                  <a:pt x="120" y="0"/>
                </a:lnTo>
                <a:lnTo>
                  <a:pt x="124" y="15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42" name="Oval 22"/>
          <p:cNvSpPr>
            <a:spLocks noChangeArrowheads="1"/>
          </p:cNvSpPr>
          <p:nvPr/>
        </p:nvSpPr>
        <p:spPr bwMode="auto">
          <a:xfrm>
            <a:off x="2286000" y="3871913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7543" name="Text Box 23"/>
          <p:cNvSpPr txBox="1">
            <a:spLocks noChangeArrowheads="1"/>
          </p:cNvSpPr>
          <p:nvPr/>
        </p:nvSpPr>
        <p:spPr bwMode="auto">
          <a:xfrm>
            <a:off x="228600" y="812800"/>
            <a:ext cx="3460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aseline="0"/>
              <a:t>АС = 6 см,  В</a:t>
            </a:r>
            <a:r>
              <a:rPr lang="en-US" sz="2400" baseline="0"/>
              <a:t>D</a:t>
            </a:r>
            <a:r>
              <a:rPr lang="ru-RU" sz="2400" baseline="0"/>
              <a:t> = 8 см.  </a:t>
            </a:r>
          </a:p>
        </p:txBody>
      </p:sp>
      <p:sp>
        <p:nvSpPr>
          <p:cNvPr id="107544" name="Rectangle 24"/>
          <p:cNvSpPr>
            <a:spLocks noChangeArrowheads="1"/>
          </p:cNvSpPr>
          <p:nvPr/>
        </p:nvSpPr>
        <p:spPr bwMode="auto">
          <a:xfrm>
            <a:off x="5943600" y="7620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107545" name="Rectangle 25"/>
          <p:cNvSpPr>
            <a:spLocks noChangeArrowheads="1"/>
          </p:cNvSpPr>
          <p:nvPr/>
        </p:nvSpPr>
        <p:spPr bwMode="auto">
          <a:xfrm>
            <a:off x="2286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107547" name="Text Box 27"/>
          <p:cNvSpPr txBox="1">
            <a:spLocks noChangeArrowheads="1"/>
          </p:cNvSpPr>
          <p:nvPr/>
        </p:nvSpPr>
        <p:spPr bwMode="auto">
          <a:xfrm>
            <a:off x="1981200" y="25908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</a:t>
            </a:r>
          </a:p>
        </p:txBody>
      </p:sp>
      <p:sp>
        <p:nvSpPr>
          <p:cNvPr id="107548" name="Text Box 28"/>
          <p:cNvSpPr txBox="1">
            <a:spLocks noChangeArrowheads="1"/>
          </p:cNvSpPr>
          <p:nvPr/>
        </p:nvSpPr>
        <p:spPr bwMode="auto">
          <a:xfrm>
            <a:off x="2819400" y="3886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3</a:t>
            </a:r>
          </a:p>
        </p:txBody>
      </p:sp>
      <p:sp>
        <p:nvSpPr>
          <p:cNvPr id="107550" name="Line 30"/>
          <p:cNvSpPr>
            <a:spLocks noChangeShapeType="1"/>
          </p:cNvSpPr>
          <p:nvPr/>
        </p:nvSpPr>
        <p:spPr bwMode="auto">
          <a:xfrm>
            <a:off x="1447800" y="28956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51" name="Line 31"/>
          <p:cNvSpPr>
            <a:spLocks noChangeShapeType="1"/>
          </p:cNvSpPr>
          <p:nvPr/>
        </p:nvSpPr>
        <p:spPr bwMode="auto">
          <a:xfrm>
            <a:off x="2971800" y="50292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52" name="Line 32"/>
          <p:cNvSpPr>
            <a:spLocks noChangeShapeType="1"/>
          </p:cNvSpPr>
          <p:nvPr/>
        </p:nvSpPr>
        <p:spPr bwMode="auto">
          <a:xfrm flipV="1">
            <a:off x="1524000" y="49530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7553" name="Line 33"/>
          <p:cNvSpPr>
            <a:spLocks noChangeShapeType="1"/>
          </p:cNvSpPr>
          <p:nvPr/>
        </p:nvSpPr>
        <p:spPr bwMode="auto">
          <a:xfrm flipV="1">
            <a:off x="2971800" y="2819400"/>
            <a:ext cx="228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7554" name="Picture 34" descr="5_md_wht_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2476500"/>
            <a:ext cx="42862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35" name="AutoShape 15"/>
          <p:cNvSpPr>
            <a:spLocks noChangeArrowheads="1"/>
          </p:cNvSpPr>
          <p:nvPr/>
        </p:nvSpPr>
        <p:spPr bwMode="auto">
          <a:xfrm rot="-21652590">
            <a:off x="969963" y="1752600"/>
            <a:ext cx="2819400" cy="4419600"/>
          </a:xfrm>
          <a:prstGeom prst="diamond">
            <a:avLst/>
          </a:prstGeom>
          <a:noFill/>
          <a:ln w="19050">
            <a:solidFill>
              <a:schemeClr val="tx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7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75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75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7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07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5" grpId="0" animBg="1"/>
      <p:bldP spid="107541" grpId="0" animBg="1"/>
      <p:bldP spid="107547" grpId="0"/>
      <p:bldP spid="1075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AutoShape 2"/>
          <p:cNvSpPr>
            <a:spLocks noChangeArrowheads="1"/>
          </p:cNvSpPr>
          <p:nvPr/>
        </p:nvSpPr>
        <p:spPr bwMode="auto">
          <a:xfrm>
            <a:off x="1143000" y="1676400"/>
            <a:ext cx="3529013" cy="4535488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66CCFF"/>
              </a:gs>
              <a:gs pos="50000">
                <a:srgbClr val="CCECFF"/>
              </a:gs>
              <a:gs pos="100000">
                <a:srgbClr val="66CCFF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7842" name="AutoShape 18"/>
          <p:cNvSpPr>
            <a:spLocks noChangeArrowheads="1"/>
          </p:cNvSpPr>
          <p:nvPr/>
        </p:nvSpPr>
        <p:spPr bwMode="auto">
          <a:xfrm flipH="1">
            <a:off x="1146175" y="2540000"/>
            <a:ext cx="2663825" cy="3671888"/>
          </a:xfrm>
          <a:prstGeom prst="rtTriangle">
            <a:avLst/>
          </a:prstGeom>
          <a:gradFill rotWithShape="1">
            <a:gsLst>
              <a:gs pos="0">
                <a:srgbClr val="CCECFF"/>
              </a:gs>
              <a:gs pos="50000">
                <a:srgbClr val="3399FF"/>
              </a:gs>
              <a:gs pos="100000">
                <a:srgbClr val="CCECFF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854075" y="5995988"/>
            <a:ext cx="366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aseline="0">
                <a:latin typeface="Tahoma" panose="020B0604030504040204" pitchFamily="34" charset="0"/>
              </a:rPr>
              <a:t>А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1790700" y="1316038"/>
            <a:ext cx="501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aseline="0">
                <a:solidFill>
                  <a:srgbClr val="0000CC"/>
                </a:solidFill>
                <a:latin typeface="Tahoma" panose="020B0604030504040204" pitchFamily="34" charset="0"/>
              </a:rPr>
              <a:t>D</a:t>
            </a:r>
            <a:r>
              <a:rPr lang="en-US" sz="2400">
                <a:solidFill>
                  <a:srgbClr val="0000CC"/>
                </a:solidFill>
                <a:latin typeface="Tahoma" panose="020B0604030504040204" pitchFamily="34" charset="0"/>
              </a:rPr>
              <a:t>1</a:t>
            </a:r>
            <a:endParaRPr lang="ru-RU" sz="2400" baseline="0">
              <a:solidFill>
                <a:srgbClr val="0000CC"/>
              </a:solidFill>
              <a:latin typeface="Tahoma" panose="020B0604030504040204" pitchFamily="34" charset="0"/>
            </a:endParaRP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598988" y="1387475"/>
            <a:ext cx="477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aseline="0">
                <a:solidFill>
                  <a:srgbClr val="0000CC"/>
                </a:solidFill>
                <a:latin typeface="Tahoma" panose="020B0604030504040204" pitchFamily="34" charset="0"/>
              </a:rPr>
              <a:t>C</a:t>
            </a:r>
            <a:r>
              <a:rPr lang="en-US" sz="2400">
                <a:solidFill>
                  <a:srgbClr val="0000CC"/>
                </a:solidFill>
                <a:latin typeface="Tahoma" panose="020B0604030504040204" pitchFamily="34" charset="0"/>
              </a:rPr>
              <a:t>1</a:t>
            </a:r>
            <a:endParaRPr lang="ru-RU" sz="2400" baseline="0">
              <a:solidFill>
                <a:srgbClr val="0000CC"/>
              </a:solidFill>
              <a:latin typeface="Tahoma" panose="020B0604030504040204" pitchFamily="34" charset="0"/>
            </a:endParaRP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3879850" y="2324100"/>
            <a:ext cx="474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aseline="0">
                <a:solidFill>
                  <a:srgbClr val="0000CC"/>
                </a:solidFill>
                <a:latin typeface="Tahoma" panose="020B0604030504040204" pitchFamily="34" charset="0"/>
              </a:rPr>
              <a:t>B</a:t>
            </a:r>
            <a:r>
              <a:rPr lang="en-US" sz="2400">
                <a:solidFill>
                  <a:srgbClr val="0000CC"/>
                </a:solidFill>
                <a:latin typeface="Tahoma" panose="020B0604030504040204" pitchFamily="34" charset="0"/>
              </a:rPr>
              <a:t>1</a:t>
            </a:r>
            <a:endParaRPr lang="ru-RU" sz="2400" baseline="0">
              <a:solidFill>
                <a:srgbClr val="0000CC"/>
              </a:solidFill>
              <a:latin typeface="Tahoma" panose="020B0604030504040204" pitchFamily="34" charset="0"/>
            </a:endParaRP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711200" y="2395538"/>
            <a:ext cx="477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aseline="0">
                <a:solidFill>
                  <a:srgbClr val="0000CC"/>
                </a:solidFill>
                <a:latin typeface="Tahoma" panose="020B0604030504040204" pitchFamily="34" charset="0"/>
              </a:rPr>
              <a:t>А</a:t>
            </a:r>
            <a:r>
              <a:rPr lang="en-US" sz="2400">
                <a:solidFill>
                  <a:srgbClr val="0000CC"/>
                </a:solidFill>
                <a:latin typeface="Tahoma" panose="020B0604030504040204" pitchFamily="34" charset="0"/>
              </a:rPr>
              <a:t>1</a:t>
            </a:r>
            <a:endParaRPr lang="ru-RU" sz="2400" baseline="0">
              <a:solidFill>
                <a:srgbClr val="0000CC"/>
              </a:solidFill>
              <a:latin typeface="Tahoma" panose="020B0604030504040204" pitchFamily="34" charset="0"/>
            </a:endParaRPr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4743450" y="5203825"/>
            <a:ext cx="366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aseline="0">
                <a:latin typeface="Tahoma" panose="020B0604030504040204" pitchFamily="34" charset="0"/>
              </a:rPr>
              <a:t>С</a:t>
            </a: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3735388" y="6140450"/>
            <a:ext cx="363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aseline="0">
                <a:latin typeface="Tahoma" panose="020B0604030504040204" pitchFamily="34" charset="0"/>
              </a:rPr>
              <a:t>В</a:t>
            </a:r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>
            <a:off x="3806825" y="2540000"/>
            <a:ext cx="865188" cy="2808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7848" name="Freeform 24"/>
          <p:cNvSpPr>
            <a:spLocks/>
          </p:cNvSpPr>
          <p:nvPr/>
        </p:nvSpPr>
        <p:spPr bwMode="auto">
          <a:xfrm>
            <a:off x="3590925" y="5946775"/>
            <a:ext cx="215900" cy="265113"/>
          </a:xfrm>
          <a:custGeom>
            <a:avLst/>
            <a:gdLst>
              <a:gd name="T0" fmla="*/ 3 w 136"/>
              <a:gd name="T1" fmla="*/ 167 h 167"/>
              <a:gd name="T2" fmla="*/ 0 w 136"/>
              <a:gd name="T3" fmla="*/ 0 h 167"/>
              <a:gd name="T4" fmla="*/ 136 w 136"/>
              <a:gd name="T5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6" h="167">
                <a:moveTo>
                  <a:pt x="3" y="167"/>
                </a:moveTo>
                <a:lnTo>
                  <a:pt x="0" y="0"/>
                </a:lnTo>
                <a:lnTo>
                  <a:pt x="136" y="0"/>
                </a:ln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7849" name="Freeform 25"/>
          <p:cNvSpPr>
            <a:spLocks/>
          </p:cNvSpPr>
          <p:nvPr/>
        </p:nvSpPr>
        <p:spPr bwMode="auto">
          <a:xfrm>
            <a:off x="3806825" y="5780088"/>
            <a:ext cx="144463" cy="288925"/>
          </a:xfrm>
          <a:custGeom>
            <a:avLst/>
            <a:gdLst>
              <a:gd name="T0" fmla="*/ 0 w 91"/>
              <a:gd name="T1" fmla="*/ 91 h 182"/>
              <a:gd name="T2" fmla="*/ 91 w 91"/>
              <a:gd name="T3" fmla="*/ 0 h 182"/>
              <a:gd name="T4" fmla="*/ 91 w 91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82">
                <a:moveTo>
                  <a:pt x="0" y="91"/>
                </a:moveTo>
                <a:lnTo>
                  <a:pt x="91" y="0"/>
                </a:lnTo>
                <a:lnTo>
                  <a:pt x="91" y="182"/>
                </a:ln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7856" name="Freeform 32" descr="Контурные ромбики"/>
          <p:cNvSpPr>
            <a:spLocks/>
          </p:cNvSpPr>
          <p:nvPr/>
        </p:nvSpPr>
        <p:spPr bwMode="auto">
          <a:xfrm>
            <a:off x="2032000" y="1689100"/>
            <a:ext cx="1778000" cy="4508500"/>
          </a:xfrm>
          <a:custGeom>
            <a:avLst/>
            <a:gdLst>
              <a:gd name="T0" fmla="*/ 1120 w 1120"/>
              <a:gd name="T1" fmla="*/ 2840 h 2840"/>
              <a:gd name="T2" fmla="*/ 32 w 1120"/>
              <a:gd name="T3" fmla="*/ 2304 h 2840"/>
              <a:gd name="T4" fmla="*/ 0 w 1120"/>
              <a:gd name="T5" fmla="*/ 0 h 2840"/>
              <a:gd name="T6" fmla="*/ 1120 w 1120"/>
              <a:gd name="T7" fmla="*/ 2840 h 2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2840">
                <a:moveTo>
                  <a:pt x="1120" y="2840"/>
                </a:moveTo>
                <a:lnTo>
                  <a:pt x="32" y="2304"/>
                </a:lnTo>
                <a:lnTo>
                  <a:pt x="0" y="0"/>
                </a:lnTo>
                <a:lnTo>
                  <a:pt x="1120" y="2840"/>
                </a:lnTo>
                <a:close/>
              </a:path>
            </a:pathLst>
          </a:custGeom>
          <a:pattFill prst="openDmnd">
            <a:fgClr>
              <a:srgbClr val="3399FF"/>
            </a:fgClr>
            <a:bgClr>
              <a:srgbClr val="D9EDEF"/>
            </a:bgClr>
          </a:pattFill>
          <a:ln w="9525" cap="flat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7857" name="Freeform 33"/>
          <p:cNvSpPr>
            <a:spLocks/>
          </p:cNvSpPr>
          <p:nvPr/>
        </p:nvSpPr>
        <p:spPr bwMode="auto">
          <a:xfrm>
            <a:off x="1143000" y="2552700"/>
            <a:ext cx="2616200" cy="1588"/>
          </a:xfrm>
          <a:custGeom>
            <a:avLst/>
            <a:gdLst>
              <a:gd name="T0" fmla="*/ 0 w 1648"/>
              <a:gd name="T1" fmla="*/ 0 h 1"/>
              <a:gd name="T2" fmla="*/ 1648 w 1648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48" h="1">
                <a:moveTo>
                  <a:pt x="0" y="0"/>
                </a:moveTo>
                <a:cubicBezTo>
                  <a:pt x="549" y="0"/>
                  <a:pt x="1099" y="0"/>
                  <a:pt x="164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7858" name="Freeform 34"/>
          <p:cNvSpPr>
            <a:spLocks/>
          </p:cNvSpPr>
          <p:nvPr/>
        </p:nvSpPr>
        <p:spPr bwMode="auto">
          <a:xfrm>
            <a:off x="2082800" y="4991100"/>
            <a:ext cx="203200" cy="431800"/>
          </a:xfrm>
          <a:custGeom>
            <a:avLst/>
            <a:gdLst>
              <a:gd name="T0" fmla="*/ 0 w 128"/>
              <a:gd name="T1" fmla="*/ 0 h 272"/>
              <a:gd name="T2" fmla="*/ 128 w 128"/>
              <a:gd name="T3" fmla="*/ 64 h 272"/>
              <a:gd name="T4" fmla="*/ 128 w 128"/>
              <a:gd name="T5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8" h="272">
                <a:moveTo>
                  <a:pt x="0" y="0"/>
                </a:moveTo>
                <a:lnTo>
                  <a:pt x="128" y="64"/>
                </a:lnTo>
                <a:lnTo>
                  <a:pt x="128" y="272"/>
                </a:ln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7859" name="Text Box 35"/>
          <p:cNvSpPr txBox="1">
            <a:spLocks noChangeArrowheads="1"/>
          </p:cNvSpPr>
          <p:nvPr/>
        </p:nvSpPr>
        <p:spPr bwMode="auto">
          <a:xfrm>
            <a:off x="76200" y="76200"/>
            <a:ext cx="8991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Для прямоугольных треугольников составить равенства, выражающие зависимость между сторонами прямоугольного треугольника, по теореме Пифагора.</a:t>
            </a:r>
            <a:r>
              <a:rPr lang="ru-RU" sz="2400" b="1" baseline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77860" name="Text Box 36"/>
          <p:cNvSpPr txBox="1">
            <a:spLocks noChangeArrowheads="1"/>
          </p:cNvSpPr>
          <p:nvPr/>
        </p:nvSpPr>
        <p:spPr bwMode="auto">
          <a:xfrm>
            <a:off x="1743075" y="5029200"/>
            <a:ext cx="390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aseline="0">
                <a:solidFill>
                  <a:srgbClr val="0000CC"/>
                </a:solidFill>
                <a:latin typeface="Tahoma" panose="020B0604030504040204" pitchFamily="34" charset="0"/>
              </a:rPr>
              <a:t>D</a:t>
            </a:r>
            <a:endParaRPr lang="ru-RU" sz="2400" baseline="0">
              <a:solidFill>
                <a:srgbClr val="0000CC"/>
              </a:solidFill>
              <a:latin typeface="Tahoma" panose="020B0604030504040204" pitchFamily="34" charset="0"/>
            </a:endParaRPr>
          </a:p>
        </p:txBody>
      </p:sp>
      <p:sp>
        <p:nvSpPr>
          <p:cNvPr id="77861" name="Rectangle 37"/>
          <p:cNvSpPr>
            <a:spLocks noChangeArrowheads="1"/>
          </p:cNvSpPr>
          <p:nvPr/>
        </p:nvSpPr>
        <p:spPr bwMode="auto">
          <a:xfrm>
            <a:off x="5334000" y="2819400"/>
            <a:ext cx="28956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АВ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В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7862" name="Rectangle 38"/>
          <p:cNvSpPr>
            <a:spLocks noChangeArrowheads="1"/>
          </p:cNvSpPr>
          <p:nvPr/>
        </p:nvSpPr>
        <p:spPr bwMode="auto">
          <a:xfrm>
            <a:off x="5410200" y="3581400"/>
            <a:ext cx="28956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СВ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В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7863" name="Rectangle 39"/>
          <p:cNvSpPr>
            <a:spLocks noChangeArrowheads="1"/>
          </p:cNvSpPr>
          <p:nvPr/>
        </p:nvSpPr>
        <p:spPr bwMode="auto">
          <a:xfrm>
            <a:off x="5486400" y="5867400"/>
            <a:ext cx="28956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grpSp>
        <p:nvGrpSpPr>
          <p:cNvPr id="77855" name="Group 31"/>
          <p:cNvGrpSpPr>
            <a:grpSpLocks/>
          </p:cNvGrpSpPr>
          <p:nvPr/>
        </p:nvGrpSpPr>
        <p:grpSpPr bwMode="auto">
          <a:xfrm>
            <a:off x="1143000" y="1663700"/>
            <a:ext cx="3505200" cy="4533900"/>
            <a:chOff x="768" y="600"/>
            <a:chExt cx="2208" cy="2856"/>
          </a:xfrm>
        </p:grpSpPr>
        <p:sp>
          <p:nvSpPr>
            <p:cNvPr id="77853" name="Freeform 29"/>
            <p:cNvSpPr>
              <a:spLocks/>
            </p:cNvSpPr>
            <p:nvPr/>
          </p:nvSpPr>
          <p:spPr bwMode="auto">
            <a:xfrm>
              <a:off x="1328" y="600"/>
              <a:ext cx="1648" cy="2328"/>
            </a:xfrm>
            <a:custGeom>
              <a:avLst/>
              <a:gdLst>
                <a:gd name="T0" fmla="*/ 1648 w 1648"/>
                <a:gd name="T1" fmla="*/ 2328 h 2328"/>
                <a:gd name="T2" fmla="*/ 32 w 1648"/>
                <a:gd name="T3" fmla="*/ 2320 h 2328"/>
                <a:gd name="T4" fmla="*/ 0 w 1648"/>
                <a:gd name="T5" fmla="*/ 0 h 2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8" h="2328">
                  <a:moveTo>
                    <a:pt x="1648" y="2328"/>
                  </a:moveTo>
                  <a:lnTo>
                    <a:pt x="32" y="2320"/>
                  </a:lnTo>
                  <a:lnTo>
                    <a:pt x="0" y="0"/>
                  </a:ln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7854" name="Line 30"/>
            <p:cNvSpPr>
              <a:spLocks noChangeShapeType="1"/>
            </p:cNvSpPr>
            <p:nvPr/>
          </p:nvSpPr>
          <p:spPr bwMode="auto">
            <a:xfrm flipH="1">
              <a:off x="768" y="2928"/>
              <a:ext cx="57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64" name="Rectangle 40"/>
          <p:cNvSpPr>
            <a:spLocks noChangeArrowheads="1"/>
          </p:cNvSpPr>
          <p:nvPr/>
        </p:nvSpPr>
        <p:spPr bwMode="auto">
          <a:xfrm>
            <a:off x="5334000" y="4572000"/>
            <a:ext cx="33528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Заглянем внутрь параллелепипеда</a:t>
            </a:r>
            <a:endParaRPr lang="ru-RU" sz="2400" baseline="30000"/>
          </a:p>
        </p:txBody>
      </p:sp>
      <p:sp>
        <p:nvSpPr>
          <p:cNvPr id="77865" name="Rectangle 41"/>
          <p:cNvSpPr>
            <a:spLocks noChangeArrowheads="1"/>
          </p:cNvSpPr>
          <p:nvPr/>
        </p:nvSpPr>
        <p:spPr bwMode="auto">
          <a:xfrm>
            <a:off x="5257800" y="1295400"/>
            <a:ext cx="335280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Прямоугольный  параллелепипед АВС</a:t>
            </a:r>
            <a:r>
              <a:rPr lang="en-US" sz="2400" baseline="0"/>
              <a:t>D</a:t>
            </a:r>
            <a:r>
              <a:rPr lang="ru-RU" sz="2400" baseline="0"/>
              <a:t>А</a:t>
            </a:r>
            <a:r>
              <a:rPr lang="ru-RU" sz="2400"/>
              <a:t>1</a:t>
            </a:r>
            <a:r>
              <a:rPr lang="ru-RU" sz="2400" baseline="0"/>
              <a:t>В</a:t>
            </a:r>
            <a:r>
              <a:rPr lang="ru-RU" sz="2400"/>
              <a:t>1</a:t>
            </a:r>
            <a:r>
              <a:rPr lang="ru-RU" sz="2400" baseline="0"/>
              <a:t>С</a:t>
            </a:r>
            <a:r>
              <a:rPr lang="ru-RU" sz="2400"/>
              <a:t>1</a:t>
            </a:r>
            <a:r>
              <a:rPr lang="en-US" sz="2400" baseline="0"/>
              <a:t>D</a:t>
            </a:r>
            <a:r>
              <a:rPr lang="ru-RU" sz="2400"/>
              <a:t>1</a:t>
            </a:r>
            <a:endParaRPr lang="ru-RU" sz="2400" baseline="30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7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77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7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7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7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7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77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77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778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778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7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7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8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7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7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77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42" grpId="0" animBg="1"/>
      <p:bldP spid="77839" grpId="0" animBg="1"/>
      <p:bldP spid="77839" grpId="1" animBg="1"/>
      <p:bldP spid="77848" grpId="0" animBg="1"/>
      <p:bldP spid="77848" grpId="1" animBg="1"/>
      <p:bldP spid="77849" grpId="0" animBg="1"/>
      <p:bldP spid="77849" grpId="1" animBg="1"/>
      <p:bldP spid="77856" grpId="0" animBg="1"/>
      <p:bldP spid="77858" grpId="0" animBg="1"/>
      <p:bldP spid="77860" grpId="0"/>
      <p:bldP spid="77861" grpId="0"/>
      <p:bldP spid="77862" grpId="0"/>
      <p:bldP spid="77863" grpId="0"/>
      <p:bldP spid="7786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124" name="Group 36"/>
          <p:cNvGrpSpPr>
            <a:grpSpLocks/>
          </p:cNvGrpSpPr>
          <p:nvPr/>
        </p:nvGrpSpPr>
        <p:grpSpPr bwMode="auto">
          <a:xfrm>
            <a:off x="2108200" y="1968500"/>
            <a:ext cx="2743200" cy="2946400"/>
            <a:chOff x="1328" y="1240"/>
            <a:chExt cx="1728" cy="1856"/>
          </a:xfrm>
        </p:grpSpPr>
        <p:sp>
          <p:nvSpPr>
            <p:cNvPr id="89123" name="Freeform 35"/>
            <p:cNvSpPr>
              <a:spLocks/>
            </p:cNvSpPr>
            <p:nvPr/>
          </p:nvSpPr>
          <p:spPr bwMode="auto">
            <a:xfrm>
              <a:off x="1344" y="1240"/>
              <a:ext cx="1712" cy="832"/>
            </a:xfrm>
            <a:custGeom>
              <a:avLst/>
              <a:gdLst>
                <a:gd name="T0" fmla="*/ 800 w 1712"/>
                <a:gd name="T1" fmla="*/ 832 h 832"/>
                <a:gd name="T2" fmla="*/ 0 w 1712"/>
                <a:gd name="T3" fmla="*/ 160 h 832"/>
                <a:gd name="T4" fmla="*/ 416 w 1712"/>
                <a:gd name="T5" fmla="*/ 8 h 832"/>
                <a:gd name="T6" fmla="*/ 864 w 1712"/>
                <a:gd name="T7" fmla="*/ 48 h 832"/>
                <a:gd name="T8" fmla="*/ 1312 w 1712"/>
                <a:gd name="T9" fmla="*/ 160 h 832"/>
                <a:gd name="T10" fmla="*/ 1712 w 1712"/>
                <a:gd name="T11" fmla="*/ 0 h 832"/>
                <a:gd name="T12" fmla="*/ 800 w 1712"/>
                <a:gd name="T13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2" h="832">
                  <a:moveTo>
                    <a:pt x="800" y="832"/>
                  </a:moveTo>
                  <a:lnTo>
                    <a:pt x="0" y="160"/>
                  </a:lnTo>
                  <a:lnTo>
                    <a:pt x="416" y="8"/>
                  </a:lnTo>
                  <a:lnTo>
                    <a:pt x="864" y="48"/>
                  </a:lnTo>
                  <a:lnTo>
                    <a:pt x="1312" y="160"/>
                  </a:lnTo>
                  <a:lnTo>
                    <a:pt x="1712" y="0"/>
                  </a:lnTo>
                  <a:lnTo>
                    <a:pt x="800" y="832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t="100000" r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9122" name="Freeform 34"/>
            <p:cNvSpPr>
              <a:spLocks/>
            </p:cNvSpPr>
            <p:nvPr/>
          </p:nvSpPr>
          <p:spPr bwMode="auto">
            <a:xfrm>
              <a:off x="1328" y="2072"/>
              <a:ext cx="1520" cy="1024"/>
            </a:xfrm>
            <a:custGeom>
              <a:avLst/>
              <a:gdLst>
                <a:gd name="T0" fmla="*/ 832 w 1520"/>
                <a:gd name="T1" fmla="*/ 0 h 1024"/>
                <a:gd name="T2" fmla="*/ 0 w 1520"/>
                <a:gd name="T3" fmla="*/ 736 h 1024"/>
                <a:gd name="T4" fmla="*/ 416 w 1520"/>
                <a:gd name="T5" fmla="*/ 832 h 1024"/>
                <a:gd name="T6" fmla="*/ 912 w 1520"/>
                <a:gd name="T7" fmla="*/ 1024 h 1024"/>
                <a:gd name="T8" fmla="*/ 1520 w 1520"/>
                <a:gd name="T9" fmla="*/ 992 h 1024"/>
                <a:gd name="T10" fmla="*/ 1488 w 1520"/>
                <a:gd name="T11" fmla="*/ 560 h 1024"/>
                <a:gd name="T12" fmla="*/ 832 w 1520"/>
                <a:gd name="T13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0" h="1024">
                  <a:moveTo>
                    <a:pt x="832" y="0"/>
                  </a:moveTo>
                  <a:lnTo>
                    <a:pt x="0" y="736"/>
                  </a:lnTo>
                  <a:lnTo>
                    <a:pt x="416" y="832"/>
                  </a:lnTo>
                  <a:lnTo>
                    <a:pt x="912" y="1024"/>
                  </a:lnTo>
                  <a:lnTo>
                    <a:pt x="1520" y="992"/>
                  </a:lnTo>
                  <a:lnTo>
                    <a:pt x="1488" y="560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21" name="Rectangle 33"/>
          <p:cNvSpPr>
            <a:spLocks noChangeArrowheads="1"/>
          </p:cNvSpPr>
          <p:nvPr/>
        </p:nvSpPr>
        <p:spPr bwMode="auto">
          <a:xfrm>
            <a:off x="3352800" y="1371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52400" y="685800"/>
            <a:ext cx="8839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152400" y="2286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609600" y="5486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49530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6096000" y="5486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89096" name="Text Box 8"/>
          <p:cNvSpPr txBox="1">
            <a:spLocks noChangeArrowheads="1"/>
          </p:cNvSpPr>
          <p:nvPr/>
        </p:nvSpPr>
        <p:spPr bwMode="auto">
          <a:xfrm>
            <a:off x="1143000" y="1524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89097" name="Text Box 9"/>
          <p:cNvSpPr txBox="1">
            <a:spLocks noChangeArrowheads="1"/>
          </p:cNvSpPr>
          <p:nvPr/>
        </p:nvSpPr>
        <p:spPr bwMode="auto">
          <a:xfrm>
            <a:off x="2057400" y="23622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baseline="0"/>
              <a:t>4</a:t>
            </a:r>
          </a:p>
        </p:txBody>
      </p:sp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4191000" y="2438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3</a:t>
            </a:r>
          </a:p>
        </p:txBody>
      </p:sp>
      <p:sp>
        <p:nvSpPr>
          <p:cNvPr id="89116" name="Freeform 28"/>
          <p:cNvSpPr>
            <a:spLocks/>
          </p:cNvSpPr>
          <p:nvPr/>
        </p:nvSpPr>
        <p:spPr bwMode="auto">
          <a:xfrm>
            <a:off x="914400" y="1828800"/>
            <a:ext cx="5257800" cy="3733800"/>
          </a:xfrm>
          <a:custGeom>
            <a:avLst/>
            <a:gdLst>
              <a:gd name="T0" fmla="*/ 1488 w 4224"/>
              <a:gd name="T1" fmla="*/ 0 h 3120"/>
              <a:gd name="T2" fmla="*/ 3312 w 4224"/>
              <a:gd name="T3" fmla="*/ 0 h 3120"/>
              <a:gd name="T4" fmla="*/ 0 w 4224"/>
              <a:gd name="T5" fmla="*/ 3120 h 3120"/>
              <a:gd name="T6" fmla="*/ 4224 w 4224"/>
              <a:gd name="T7" fmla="*/ 3120 h 3120"/>
              <a:gd name="T8" fmla="*/ 576 w 4224"/>
              <a:gd name="T9" fmla="*/ 0 h 3120"/>
              <a:gd name="T10" fmla="*/ 1488 w 4224"/>
              <a:gd name="T11" fmla="*/ 0 h 3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24" h="3120">
                <a:moveTo>
                  <a:pt x="1488" y="0"/>
                </a:moveTo>
                <a:lnTo>
                  <a:pt x="3312" y="0"/>
                </a:lnTo>
                <a:lnTo>
                  <a:pt x="0" y="3120"/>
                </a:lnTo>
                <a:lnTo>
                  <a:pt x="4224" y="3120"/>
                </a:lnTo>
                <a:lnTo>
                  <a:pt x="576" y="0"/>
                </a:lnTo>
                <a:lnTo>
                  <a:pt x="1488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9117" name="Freeform 29"/>
          <p:cNvSpPr>
            <a:spLocks/>
          </p:cNvSpPr>
          <p:nvPr/>
        </p:nvSpPr>
        <p:spPr bwMode="auto">
          <a:xfrm>
            <a:off x="3200400" y="3505200"/>
            <a:ext cx="457200" cy="203200"/>
          </a:xfrm>
          <a:custGeom>
            <a:avLst/>
            <a:gdLst>
              <a:gd name="T0" fmla="*/ 0 w 288"/>
              <a:gd name="T1" fmla="*/ 0 h 128"/>
              <a:gd name="T2" fmla="*/ 160 w 288"/>
              <a:gd name="T3" fmla="*/ 128 h 128"/>
              <a:gd name="T4" fmla="*/ 288 w 288"/>
              <a:gd name="T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128">
                <a:moveTo>
                  <a:pt x="0" y="0"/>
                </a:moveTo>
                <a:lnTo>
                  <a:pt x="160" y="128"/>
                </a:lnTo>
                <a:lnTo>
                  <a:pt x="288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9118" name="Text Box 30"/>
          <p:cNvSpPr txBox="1">
            <a:spLocks noChangeArrowheads="1"/>
          </p:cNvSpPr>
          <p:nvPr/>
        </p:nvSpPr>
        <p:spPr bwMode="auto">
          <a:xfrm>
            <a:off x="3657600" y="30480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О</a:t>
            </a:r>
          </a:p>
        </p:txBody>
      </p:sp>
      <p:sp>
        <p:nvSpPr>
          <p:cNvPr id="89119" name="Freeform 31"/>
          <p:cNvSpPr>
            <a:spLocks/>
          </p:cNvSpPr>
          <p:nvPr/>
        </p:nvSpPr>
        <p:spPr bwMode="auto">
          <a:xfrm>
            <a:off x="3200400" y="2921000"/>
            <a:ext cx="431800" cy="203200"/>
          </a:xfrm>
          <a:custGeom>
            <a:avLst/>
            <a:gdLst>
              <a:gd name="T0" fmla="*/ 0 w 272"/>
              <a:gd name="T1" fmla="*/ 128 h 128"/>
              <a:gd name="T2" fmla="*/ 144 w 272"/>
              <a:gd name="T3" fmla="*/ 0 h 128"/>
              <a:gd name="T4" fmla="*/ 272 w 272"/>
              <a:gd name="T5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2" h="128">
                <a:moveTo>
                  <a:pt x="0" y="128"/>
                </a:moveTo>
                <a:lnTo>
                  <a:pt x="144" y="0"/>
                </a:lnTo>
                <a:lnTo>
                  <a:pt x="272" y="96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9120" name="Picture 32" descr="arg-5-50-tran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33400"/>
            <a:ext cx="1185863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1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52400" y="685800"/>
            <a:ext cx="8839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152400" y="2286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762000" y="525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49530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7924800" y="5562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5029200" y="3733800"/>
            <a:ext cx="844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3см</a:t>
            </a: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4876800" y="5638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93195" name="Freeform 11"/>
          <p:cNvSpPr>
            <a:spLocks/>
          </p:cNvSpPr>
          <p:nvPr/>
        </p:nvSpPr>
        <p:spPr bwMode="auto">
          <a:xfrm>
            <a:off x="1143000" y="2133600"/>
            <a:ext cx="6781800" cy="3581400"/>
          </a:xfrm>
          <a:custGeom>
            <a:avLst/>
            <a:gdLst>
              <a:gd name="T0" fmla="*/ 0 w 4272"/>
              <a:gd name="T1" fmla="*/ 2064 h 2256"/>
              <a:gd name="T2" fmla="*/ 2496 w 4272"/>
              <a:gd name="T3" fmla="*/ 0 h 2256"/>
              <a:gd name="T4" fmla="*/ 4272 w 4272"/>
              <a:gd name="T5" fmla="*/ 2256 h 2256"/>
              <a:gd name="T6" fmla="*/ 0 w 4272"/>
              <a:gd name="T7" fmla="*/ 2064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2" h="2256">
                <a:moveTo>
                  <a:pt x="0" y="2064"/>
                </a:moveTo>
                <a:lnTo>
                  <a:pt x="2496" y="0"/>
                </a:lnTo>
                <a:lnTo>
                  <a:pt x="4272" y="2256"/>
                </a:lnTo>
                <a:lnTo>
                  <a:pt x="0" y="2064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196" name="Freeform 12"/>
          <p:cNvSpPr>
            <a:spLocks/>
          </p:cNvSpPr>
          <p:nvPr/>
        </p:nvSpPr>
        <p:spPr bwMode="auto">
          <a:xfrm>
            <a:off x="5080000" y="2133600"/>
            <a:ext cx="25400" cy="3454400"/>
          </a:xfrm>
          <a:custGeom>
            <a:avLst/>
            <a:gdLst>
              <a:gd name="T0" fmla="*/ 16 w 16"/>
              <a:gd name="T1" fmla="*/ 0 h 2176"/>
              <a:gd name="T2" fmla="*/ 0 w 16"/>
              <a:gd name="T3" fmla="*/ 2176 h 2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2176">
                <a:moveTo>
                  <a:pt x="16" y="0"/>
                </a:moveTo>
                <a:lnTo>
                  <a:pt x="0" y="2176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6629400" y="3657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3200" name="Freeform 16"/>
          <p:cNvSpPr>
            <a:spLocks/>
          </p:cNvSpPr>
          <p:nvPr/>
        </p:nvSpPr>
        <p:spPr bwMode="auto">
          <a:xfrm>
            <a:off x="5105400" y="5105400"/>
            <a:ext cx="487363" cy="508000"/>
          </a:xfrm>
          <a:custGeom>
            <a:avLst/>
            <a:gdLst>
              <a:gd name="T0" fmla="*/ 0 w 307"/>
              <a:gd name="T1" fmla="*/ 0 h 320"/>
              <a:gd name="T2" fmla="*/ 192 w 307"/>
              <a:gd name="T3" fmla="*/ 48 h 320"/>
              <a:gd name="T4" fmla="*/ 288 w 307"/>
              <a:gd name="T5" fmla="*/ 192 h 320"/>
              <a:gd name="T6" fmla="*/ 304 w 307"/>
              <a:gd name="T7" fmla="*/ 32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7" h="320">
                <a:moveTo>
                  <a:pt x="0" y="0"/>
                </a:moveTo>
                <a:cubicBezTo>
                  <a:pt x="72" y="8"/>
                  <a:pt x="144" y="16"/>
                  <a:pt x="192" y="48"/>
                </a:cubicBezTo>
                <a:cubicBezTo>
                  <a:pt x="240" y="80"/>
                  <a:pt x="269" y="147"/>
                  <a:pt x="288" y="192"/>
                </a:cubicBezTo>
                <a:cubicBezTo>
                  <a:pt x="307" y="237"/>
                  <a:pt x="301" y="293"/>
                  <a:pt x="304" y="32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201" name="Freeform 17"/>
          <p:cNvSpPr>
            <a:spLocks/>
          </p:cNvSpPr>
          <p:nvPr/>
        </p:nvSpPr>
        <p:spPr bwMode="auto">
          <a:xfrm>
            <a:off x="4572000" y="5105400"/>
            <a:ext cx="488950" cy="457200"/>
          </a:xfrm>
          <a:custGeom>
            <a:avLst/>
            <a:gdLst>
              <a:gd name="T0" fmla="*/ 308 w 308"/>
              <a:gd name="T1" fmla="*/ 0 h 288"/>
              <a:gd name="T2" fmla="*/ 116 w 308"/>
              <a:gd name="T3" fmla="*/ 48 h 288"/>
              <a:gd name="T4" fmla="*/ 20 w 308"/>
              <a:gd name="T5" fmla="*/ 192 h 288"/>
              <a:gd name="T6" fmla="*/ 0 w 308"/>
              <a:gd name="T7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8" h="288">
                <a:moveTo>
                  <a:pt x="308" y="0"/>
                </a:moveTo>
                <a:cubicBezTo>
                  <a:pt x="236" y="8"/>
                  <a:pt x="164" y="16"/>
                  <a:pt x="116" y="48"/>
                </a:cubicBezTo>
                <a:cubicBezTo>
                  <a:pt x="68" y="80"/>
                  <a:pt x="39" y="152"/>
                  <a:pt x="20" y="192"/>
                </a:cubicBezTo>
                <a:cubicBezTo>
                  <a:pt x="1" y="232"/>
                  <a:pt x="4" y="268"/>
                  <a:pt x="0" y="288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6248400" y="5638800"/>
            <a:ext cx="844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4см</a:t>
            </a:r>
          </a:p>
        </p:txBody>
      </p:sp>
      <p:pic>
        <p:nvPicPr>
          <p:cNvPr id="93203" name="Picture 19" descr="arg-5-50-tran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124200"/>
            <a:ext cx="1185863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204" name="Freeform 20"/>
          <p:cNvSpPr>
            <a:spLocks/>
          </p:cNvSpPr>
          <p:nvPr/>
        </p:nvSpPr>
        <p:spPr bwMode="auto">
          <a:xfrm>
            <a:off x="4775200" y="5257800"/>
            <a:ext cx="304800" cy="330200"/>
          </a:xfrm>
          <a:custGeom>
            <a:avLst/>
            <a:gdLst>
              <a:gd name="T0" fmla="*/ 0 w 192"/>
              <a:gd name="T1" fmla="*/ 208 h 208"/>
              <a:gd name="T2" fmla="*/ 0 w 192"/>
              <a:gd name="T3" fmla="*/ 0 h 208"/>
              <a:gd name="T4" fmla="*/ 192 w 192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08">
                <a:moveTo>
                  <a:pt x="0" y="208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3205" name="Freeform 21"/>
          <p:cNvSpPr>
            <a:spLocks/>
          </p:cNvSpPr>
          <p:nvPr/>
        </p:nvSpPr>
        <p:spPr bwMode="auto">
          <a:xfrm flipH="1">
            <a:off x="5105400" y="5257800"/>
            <a:ext cx="304800" cy="330200"/>
          </a:xfrm>
          <a:custGeom>
            <a:avLst/>
            <a:gdLst>
              <a:gd name="T0" fmla="*/ 0 w 192"/>
              <a:gd name="T1" fmla="*/ 208 h 208"/>
              <a:gd name="T2" fmla="*/ 0 w 192"/>
              <a:gd name="T3" fmla="*/ 0 h 208"/>
              <a:gd name="T4" fmla="*/ 192 w 192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08">
                <a:moveTo>
                  <a:pt x="0" y="208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4" grpId="0" animBg="1"/>
      <p:bldP spid="9320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302" name="Picture 22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400" y="4800600"/>
            <a:ext cx="612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152400" y="685800"/>
            <a:ext cx="8839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152400" y="2286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762000" y="525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762000" y="1295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7924800" y="55626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F</a:t>
            </a:r>
            <a:endParaRPr lang="ru-RU" sz="2800" b="1" baseline="0"/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2438400" y="55626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6 </a:t>
            </a:r>
            <a:r>
              <a:rPr lang="ru-RU" sz="2800" b="1" baseline="0"/>
              <a:t>дм</a:t>
            </a:r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4876800" y="56388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E</a:t>
            </a:r>
            <a:endParaRPr lang="ru-RU" sz="2800" b="1" baseline="0"/>
          </a:p>
        </p:txBody>
      </p:sp>
      <p:sp>
        <p:nvSpPr>
          <p:cNvPr id="97289" name="Freeform 9"/>
          <p:cNvSpPr>
            <a:spLocks/>
          </p:cNvSpPr>
          <p:nvPr/>
        </p:nvSpPr>
        <p:spPr bwMode="auto">
          <a:xfrm>
            <a:off x="1143000" y="1460500"/>
            <a:ext cx="4140200" cy="4140200"/>
          </a:xfrm>
          <a:custGeom>
            <a:avLst/>
            <a:gdLst>
              <a:gd name="T0" fmla="*/ 0 w 2608"/>
              <a:gd name="T1" fmla="*/ 2488 h 2608"/>
              <a:gd name="T2" fmla="*/ 64 w 2608"/>
              <a:gd name="T3" fmla="*/ 0 h 2608"/>
              <a:gd name="T4" fmla="*/ 2608 w 2608"/>
              <a:gd name="T5" fmla="*/ 2608 h 2608"/>
              <a:gd name="T6" fmla="*/ 0 w 2608"/>
              <a:gd name="T7" fmla="*/ 2488 h 2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8" h="2608">
                <a:moveTo>
                  <a:pt x="0" y="2488"/>
                </a:moveTo>
                <a:lnTo>
                  <a:pt x="64" y="0"/>
                </a:lnTo>
                <a:lnTo>
                  <a:pt x="2608" y="2608"/>
                </a:lnTo>
                <a:lnTo>
                  <a:pt x="0" y="248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90" name="Freeform 10"/>
          <p:cNvSpPr>
            <a:spLocks/>
          </p:cNvSpPr>
          <p:nvPr/>
        </p:nvSpPr>
        <p:spPr bwMode="auto">
          <a:xfrm>
            <a:off x="5283200" y="5600700"/>
            <a:ext cx="2565400" cy="101600"/>
          </a:xfrm>
          <a:custGeom>
            <a:avLst/>
            <a:gdLst>
              <a:gd name="T0" fmla="*/ 1616 w 1616"/>
              <a:gd name="T1" fmla="*/ 64 h 64"/>
              <a:gd name="T2" fmla="*/ 0 w 1616"/>
              <a:gd name="T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64">
                <a:moveTo>
                  <a:pt x="1616" y="64"/>
                </a:move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91" name="Rectangle 11"/>
          <p:cNvSpPr>
            <a:spLocks noChangeArrowheads="1"/>
          </p:cNvSpPr>
          <p:nvPr/>
        </p:nvSpPr>
        <p:spPr bwMode="auto">
          <a:xfrm>
            <a:off x="3200400" y="31242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7292" name="Freeform 12"/>
          <p:cNvSpPr>
            <a:spLocks/>
          </p:cNvSpPr>
          <p:nvPr/>
        </p:nvSpPr>
        <p:spPr bwMode="auto">
          <a:xfrm>
            <a:off x="4852988" y="5097463"/>
            <a:ext cx="735012" cy="515937"/>
          </a:xfrm>
          <a:custGeom>
            <a:avLst/>
            <a:gdLst>
              <a:gd name="T0" fmla="*/ 0 w 463"/>
              <a:gd name="T1" fmla="*/ 31 h 325"/>
              <a:gd name="T2" fmla="*/ 210 w 463"/>
              <a:gd name="T3" fmla="*/ 16 h 325"/>
              <a:gd name="T4" fmla="*/ 390 w 463"/>
              <a:gd name="T5" fmla="*/ 127 h 325"/>
              <a:gd name="T6" fmla="*/ 463 w 463"/>
              <a:gd name="T7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3" h="325">
                <a:moveTo>
                  <a:pt x="0" y="31"/>
                </a:moveTo>
                <a:cubicBezTo>
                  <a:pt x="35" y="29"/>
                  <a:pt x="145" y="0"/>
                  <a:pt x="210" y="16"/>
                </a:cubicBezTo>
                <a:cubicBezTo>
                  <a:pt x="275" y="32"/>
                  <a:pt x="348" y="75"/>
                  <a:pt x="390" y="127"/>
                </a:cubicBezTo>
                <a:cubicBezTo>
                  <a:pt x="432" y="179"/>
                  <a:pt x="448" y="284"/>
                  <a:pt x="463" y="32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94" name="Text Box 14"/>
          <p:cNvSpPr txBox="1">
            <a:spLocks noChangeArrowheads="1"/>
          </p:cNvSpPr>
          <p:nvPr/>
        </p:nvSpPr>
        <p:spPr bwMode="auto">
          <a:xfrm>
            <a:off x="5181600" y="48006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baseline="0"/>
              <a:t>135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sp>
        <p:nvSpPr>
          <p:cNvPr id="97297" name="Freeform 17"/>
          <p:cNvSpPr>
            <a:spLocks/>
          </p:cNvSpPr>
          <p:nvPr/>
        </p:nvSpPr>
        <p:spPr bwMode="auto">
          <a:xfrm flipH="1">
            <a:off x="1143000" y="5080000"/>
            <a:ext cx="304800" cy="330200"/>
          </a:xfrm>
          <a:custGeom>
            <a:avLst/>
            <a:gdLst>
              <a:gd name="T0" fmla="*/ 0 w 192"/>
              <a:gd name="T1" fmla="*/ 208 h 208"/>
              <a:gd name="T2" fmla="*/ 0 w 192"/>
              <a:gd name="T3" fmla="*/ 0 h 208"/>
              <a:gd name="T4" fmla="*/ 192 w 192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08">
                <a:moveTo>
                  <a:pt x="0" y="208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7298" name="Text Box 18"/>
          <p:cNvSpPr txBox="1">
            <a:spLocks noChangeArrowheads="1"/>
          </p:cNvSpPr>
          <p:nvPr/>
        </p:nvSpPr>
        <p:spPr bwMode="auto">
          <a:xfrm>
            <a:off x="1219200" y="19050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baseline="0"/>
              <a:t>4</a:t>
            </a:r>
            <a:r>
              <a:rPr lang="en-US" sz="2400" b="1" baseline="0"/>
              <a:t>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grpSp>
        <p:nvGrpSpPr>
          <p:cNvPr id="97300" name="Group 20"/>
          <p:cNvGrpSpPr>
            <a:grpSpLocks/>
          </p:cNvGrpSpPr>
          <p:nvPr/>
        </p:nvGrpSpPr>
        <p:grpSpPr bwMode="auto">
          <a:xfrm>
            <a:off x="4572000" y="5127625"/>
            <a:ext cx="300038" cy="438150"/>
            <a:chOff x="2880" y="3230"/>
            <a:chExt cx="189" cy="276"/>
          </a:xfrm>
        </p:grpSpPr>
        <p:sp>
          <p:nvSpPr>
            <p:cNvPr id="97293" name="Freeform 13"/>
            <p:cNvSpPr>
              <a:spLocks/>
            </p:cNvSpPr>
            <p:nvPr/>
          </p:nvSpPr>
          <p:spPr bwMode="auto">
            <a:xfrm>
              <a:off x="2880" y="3230"/>
              <a:ext cx="153" cy="274"/>
            </a:xfrm>
            <a:custGeom>
              <a:avLst/>
              <a:gdLst>
                <a:gd name="T0" fmla="*/ 153 w 153"/>
                <a:gd name="T1" fmla="*/ 0 h 274"/>
                <a:gd name="T2" fmla="*/ 72 w 153"/>
                <a:gd name="T3" fmla="*/ 84 h 274"/>
                <a:gd name="T4" fmla="*/ 20 w 153"/>
                <a:gd name="T5" fmla="*/ 178 h 274"/>
                <a:gd name="T6" fmla="*/ 0 w 153"/>
                <a:gd name="T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274">
                  <a:moveTo>
                    <a:pt x="153" y="0"/>
                  </a:moveTo>
                  <a:cubicBezTo>
                    <a:pt x="140" y="14"/>
                    <a:pt x="94" y="54"/>
                    <a:pt x="72" y="84"/>
                  </a:cubicBezTo>
                  <a:cubicBezTo>
                    <a:pt x="50" y="114"/>
                    <a:pt x="32" y="146"/>
                    <a:pt x="20" y="178"/>
                  </a:cubicBezTo>
                  <a:cubicBezTo>
                    <a:pt x="8" y="210"/>
                    <a:pt x="4" y="254"/>
                    <a:pt x="0" y="274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7299" name="Freeform 19"/>
            <p:cNvSpPr>
              <a:spLocks/>
            </p:cNvSpPr>
            <p:nvPr/>
          </p:nvSpPr>
          <p:spPr bwMode="auto">
            <a:xfrm>
              <a:off x="2940" y="3269"/>
              <a:ext cx="129" cy="237"/>
            </a:xfrm>
            <a:custGeom>
              <a:avLst/>
              <a:gdLst>
                <a:gd name="T0" fmla="*/ 129 w 129"/>
                <a:gd name="T1" fmla="*/ 0 h 237"/>
                <a:gd name="T2" fmla="*/ 69 w 129"/>
                <a:gd name="T3" fmla="*/ 57 h 237"/>
                <a:gd name="T4" fmla="*/ 18 w 129"/>
                <a:gd name="T5" fmla="*/ 144 h 237"/>
                <a:gd name="T6" fmla="*/ 0 w 129"/>
                <a:gd name="T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237">
                  <a:moveTo>
                    <a:pt x="129" y="0"/>
                  </a:moveTo>
                  <a:cubicBezTo>
                    <a:pt x="119" y="9"/>
                    <a:pt x="87" y="33"/>
                    <a:pt x="69" y="57"/>
                  </a:cubicBezTo>
                  <a:cubicBezTo>
                    <a:pt x="51" y="81"/>
                    <a:pt x="29" y="114"/>
                    <a:pt x="18" y="144"/>
                  </a:cubicBezTo>
                  <a:cubicBezTo>
                    <a:pt x="7" y="174"/>
                    <a:pt x="4" y="218"/>
                    <a:pt x="0" y="23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7301" name="Text Box 21"/>
          <p:cNvSpPr txBox="1">
            <a:spLocks noChangeArrowheads="1"/>
          </p:cNvSpPr>
          <p:nvPr/>
        </p:nvSpPr>
        <p:spPr bwMode="auto">
          <a:xfrm>
            <a:off x="4011613" y="5029200"/>
            <a:ext cx="636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baseline="0"/>
              <a:t>45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pic>
        <p:nvPicPr>
          <p:cNvPr id="97303" name="Picture 23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648200"/>
            <a:ext cx="612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304" name="Text Box 24"/>
          <p:cNvSpPr txBox="1">
            <a:spLocks noChangeArrowheads="1"/>
          </p:cNvSpPr>
          <p:nvPr/>
        </p:nvSpPr>
        <p:spPr bwMode="auto">
          <a:xfrm>
            <a:off x="2438400" y="55626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6 </a:t>
            </a:r>
            <a:r>
              <a:rPr lang="ru-RU" sz="2800" b="1" baseline="0"/>
              <a:t>дм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7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7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97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7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72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02518 -0.2222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97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-1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1.85185E-6 L -0.25001 -0.35555 " pathEditMode="relative" ptsTypes="AA">
                                      <p:cBhvr>
                                        <p:cTn id="51" dur="2000" fill="hold"/>
                                        <p:tgtEl>
                                          <p:spTgt spid="97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97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7" grpId="0" animBg="1"/>
      <p:bldP spid="97301" grpId="0"/>
      <p:bldP spid="973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31749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3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755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31756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57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1758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59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760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31761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2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763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31764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5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766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31767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768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1769" name="Group 25"/>
          <p:cNvGrpSpPr>
            <a:grpSpLocks/>
          </p:cNvGrpSpPr>
          <p:nvPr/>
        </p:nvGrpSpPr>
        <p:grpSpPr bwMode="auto">
          <a:xfrm rot="3659299" flipH="1">
            <a:off x="7260432" y="5845968"/>
            <a:ext cx="596900" cy="1401763"/>
            <a:chOff x="3797" y="754"/>
            <a:chExt cx="852" cy="1931"/>
          </a:xfrm>
        </p:grpSpPr>
        <p:sp>
          <p:nvSpPr>
            <p:cNvPr id="31770" name="Freeform 26"/>
            <p:cNvSpPr>
              <a:spLocks/>
            </p:cNvSpPr>
            <p:nvPr/>
          </p:nvSpPr>
          <p:spPr bwMode="auto">
            <a:xfrm rot="78698">
              <a:off x="3797" y="754"/>
              <a:ext cx="852" cy="1909"/>
            </a:xfrm>
            <a:custGeom>
              <a:avLst/>
              <a:gdLst>
                <a:gd name="T0" fmla="*/ 0 w 1252"/>
                <a:gd name="T1" fmla="*/ 90 h 3125"/>
                <a:gd name="T2" fmla="*/ 227 w 1252"/>
                <a:gd name="T3" fmla="*/ 0 h 3125"/>
                <a:gd name="T4" fmla="*/ 1179 w 1252"/>
                <a:gd name="T5" fmla="*/ 2540 h 3125"/>
                <a:gd name="T6" fmla="*/ 1252 w 1252"/>
                <a:gd name="T7" fmla="*/ 3125 h 3125"/>
                <a:gd name="T8" fmla="*/ 952 w 1252"/>
                <a:gd name="T9" fmla="*/ 2630 h 3125"/>
                <a:gd name="T10" fmla="*/ 0 w 1252"/>
                <a:gd name="T11" fmla="*/ 90 h 3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71" name="Freeform 27"/>
            <p:cNvSpPr>
              <a:spLocks/>
            </p:cNvSpPr>
            <p:nvPr/>
          </p:nvSpPr>
          <p:spPr bwMode="auto">
            <a:xfrm rot="78698">
              <a:off x="4428" y="2314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72" name="Freeform 28"/>
            <p:cNvSpPr>
              <a:spLocks/>
            </p:cNvSpPr>
            <p:nvPr/>
          </p:nvSpPr>
          <p:spPr bwMode="auto">
            <a:xfrm rot="78698">
              <a:off x="4554" y="2536"/>
              <a:ext cx="82" cy="141"/>
            </a:xfrm>
            <a:custGeom>
              <a:avLst/>
              <a:gdLst>
                <a:gd name="T0" fmla="*/ 85 w 121"/>
                <a:gd name="T1" fmla="*/ 0 h 230"/>
                <a:gd name="T2" fmla="*/ 0 w 121"/>
                <a:gd name="T3" fmla="*/ 25 h 230"/>
                <a:gd name="T4" fmla="*/ 121 w 121"/>
                <a:gd name="T5" fmla="*/ 230 h 230"/>
                <a:gd name="T6" fmla="*/ 85 w 121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73" name="Freeform 29"/>
            <p:cNvSpPr>
              <a:spLocks/>
            </p:cNvSpPr>
            <p:nvPr/>
          </p:nvSpPr>
          <p:spPr bwMode="auto">
            <a:xfrm rot="78698">
              <a:off x="3866" y="765"/>
              <a:ext cx="744" cy="1595"/>
            </a:xfrm>
            <a:custGeom>
              <a:avLst/>
              <a:gdLst>
                <a:gd name="T0" fmla="*/ 867 w 1094"/>
                <a:gd name="T1" fmla="*/ 2612 h 2612"/>
                <a:gd name="T2" fmla="*/ 1094 w 1094"/>
                <a:gd name="T3" fmla="*/ 2522 h 2612"/>
                <a:gd name="T4" fmla="*/ 1016 w 1094"/>
                <a:gd name="T5" fmla="*/ 2554 h 2612"/>
                <a:gd name="T6" fmla="*/ 84 w 1094"/>
                <a:gd name="T7" fmla="*/ 0 h 2612"/>
                <a:gd name="T8" fmla="*/ 0 w 1094"/>
                <a:gd name="T9" fmla="*/ 30 h 2612"/>
                <a:gd name="T10" fmla="*/ 940 w 1094"/>
                <a:gd name="T11" fmla="*/ 2584 h 2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1774" name="Group 30"/>
          <p:cNvGrpSpPr>
            <a:grpSpLocks/>
          </p:cNvGrpSpPr>
          <p:nvPr/>
        </p:nvGrpSpPr>
        <p:grpSpPr bwMode="auto">
          <a:xfrm rot="21233622" flipH="1">
            <a:off x="8267700" y="5111750"/>
            <a:ext cx="673100" cy="1612900"/>
            <a:chOff x="746" y="796"/>
            <a:chExt cx="903" cy="1999"/>
          </a:xfrm>
        </p:grpSpPr>
        <p:sp>
          <p:nvSpPr>
            <p:cNvPr id="31775" name="Freeform 31"/>
            <p:cNvSpPr>
              <a:spLocks/>
            </p:cNvSpPr>
            <p:nvPr/>
          </p:nvSpPr>
          <p:spPr bwMode="auto">
            <a:xfrm rot="78698">
              <a:off x="801" y="796"/>
              <a:ext cx="848" cy="1909"/>
            </a:xfrm>
            <a:custGeom>
              <a:avLst/>
              <a:gdLst>
                <a:gd name="T0" fmla="*/ 0 w 1252"/>
                <a:gd name="T1" fmla="*/ 90 h 3125"/>
                <a:gd name="T2" fmla="*/ 227 w 1252"/>
                <a:gd name="T3" fmla="*/ 0 h 3125"/>
                <a:gd name="T4" fmla="*/ 1179 w 1252"/>
                <a:gd name="T5" fmla="*/ 2540 h 3125"/>
                <a:gd name="T6" fmla="*/ 1252 w 1252"/>
                <a:gd name="T7" fmla="*/ 3125 h 3125"/>
                <a:gd name="T8" fmla="*/ 952 w 1252"/>
                <a:gd name="T9" fmla="*/ 2630 h 3125"/>
                <a:gd name="T10" fmla="*/ 0 w 1252"/>
                <a:gd name="T11" fmla="*/ 90 h 3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76" name="Freeform 32"/>
            <p:cNvSpPr>
              <a:spLocks/>
            </p:cNvSpPr>
            <p:nvPr/>
          </p:nvSpPr>
          <p:spPr bwMode="auto">
            <a:xfrm rot="78698">
              <a:off x="1429" y="2356"/>
              <a:ext cx="214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777" name="Freeform 33"/>
            <p:cNvSpPr>
              <a:spLocks/>
            </p:cNvSpPr>
            <p:nvPr/>
          </p:nvSpPr>
          <p:spPr bwMode="auto">
            <a:xfrm rot="78698">
              <a:off x="1554" y="2578"/>
              <a:ext cx="82" cy="141"/>
            </a:xfrm>
            <a:custGeom>
              <a:avLst/>
              <a:gdLst>
                <a:gd name="T0" fmla="*/ 85 w 121"/>
                <a:gd name="T1" fmla="*/ 0 h 230"/>
                <a:gd name="T2" fmla="*/ 0 w 121"/>
                <a:gd name="T3" fmla="*/ 25 h 230"/>
                <a:gd name="T4" fmla="*/ 121 w 121"/>
                <a:gd name="T5" fmla="*/ 230 h 230"/>
                <a:gd name="T6" fmla="*/ 85 w 121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1778" name="Group 34"/>
            <p:cNvGrpSpPr>
              <a:grpSpLocks/>
            </p:cNvGrpSpPr>
            <p:nvPr/>
          </p:nvGrpSpPr>
          <p:grpSpPr bwMode="auto">
            <a:xfrm>
              <a:off x="746" y="807"/>
              <a:ext cx="864" cy="1988"/>
              <a:chOff x="738" y="806"/>
              <a:chExt cx="864" cy="1988"/>
            </a:xfrm>
          </p:grpSpPr>
          <p:sp>
            <p:nvSpPr>
              <p:cNvPr id="31779" name="Freeform 35"/>
              <p:cNvSpPr>
                <a:spLocks/>
              </p:cNvSpPr>
              <p:nvPr/>
            </p:nvSpPr>
            <p:spPr bwMode="auto">
              <a:xfrm rot="78698">
                <a:off x="861" y="806"/>
                <a:ext cx="741" cy="1595"/>
              </a:xfrm>
              <a:custGeom>
                <a:avLst/>
                <a:gdLst>
                  <a:gd name="T0" fmla="*/ 867 w 1094"/>
                  <a:gd name="T1" fmla="*/ 2612 h 2612"/>
                  <a:gd name="T2" fmla="*/ 1094 w 1094"/>
                  <a:gd name="T3" fmla="*/ 2522 h 2612"/>
                  <a:gd name="T4" fmla="*/ 1016 w 1094"/>
                  <a:gd name="T5" fmla="*/ 2554 h 2612"/>
                  <a:gd name="T6" fmla="*/ 84 w 1094"/>
                  <a:gd name="T7" fmla="*/ 0 h 2612"/>
                  <a:gd name="T8" fmla="*/ 0 w 1094"/>
                  <a:gd name="T9" fmla="*/ 30 h 2612"/>
                  <a:gd name="T10" fmla="*/ 940 w 1094"/>
                  <a:gd name="T11" fmla="*/ 2584 h 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33CC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780" name="Group 36"/>
              <p:cNvGrpSpPr>
                <a:grpSpLocks/>
              </p:cNvGrpSpPr>
              <p:nvPr/>
            </p:nvGrpSpPr>
            <p:grpSpPr bwMode="auto">
              <a:xfrm rot="78698">
                <a:off x="738" y="936"/>
                <a:ext cx="382" cy="1858"/>
                <a:chOff x="1292" y="1570"/>
                <a:chExt cx="363" cy="1905"/>
              </a:xfrm>
            </p:grpSpPr>
            <p:sp>
              <p:nvSpPr>
                <p:cNvPr id="31781" name="Freeform 37"/>
                <p:cNvSpPr>
                  <a:spLocks/>
                </p:cNvSpPr>
                <p:nvPr/>
              </p:nvSpPr>
              <p:spPr bwMode="auto">
                <a:xfrm>
                  <a:off x="1292" y="1616"/>
                  <a:ext cx="227" cy="1859"/>
                </a:xfrm>
                <a:custGeom>
                  <a:avLst/>
                  <a:gdLst>
                    <a:gd name="T0" fmla="*/ 227 w 227"/>
                    <a:gd name="T1" fmla="*/ 136 h 1859"/>
                    <a:gd name="T2" fmla="*/ 0 w 227"/>
                    <a:gd name="T3" fmla="*/ 1859 h 1859"/>
                    <a:gd name="T4" fmla="*/ 0 w 227"/>
                    <a:gd name="T5" fmla="*/ 1633 h 1859"/>
                    <a:gd name="T6" fmla="*/ 137 w 227"/>
                    <a:gd name="T7" fmla="*/ 0 h 1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7" h="1859">
                      <a:moveTo>
                        <a:pt x="227" y="136"/>
                      </a:moveTo>
                      <a:lnTo>
                        <a:pt x="0" y="1859"/>
                      </a:lnTo>
                      <a:lnTo>
                        <a:pt x="0" y="1633"/>
                      </a:lnTo>
                      <a:lnTo>
                        <a:pt x="137" y="0"/>
                      </a:lnTo>
                    </a:path>
                  </a:pathLst>
                </a:custGeom>
                <a:solidFill>
                  <a:srgbClr val="777777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82" name="Oval 38"/>
                <p:cNvSpPr>
                  <a:spLocks noChangeArrowheads="1"/>
                </p:cNvSpPr>
                <p:nvPr/>
              </p:nvSpPr>
              <p:spPr bwMode="auto">
                <a:xfrm>
                  <a:off x="1383" y="1570"/>
                  <a:ext cx="272" cy="272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pic>
        <p:nvPicPr>
          <p:cNvPr id="31783" name="Picture 3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609600"/>
            <a:ext cx="3276600" cy="3962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84" name="Rectangle 40"/>
          <p:cNvSpPr>
            <a:spLocks noChangeArrowheads="1"/>
          </p:cNvSpPr>
          <p:nvPr/>
        </p:nvSpPr>
        <p:spPr bwMode="auto">
          <a:xfrm>
            <a:off x="3567686" y="146382"/>
            <a:ext cx="5497026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4400" b="1" i="1" u="none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 Самосский </a:t>
            </a:r>
          </a:p>
          <a:p>
            <a:r>
              <a:rPr lang="ru-RU" sz="4000" b="1" u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u="none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4000" b="1" u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580 — </a:t>
            </a:r>
            <a:r>
              <a:rPr lang="ru-RU" sz="4000" b="1" u="none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sz="4000" b="1" u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500 до н. э.) — древнегреческий философ, религиозный и политический деятель. Пифагор-это не имя, а прозвище, данное ему за то , </a:t>
            </a:r>
            <a:br>
              <a:rPr lang="ru-RU" sz="4000" b="1" u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он высказывал истину также постоянно, как дельфийский оракул, («Пифагор» значит «убеждающий речью») жил в Древней Греции. </a:t>
            </a:r>
          </a:p>
        </p:txBody>
      </p:sp>
      <p:sp>
        <p:nvSpPr>
          <p:cNvPr id="31785" name="Text Box 41"/>
          <p:cNvSpPr txBox="1">
            <a:spLocks noChangeArrowheads="1"/>
          </p:cNvSpPr>
          <p:nvPr/>
        </p:nvSpPr>
        <p:spPr bwMode="auto">
          <a:xfrm>
            <a:off x="603993" y="4716499"/>
            <a:ext cx="8285521" cy="214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4000" b="1" u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жизни его известно немного, зато с именем его связан ряд легенд. Рассказывают, что он много путешествовал, изучал древнюю культуру и достижения науки разных стран.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33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1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4" grpId="0"/>
      <p:bldP spid="3178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/>
          </p:cNvSpPr>
          <p:nvPr/>
        </p:nvSpPr>
        <p:spPr bwMode="auto">
          <a:xfrm>
            <a:off x="152400" y="685800"/>
            <a:ext cx="8839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152400" y="2286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762000" y="525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953000" y="1600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7924800" y="5562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5029200" y="3733800"/>
            <a:ext cx="646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1м</a:t>
            </a:r>
          </a:p>
        </p:txBody>
      </p:sp>
      <p:sp>
        <p:nvSpPr>
          <p:cNvPr id="91147" name="Freeform 11"/>
          <p:cNvSpPr>
            <a:spLocks/>
          </p:cNvSpPr>
          <p:nvPr/>
        </p:nvSpPr>
        <p:spPr bwMode="auto">
          <a:xfrm>
            <a:off x="5105400" y="5257800"/>
            <a:ext cx="279400" cy="330200"/>
          </a:xfrm>
          <a:custGeom>
            <a:avLst/>
            <a:gdLst>
              <a:gd name="T0" fmla="*/ 176 w 176"/>
              <a:gd name="T1" fmla="*/ 208 h 208"/>
              <a:gd name="T2" fmla="*/ 176 w 176"/>
              <a:gd name="T3" fmla="*/ 0 h 208"/>
              <a:gd name="T4" fmla="*/ 0 w 176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" h="208">
                <a:moveTo>
                  <a:pt x="176" y="208"/>
                </a:moveTo>
                <a:lnTo>
                  <a:pt x="176" y="0"/>
                </a:lnTo>
                <a:lnTo>
                  <a:pt x="0" y="0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4876800" y="5638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91149" name="Freeform 13"/>
          <p:cNvSpPr>
            <a:spLocks/>
          </p:cNvSpPr>
          <p:nvPr/>
        </p:nvSpPr>
        <p:spPr bwMode="auto">
          <a:xfrm>
            <a:off x="4775200" y="5257800"/>
            <a:ext cx="304800" cy="330200"/>
          </a:xfrm>
          <a:custGeom>
            <a:avLst/>
            <a:gdLst>
              <a:gd name="T0" fmla="*/ 0 w 192"/>
              <a:gd name="T1" fmla="*/ 208 h 208"/>
              <a:gd name="T2" fmla="*/ 0 w 192"/>
              <a:gd name="T3" fmla="*/ 0 h 208"/>
              <a:gd name="T4" fmla="*/ 192 w 192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08">
                <a:moveTo>
                  <a:pt x="0" y="208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51" name="Freeform 15"/>
          <p:cNvSpPr>
            <a:spLocks/>
          </p:cNvSpPr>
          <p:nvPr/>
        </p:nvSpPr>
        <p:spPr bwMode="auto">
          <a:xfrm>
            <a:off x="1143000" y="2133600"/>
            <a:ext cx="6781800" cy="3581400"/>
          </a:xfrm>
          <a:custGeom>
            <a:avLst/>
            <a:gdLst>
              <a:gd name="T0" fmla="*/ 0 w 4272"/>
              <a:gd name="T1" fmla="*/ 2064 h 2256"/>
              <a:gd name="T2" fmla="*/ 2496 w 4272"/>
              <a:gd name="T3" fmla="*/ 0 h 2256"/>
              <a:gd name="T4" fmla="*/ 4272 w 4272"/>
              <a:gd name="T5" fmla="*/ 2256 h 2256"/>
              <a:gd name="T6" fmla="*/ 0 w 4272"/>
              <a:gd name="T7" fmla="*/ 2064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72" h="2256">
                <a:moveTo>
                  <a:pt x="0" y="2064"/>
                </a:moveTo>
                <a:lnTo>
                  <a:pt x="2496" y="0"/>
                </a:lnTo>
                <a:lnTo>
                  <a:pt x="4272" y="2256"/>
                </a:lnTo>
                <a:lnTo>
                  <a:pt x="0" y="2064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52" name="Freeform 16"/>
          <p:cNvSpPr>
            <a:spLocks/>
          </p:cNvSpPr>
          <p:nvPr/>
        </p:nvSpPr>
        <p:spPr bwMode="auto">
          <a:xfrm>
            <a:off x="5080000" y="2133600"/>
            <a:ext cx="25400" cy="3454400"/>
          </a:xfrm>
          <a:custGeom>
            <a:avLst/>
            <a:gdLst>
              <a:gd name="T0" fmla="*/ 16 w 16"/>
              <a:gd name="T1" fmla="*/ 0 h 2176"/>
              <a:gd name="T2" fmla="*/ 0 w 16"/>
              <a:gd name="T3" fmla="*/ 2176 h 21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" h="2176">
                <a:moveTo>
                  <a:pt x="16" y="0"/>
                </a:moveTo>
                <a:lnTo>
                  <a:pt x="0" y="2176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53" name="Text Box 17"/>
          <p:cNvSpPr txBox="1">
            <a:spLocks noChangeArrowheads="1"/>
          </p:cNvSpPr>
          <p:nvPr/>
        </p:nvSpPr>
        <p:spPr bwMode="auto">
          <a:xfrm>
            <a:off x="2819400" y="5486400"/>
            <a:ext cx="646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1м</a:t>
            </a:r>
          </a:p>
        </p:txBody>
      </p:sp>
      <p:sp>
        <p:nvSpPr>
          <p:cNvPr id="91154" name="Rectangle 18"/>
          <p:cNvSpPr>
            <a:spLocks noChangeArrowheads="1"/>
          </p:cNvSpPr>
          <p:nvPr/>
        </p:nvSpPr>
        <p:spPr bwMode="auto">
          <a:xfrm>
            <a:off x="2819400" y="3276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graphicFrame>
        <p:nvGraphicFramePr>
          <p:cNvPr id="91155" name="Object 19"/>
          <p:cNvGraphicFramePr>
            <a:graphicFrameLocks noChangeAspect="1"/>
          </p:cNvGraphicFramePr>
          <p:nvPr/>
        </p:nvGraphicFramePr>
        <p:xfrm>
          <a:off x="2057400" y="2819400"/>
          <a:ext cx="1171575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65" name="Формула" r:id="rId4" imgW="241200" imgH="215640" progId="Equation.3">
                  <p:embed/>
                </p:oleObj>
              </mc:Choice>
              <mc:Fallback>
                <p:oleObj name="Формула" r:id="rId4" imgW="2412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2819400"/>
                        <a:ext cx="1171575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1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9" grpId="0" animBg="1"/>
      <p:bldP spid="911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152400" y="685800"/>
            <a:ext cx="8839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152400" y="2286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762000" y="525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3505200" y="838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429000" y="5486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1828800" y="2797175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i="1" baseline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en-US" sz="4400" b="1" baseline="0">
                <a:solidFill>
                  <a:srgbClr val="FF0000"/>
                </a:solidFill>
              </a:rPr>
              <a:t> </a:t>
            </a:r>
            <a:endParaRPr lang="ru-RU" sz="4400" b="1" baseline="0">
              <a:solidFill>
                <a:srgbClr val="FF0000"/>
              </a:solidFill>
            </a:endParaRPr>
          </a:p>
        </p:txBody>
      </p:sp>
      <p:sp>
        <p:nvSpPr>
          <p:cNvPr id="95241" name="Freeform 9"/>
          <p:cNvSpPr>
            <a:spLocks/>
          </p:cNvSpPr>
          <p:nvPr/>
        </p:nvSpPr>
        <p:spPr bwMode="auto">
          <a:xfrm>
            <a:off x="1143000" y="1092200"/>
            <a:ext cx="2387600" cy="4419600"/>
          </a:xfrm>
          <a:custGeom>
            <a:avLst/>
            <a:gdLst>
              <a:gd name="T0" fmla="*/ 0 w 1504"/>
              <a:gd name="T1" fmla="*/ 2720 h 2784"/>
              <a:gd name="T2" fmla="*/ 1504 w 1504"/>
              <a:gd name="T3" fmla="*/ 0 h 2784"/>
              <a:gd name="T4" fmla="*/ 1488 w 1504"/>
              <a:gd name="T5" fmla="*/ 2784 h 2784"/>
              <a:gd name="T6" fmla="*/ 1488 w 1504"/>
              <a:gd name="T7" fmla="*/ 2784 h 2784"/>
              <a:gd name="T8" fmla="*/ 0 w 1504"/>
              <a:gd name="T9" fmla="*/ 2720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4" h="2784">
                <a:moveTo>
                  <a:pt x="0" y="2720"/>
                </a:moveTo>
                <a:lnTo>
                  <a:pt x="1504" y="0"/>
                </a:lnTo>
                <a:lnTo>
                  <a:pt x="1488" y="2784"/>
                </a:lnTo>
                <a:lnTo>
                  <a:pt x="1488" y="2784"/>
                </a:lnTo>
                <a:lnTo>
                  <a:pt x="0" y="2720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43" name="Rectangle 11"/>
          <p:cNvSpPr>
            <a:spLocks noChangeArrowheads="1"/>
          </p:cNvSpPr>
          <p:nvPr/>
        </p:nvSpPr>
        <p:spPr bwMode="auto">
          <a:xfrm>
            <a:off x="1219200" y="5029200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baseline="0"/>
              <a:t>70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sp>
        <p:nvSpPr>
          <p:cNvPr id="95248" name="Freeform 16"/>
          <p:cNvSpPr>
            <a:spLocks/>
          </p:cNvSpPr>
          <p:nvPr/>
        </p:nvSpPr>
        <p:spPr bwMode="auto">
          <a:xfrm>
            <a:off x="3200400" y="5181600"/>
            <a:ext cx="304800" cy="330200"/>
          </a:xfrm>
          <a:custGeom>
            <a:avLst/>
            <a:gdLst>
              <a:gd name="T0" fmla="*/ 0 w 192"/>
              <a:gd name="T1" fmla="*/ 208 h 208"/>
              <a:gd name="T2" fmla="*/ 0 w 192"/>
              <a:gd name="T3" fmla="*/ 0 h 208"/>
              <a:gd name="T4" fmla="*/ 192 w 192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08">
                <a:moveTo>
                  <a:pt x="0" y="208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5250" name="Text Box 18"/>
          <p:cNvSpPr txBox="1">
            <a:spLocks noChangeArrowheads="1"/>
          </p:cNvSpPr>
          <p:nvPr/>
        </p:nvSpPr>
        <p:spPr bwMode="auto">
          <a:xfrm>
            <a:off x="3505200" y="3124200"/>
            <a:ext cx="619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 b="1" i="1" baseline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en-US" sz="4400" b="1" baseline="0">
                <a:solidFill>
                  <a:srgbClr val="FF0000"/>
                </a:solidFill>
              </a:rPr>
              <a:t> </a:t>
            </a:r>
            <a:endParaRPr lang="ru-RU" sz="4400" b="1" baseline="0">
              <a:solidFill>
                <a:srgbClr val="FF0000"/>
              </a:solidFill>
            </a:endParaRPr>
          </a:p>
        </p:txBody>
      </p:sp>
      <p:sp>
        <p:nvSpPr>
          <p:cNvPr id="95251" name="Rectangle 19"/>
          <p:cNvSpPr>
            <a:spLocks noChangeArrowheads="1"/>
          </p:cNvSpPr>
          <p:nvPr/>
        </p:nvSpPr>
        <p:spPr bwMode="auto">
          <a:xfrm>
            <a:off x="2133600" y="5410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5252" name="Rectangle 20"/>
          <p:cNvSpPr>
            <a:spLocks noChangeArrowheads="1"/>
          </p:cNvSpPr>
          <p:nvPr/>
        </p:nvSpPr>
        <p:spPr bwMode="auto">
          <a:xfrm>
            <a:off x="2971800" y="1814513"/>
            <a:ext cx="106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baseline="0"/>
              <a:t>20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graphicFrame>
        <p:nvGraphicFramePr>
          <p:cNvPr id="95253" name="Object 21"/>
          <p:cNvGraphicFramePr>
            <a:graphicFrameLocks noChangeAspect="1"/>
          </p:cNvGraphicFramePr>
          <p:nvPr/>
        </p:nvGraphicFramePr>
        <p:xfrm>
          <a:off x="4419600" y="1447800"/>
          <a:ext cx="3446463" cy="91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63" name="Формула" r:id="rId4" imgW="952200" imgH="253800" progId="Equation.3">
                  <p:embed/>
                </p:oleObj>
              </mc:Choice>
              <mc:Fallback>
                <p:oleObj name="Формула" r:id="rId4" imgW="952200" imgH="2538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1447800"/>
                        <a:ext cx="3446463" cy="91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95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62400" y="5334000"/>
            <a:ext cx="612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5943600" y="9906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762000" y="579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762000" y="1828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7924800" y="6096000"/>
            <a:ext cx="4016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К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3276600" y="3733800"/>
            <a:ext cx="969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6 </a:t>
            </a:r>
            <a:r>
              <a:rPr lang="ru-RU" sz="2800" b="1" baseline="0"/>
              <a:t>дм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4876800" y="6172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99338" name="Freeform 10"/>
          <p:cNvSpPr>
            <a:spLocks/>
          </p:cNvSpPr>
          <p:nvPr/>
        </p:nvSpPr>
        <p:spPr bwMode="auto">
          <a:xfrm>
            <a:off x="1143000" y="1993900"/>
            <a:ext cx="4140200" cy="4140200"/>
          </a:xfrm>
          <a:custGeom>
            <a:avLst/>
            <a:gdLst>
              <a:gd name="T0" fmla="*/ 0 w 2608"/>
              <a:gd name="T1" fmla="*/ 2488 h 2608"/>
              <a:gd name="T2" fmla="*/ 64 w 2608"/>
              <a:gd name="T3" fmla="*/ 0 h 2608"/>
              <a:gd name="T4" fmla="*/ 2608 w 2608"/>
              <a:gd name="T5" fmla="*/ 2608 h 2608"/>
              <a:gd name="T6" fmla="*/ 0 w 2608"/>
              <a:gd name="T7" fmla="*/ 2488 h 2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8" h="2608">
                <a:moveTo>
                  <a:pt x="0" y="2488"/>
                </a:moveTo>
                <a:lnTo>
                  <a:pt x="64" y="0"/>
                </a:lnTo>
                <a:lnTo>
                  <a:pt x="2608" y="2608"/>
                </a:lnTo>
                <a:lnTo>
                  <a:pt x="0" y="2488"/>
                </a:ln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39" name="Freeform 11"/>
          <p:cNvSpPr>
            <a:spLocks/>
          </p:cNvSpPr>
          <p:nvPr/>
        </p:nvSpPr>
        <p:spPr bwMode="auto">
          <a:xfrm>
            <a:off x="5283200" y="6134100"/>
            <a:ext cx="2565400" cy="101600"/>
          </a:xfrm>
          <a:custGeom>
            <a:avLst/>
            <a:gdLst>
              <a:gd name="T0" fmla="*/ 1616 w 1616"/>
              <a:gd name="T1" fmla="*/ 64 h 64"/>
              <a:gd name="T2" fmla="*/ 0 w 1616"/>
              <a:gd name="T3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16" h="64">
                <a:moveTo>
                  <a:pt x="1616" y="64"/>
                </a:move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40" name="Rectangle 12"/>
          <p:cNvSpPr>
            <a:spLocks noChangeArrowheads="1"/>
          </p:cNvSpPr>
          <p:nvPr/>
        </p:nvSpPr>
        <p:spPr bwMode="auto">
          <a:xfrm>
            <a:off x="2667000" y="59436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9341" name="Freeform 13"/>
          <p:cNvSpPr>
            <a:spLocks/>
          </p:cNvSpPr>
          <p:nvPr/>
        </p:nvSpPr>
        <p:spPr bwMode="auto">
          <a:xfrm>
            <a:off x="4852988" y="5630863"/>
            <a:ext cx="735012" cy="515937"/>
          </a:xfrm>
          <a:custGeom>
            <a:avLst/>
            <a:gdLst>
              <a:gd name="T0" fmla="*/ 0 w 463"/>
              <a:gd name="T1" fmla="*/ 31 h 325"/>
              <a:gd name="T2" fmla="*/ 210 w 463"/>
              <a:gd name="T3" fmla="*/ 16 h 325"/>
              <a:gd name="T4" fmla="*/ 390 w 463"/>
              <a:gd name="T5" fmla="*/ 127 h 325"/>
              <a:gd name="T6" fmla="*/ 463 w 463"/>
              <a:gd name="T7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3" h="325">
                <a:moveTo>
                  <a:pt x="0" y="31"/>
                </a:moveTo>
                <a:cubicBezTo>
                  <a:pt x="35" y="29"/>
                  <a:pt x="145" y="0"/>
                  <a:pt x="210" y="16"/>
                </a:cubicBezTo>
                <a:cubicBezTo>
                  <a:pt x="275" y="32"/>
                  <a:pt x="348" y="75"/>
                  <a:pt x="390" y="127"/>
                </a:cubicBezTo>
                <a:cubicBezTo>
                  <a:pt x="432" y="179"/>
                  <a:pt x="448" y="284"/>
                  <a:pt x="463" y="32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5181600" y="53340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baseline="0"/>
              <a:t>135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sp>
        <p:nvSpPr>
          <p:cNvPr id="99343" name="Freeform 15"/>
          <p:cNvSpPr>
            <a:spLocks/>
          </p:cNvSpPr>
          <p:nvPr/>
        </p:nvSpPr>
        <p:spPr bwMode="auto">
          <a:xfrm flipH="1">
            <a:off x="1143000" y="5613400"/>
            <a:ext cx="304800" cy="330200"/>
          </a:xfrm>
          <a:custGeom>
            <a:avLst/>
            <a:gdLst>
              <a:gd name="T0" fmla="*/ 0 w 192"/>
              <a:gd name="T1" fmla="*/ 208 h 208"/>
              <a:gd name="T2" fmla="*/ 0 w 192"/>
              <a:gd name="T3" fmla="*/ 0 h 208"/>
              <a:gd name="T4" fmla="*/ 192 w 192"/>
              <a:gd name="T5" fmla="*/ 0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" h="208">
                <a:moveTo>
                  <a:pt x="0" y="208"/>
                </a:moveTo>
                <a:lnTo>
                  <a:pt x="0" y="0"/>
                </a:lnTo>
                <a:lnTo>
                  <a:pt x="192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9345" name="Group 17"/>
          <p:cNvGrpSpPr>
            <a:grpSpLocks/>
          </p:cNvGrpSpPr>
          <p:nvPr/>
        </p:nvGrpSpPr>
        <p:grpSpPr bwMode="auto">
          <a:xfrm>
            <a:off x="4572000" y="5661025"/>
            <a:ext cx="300038" cy="438150"/>
            <a:chOff x="2880" y="3230"/>
            <a:chExt cx="189" cy="276"/>
          </a:xfrm>
        </p:grpSpPr>
        <p:sp>
          <p:nvSpPr>
            <p:cNvPr id="99346" name="Freeform 18"/>
            <p:cNvSpPr>
              <a:spLocks/>
            </p:cNvSpPr>
            <p:nvPr/>
          </p:nvSpPr>
          <p:spPr bwMode="auto">
            <a:xfrm>
              <a:off x="2880" y="3230"/>
              <a:ext cx="153" cy="274"/>
            </a:xfrm>
            <a:custGeom>
              <a:avLst/>
              <a:gdLst>
                <a:gd name="T0" fmla="*/ 153 w 153"/>
                <a:gd name="T1" fmla="*/ 0 h 274"/>
                <a:gd name="T2" fmla="*/ 72 w 153"/>
                <a:gd name="T3" fmla="*/ 84 h 274"/>
                <a:gd name="T4" fmla="*/ 20 w 153"/>
                <a:gd name="T5" fmla="*/ 178 h 274"/>
                <a:gd name="T6" fmla="*/ 0 w 153"/>
                <a:gd name="T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274">
                  <a:moveTo>
                    <a:pt x="153" y="0"/>
                  </a:moveTo>
                  <a:cubicBezTo>
                    <a:pt x="140" y="14"/>
                    <a:pt x="94" y="54"/>
                    <a:pt x="72" y="84"/>
                  </a:cubicBezTo>
                  <a:cubicBezTo>
                    <a:pt x="50" y="114"/>
                    <a:pt x="32" y="146"/>
                    <a:pt x="20" y="178"/>
                  </a:cubicBezTo>
                  <a:cubicBezTo>
                    <a:pt x="8" y="210"/>
                    <a:pt x="4" y="254"/>
                    <a:pt x="0" y="274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9347" name="Freeform 19"/>
            <p:cNvSpPr>
              <a:spLocks/>
            </p:cNvSpPr>
            <p:nvPr/>
          </p:nvSpPr>
          <p:spPr bwMode="auto">
            <a:xfrm>
              <a:off x="2940" y="3269"/>
              <a:ext cx="129" cy="237"/>
            </a:xfrm>
            <a:custGeom>
              <a:avLst/>
              <a:gdLst>
                <a:gd name="T0" fmla="*/ 129 w 129"/>
                <a:gd name="T1" fmla="*/ 0 h 237"/>
                <a:gd name="T2" fmla="*/ 69 w 129"/>
                <a:gd name="T3" fmla="*/ 57 h 237"/>
                <a:gd name="T4" fmla="*/ 18 w 129"/>
                <a:gd name="T5" fmla="*/ 144 h 237"/>
                <a:gd name="T6" fmla="*/ 0 w 129"/>
                <a:gd name="T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237">
                  <a:moveTo>
                    <a:pt x="129" y="0"/>
                  </a:moveTo>
                  <a:cubicBezTo>
                    <a:pt x="119" y="9"/>
                    <a:pt x="87" y="33"/>
                    <a:pt x="69" y="57"/>
                  </a:cubicBezTo>
                  <a:cubicBezTo>
                    <a:pt x="51" y="81"/>
                    <a:pt x="29" y="114"/>
                    <a:pt x="18" y="144"/>
                  </a:cubicBezTo>
                  <a:cubicBezTo>
                    <a:pt x="7" y="174"/>
                    <a:pt x="4" y="218"/>
                    <a:pt x="0" y="23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9348" name="Text Box 20"/>
          <p:cNvSpPr txBox="1">
            <a:spLocks noChangeArrowheads="1"/>
          </p:cNvSpPr>
          <p:nvPr/>
        </p:nvSpPr>
        <p:spPr bwMode="auto">
          <a:xfrm>
            <a:off x="4011613" y="5562600"/>
            <a:ext cx="636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baseline="0"/>
              <a:t>45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sp>
        <p:nvSpPr>
          <p:cNvPr id="99351" name="Rectangle 23"/>
          <p:cNvSpPr>
            <a:spLocks noChangeArrowheads="1"/>
          </p:cNvSpPr>
          <p:nvPr/>
        </p:nvSpPr>
        <p:spPr bwMode="auto">
          <a:xfrm>
            <a:off x="46482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99352" name="Freeform 24"/>
          <p:cNvSpPr>
            <a:spLocks/>
          </p:cNvSpPr>
          <p:nvPr/>
        </p:nvSpPr>
        <p:spPr bwMode="auto">
          <a:xfrm>
            <a:off x="1130300" y="406400"/>
            <a:ext cx="152400" cy="5562600"/>
          </a:xfrm>
          <a:custGeom>
            <a:avLst/>
            <a:gdLst>
              <a:gd name="T0" fmla="*/ 96 w 96"/>
              <a:gd name="T1" fmla="*/ 0 h 3504"/>
              <a:gd name="T2" fmla="*/ 0 w 96"/>
              <a:gd name="T3" fmla="*/ 3504 h 350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6" h="3504">
                <a:moveTo>
                  <a:pt x="96" y="0"/>
                </a:moveTo>
                <a:lnTo>
                  <a:pt x="0" y="3504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53" name="Text Box 25"/>
          <p:cNvSpPr txBox="1">
            <a:spLocks noChangeArrowheads="1"/>
          </p:cNvSpPr>
          <p:nvPr/>
        </p:nvSpPr>
        <p:spPr bwMode="auto">
          <a:xfrm>
            <a:off x="838200" y="1524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М</a:t>
            </a:r>
          </a:p>
        </p:txBody>
      </p:sp>
      <p:sp>
        <p:nvSpPr>
          <p:cNvPr id="99354" name="Freeform 26"/>
          <p:cNvSpPr>
            <a:spLocks/>
          </p:cNvSpPr>
          <p:nvPr/>
        </p:nvSpPr>
        <p:spPr bwMode="auto">
          <a:xfrm rot="2405941">
            <a:off x="1017588" y="1600200"/>
            <a:ext cx="735012" cy="515938"/>
          </a:xfrm>
          <a:custGeom>
            <a:avLst/>
            <a:gdLst>
              <a:gd name="T0" fmla="*/ 0 w 463"/>
              <a:gd name="T1" fmla="*/ 31 h 325"/>
              <a:gd name="T2" fmla="*/ 210 w 463"/>
              <a:gd name="T3" fmla="*/ 16 h 325"/>
              <a:gd name="T4" fmla="*/ 390 w 463"/>
              <a:gd name="T5" fmla="*/ 127 h 325"/>
              <a:gd name="T6" fmla="*/ 463 w 463"/>
              <a:gd name="T7" fmla="*/ 325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3" h="325">
                <a:moveTo>
                  <a:pt x="0" y="31"/>
                </a:moveTo>
                <a:cubicBezTo>
                  <a:pt x="35" y="29"/>
                  <a:pt x="145" y="0"/>
                  <a:pt x="210" y="16"/>
                </a:cubicBezTo>
                <a:cubicBezTo>
                  <a:pt x="275" y="32"/>
                  <a:pt x="348" y="75"/>
                  <a:pt x="390" y="127"/>
                </a:cubicBezTo>
                <a:cubicBezTo>
                  <a:pt x="432" y="179"/>
                  <a:pt x="448" y="284"/>
                  <a:pt x="463" y="32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9355" name="Text Box 27"/>
          <p:cNvSpPr txBox="1">
            <a:spLocks noChangeArrowheads="1"/>
          </p:cNvSpPr>
          <p:nvPr/>
        </p:nvSpPr>
        <p:spPr bwMode="auto">
          <a:xfrm>
            <a:off x="1676400" y="14478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baseline="0"/>
              <a:t>135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  <p:pic>
        <p:nvPicPr>
          <p:cNvPr id="99356" name="Picture 28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438400"/>
            <a:ext cx="612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9357" name="Group 29"/>
          <p:cNvGrpSpPr>
            <a:grpSpLocks/>
          </p:cNvGrpSpPr>
          <p:nvPr/>
        </p:nvGrpSpPr>
        <p:grpSpPr bwMode="auto">
          <a:xfrm rot="12806553">
            <a:off x="1295400" y="2286000"/>
            <a:ext cx="300038" cy="438150"/>
            <a:chOff x="2880" y="3230"/>
            <a:chExt cx="189" cy="276"/>
          </a:xfrm>
        </p:grpSpPr>
        <p:sp>
          <p:nvSpPr>
            <p:cNvPr id="99358" name="Freeform 30"/>
            <p:cNvSpPr>
              <a:spLocks/>
            </p:cNvSpPr>
            <p:nvPr/>
          </p:nvSpPr>
          <p:spPr bwMode="auto">
            <a:xfrm>
              <a:off x="2880" y="3230"/>
              <a:ext cx="153" cy="274"/>
            </a:xfrm>
            <a:custGeom>
              <a:avLst/>
              <a:gdLst>
                <a:gd name="T0" fmla="*/ 153 w 153"/>
                <a:gd name="T1" fmla="*/ 0 h 274"/>
                <a:gd name="T2" fmla="*/ 72 w 153"/>
                <a:gd name="T3" fmla="*/ 84 h 274"/>
                <a:gd name="T4" fmla="*/ 20 w 153"/>
                <a:gd name="T5" fmla="*/ 178 h 274"/>
                <a:gd name="T6" fmla="*/ 0 w 153"/>
                <a:gd name="T7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274">
                  <a:moveTo>
                    <a:pt x="153" y="0"/>
                  </a:moveTo>
                  <a:cubicBezTo>
                    <a:pt x="140" y="14"/>
                    <a:pt x="94" y="54"/>
                    <a:pt x="72" y="84"/>
                  </a:cubicBezTo>
                  <a:cubicBezTo>
                    <a:pt x="50" y="114"/>
                    <a:pt x="32" y="146"/>
                    <a:pt x="20" y="178"/>
                  </a:cubicBezTo>
                  <a:cubicBezTo>
                    <a:pt x="8" y="210"/>
                    <a:pt x="4" y="254"/>
                    <a:pt x="0" y="274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9359" name="Freeform 31"/>
            <p:cNvSpPr>
              <a:spLocks/>
            </p:cNvSpPr>
            <p:nvPr/>
          </p:nvSpPr>
          <p:spPr bwMode="auto">
            <a:xfrm>
              <a:off x="2940" y="3269"/>
              <a:ext cx="129" cy="237"/>
            </a:xfrm>
            <a:custGeom>
              <a:avLst/>
              <a:gdLst>
                <a:gd name="T0" fmla="*/ 129 w 129"/>
                <a:gd name="T1" fmla="*/ 0 h 237"/>
                <a:gd name="T2" fmla="*/ 69 w 129"/>
                <a:gd name="T3" fmla="*/ 57 h 237"/>
                <a:gd name="T4" fmla="*/ 18 w 129"/>
                <a:gd name="T5" fmla="*/ 144 h 237"/>
                <a:gd name="T6" fmla="*/ 0 w 129"/>
                <a:gd name="T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237">
                  <a:moveTo>
                    <a:pt x="129" y="0"/>
                  </a:moveTo>
                  <a:cubicBezTo>
                    <a:pt x="119" y="9"/>
                    <a:pt x="87" y="33"/>
                    <a:pt x="69" y="57"/>
                  </a:cubicBezTo>
                  <a:cubicBezTo>
                    <a:pt x="51" y="81"/>
                    <a:pt x="29" y="114"/>
                    <a:pt x="18" y="144"/>
                  </a:cubicBezTo>
                  <a:cubicBezTo>
                    <a:pt x="7" y="174"/>
                    <a:pt x="4" y="218"/>
                    <a:pt x="0" y="237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9360" name="Text Box 32"/>
          <p:cNvSpPr txBox="1">
            <a:spLocks noChangeArrowheads="1"/>
          </p:cNvSpPr>
          <p:nvPr/>
        </p:nvSpPr>
        <p:spPr bwMode="auto">
          <a:xfrm>
            <a:off x="1295400" y="25908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baseline="0"/>
              <a:t>45</a:t>
            </a:r>
            <a:r>
              <a:rPr lang="en-US" sz="2400" b="1" baseline="30000"/>
              <a:t>0</a:t>
            </a:r>
            <a:endParaRPr lang="ru-RU" sz="2400" b="1" baseline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9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9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9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9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9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99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43" grpId="0" animBg="1"/>
      <p:bldP spid="99348" grpId="0"/>
      <p:bldP spid="9936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Freeform 3"/>
          <p:cNvSpPr>
            <a:spLocks/>
          </p:cNvSpPr>
          <p:nvPr/>
        </p:nvSpPr>
        <p:spPr bwMode="auto">
          <a:xfrm>
            <a:off x="1447800" y="1676400"/>
            <a:ext cx="2819400" cy="4419600"/>
          </a:xfrm>
          <a:custGeom>
            <a:avLst/>
            <a:gdLst>
              <a:gd name="T0" fmla="*/ 0 w 1776"/>
              <a:gd name="T1" fmla="*/ 0 h 2784"/>
              <a:gd name="T2" fmla="*/ 1776 w 1776"/>
              <a:gd name="T3" fmla="*/ 0 h 2784"/>
              <a:gd name="T4" fmla="*/ 1776 w 1776"/>
              <a:gd name="T5" fmla="*/ 2784 h 2784"/>
              <a:gd name="T6" fmla="*/ 8 w 1776"/>
              <a:gd name="T7" fmla="*/ 0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6" h="2784">
                <a:moveTo>
                  <a:pt x="0" y="0"/>
                </a:moveTo>
                <a:lnTo>
                  <a:pt x="1776" y="0"/>
                </a:lnTo>
                <a:lnTo>
                  <a:pt x="1776" y="2784"/>
                </a:lnTo>
                <a:lnTo>
                  <a:pt x="8" y="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6740" name="Freeform 4"/>
          <p:cNvSpPr>
            <a:spLocks/>
          </p:cNvSpPr>
          <p:nvPr/>
        </p:nvSpPr>
        <p:spPr bwMode="auto">
          <a:xfrm flipH="1" flipV="1">
            <a:off x="1447800" y="1676400"/>
            <a:ext cx="2819400" cy="4419600"/>
          </a:xfrm>
          <a:custGeom>
            <a:avLst/>
            <a:gdLst>
              <a:gd name="T0" fmla="*/ 0 w 1776"/>
              <a:gd name="T1" fmla="*/ 0 h 2784"/>
              <a:gd name="T2" fmla="*/ 1776 w 1776"/>
              <a:gd name="T3" fmla="*/ 0 h 2784"/>
              <a:gd name="T4" fmla="*/ 1776 w 1776"/>
              <a:gd name="T5" fmla="*/ 2784 h 2784"/>
              <a:gd name="T6" fmla="*/ 8 w 1776"/>
              <a:gd name="T7" fmla="*/ 0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76" h="2784">
                <a:moveTo>
                  <a:pt x="0" y="0"/>
                </a:moveTo>
                <a:lnTo>
                  <a:pt x="1776" y="0"/>
                </a:lnTo>
                <a:lnTo>
                  <a:pt x="1776" y="2784"/>
                </a:lnTo>
                <a:lnTo>
                  <a:pt x="8" y="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2286000" y="1143000"/>
            <a:ext cx="903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aseline="0"/>
              <a:t>4 см</a:t>
            </a:r>
          </a:p>
        </p:txBody>
      </p:sp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533400" y="3505200"/>
            <a:ext cx="903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aseline="0"/>
              <a:t>6 см</a:t>
            </a:r>
          </a:p>
        </p:txBody>
      </p:sp>
      <p:sp>
        <p:nvSpPr>
          <p:cNvPr id="116743" name="Text Box 7"/>
          <p:cNvSpPr txBox="1">
            <a:spLocks noChangeArrowheads="1"/>
          </p:cNvSpPr>
          <p:nvPr/>
        </p:nvSpPr>
        <p:spPr bwMode="auto">
          <a:xfrm>
            <a:off x="1066800" y="1219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A</a:t>
            </a:r>
            <a:endParaRPr lang="ru-RU" sz="2800" baseline="0"/>
          </a:p>
        </p:txBody>
      </p:sp>
      <p:sp>
        <p:nvSpPr>
          <p:cNvPr id="116744" name="Text Box 8"/>
          <p:cNvSpPr txBox="1">
            <a:spLocks noChangeArrowheads="1"/>
          </p:cNvSpPr>
          <p:nvPr/>
        </p:nvSpPr>
        <p:spPr bwMode="auto">
          <a:xfrm>
            <a:off x="4114800" y="1219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D</a:t>
            </a:r>
            <a:endParaRPr lang="ru-RU" sz="2800" baseline="0"/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1066800" y="59436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B</a:t>
            </a:r>
            <a:endParaRPr lang="ru-RU" sz="2800" baseline="0"/>
          </a:p>
        </p:txBody>
      </p:sp>
      <p:sp>
        <p:nvSpPr>
          <p:cNvPr id="116746" name="Text Box 10"/>
          <p:cNvSpPr txBox="1">
            <a:spLocks noChangeArrowheads="1"/>
          </p:cNvSpPr>
          <p:nvPr/>
        </p:nvSpPr>
        <p:spPr bwMode="auto">
          <a:xfrm>
            <a:off x="4191000" y="5943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C</a:t>
            </a:r>
            <a:endParaRPr lang="ru-RU" sz="2800" baseline="0"/>
          </a:p>
        </p:txBody>
      </p:sp>
      <p:sp>
        <p:nvSpPr>
          <p:cNvPr id="116756" name="Text Box 20"/>
          <p:cNvSpPr txBox="1">
            <a:spLocks noChangeArrowheads="1"/>
          </p:cNvSpPr>
          <p:nvPr/>
        </p:nvSpPr>
        <p:spPr bwMode="auto">
          <a:xfrm>
            <a:off x="4495800" y="152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А</a:t>
            </a:r>
            <a:r>
              <a:rPr lang="en-US" sz="2400" baseline="0"/>
              <a:t>BCD - </a:t>
            </a:r>
            <a:r>
              <a:rPr lang="ru-RU" sz="2400" baseline="0"/>
              <a:t>прямоугольник</a:t>
            </a:r>
            <a:endParaRPr lang="ru-RU" sz="24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6757" name="Rectangle 21"/>
          <p:cNvSpPr>
            <a:spLocks noChangeArrowheads="1"/>
          </p:cNvSpPr>
          <p:nvPr/>
        </p:nvSpPr>
        <p:spPr bwMode="auto">
          <a:xfrm>
            <a:off x="2286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116758" name="Rectangle 22"/>
          <p:cNvSpPr>
            <a:spLocks noChangeArrowheads="1"/>
          </p:cNvSpPr>
          <p:nvPr/>
        </p:nvSpPr>
        <p:spPr bwMode="auto">
          <a:xfrm>
            <a:off x="6477000" y="6096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116759" name="Rectangle 23"/>
          <p:cNvSpPr>
            <a:spLocks noChangeArrowheads="1"/>
          </p:cNvSpPr>
          <p:nvPr/>
        </p:nvSpPr>
        <p:spPr bwMode="auto">
          <a:xfrm>
            <a:off x="2667000" y="32766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16760" name="Text Box 24"/>
          <p:cNvSpPr txBox="1">
            <a:spLocks noChangeArrowheads="1"/>
          </p:cNvSpPr>
          <p:nvPr/>
        </p:nvSpPr>
        <p:spPr bwMode="auto">
          <a:xfrm>
            <a:off x="533400" y="3519488"/>
            <a:ext cx="903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aseline="0"/>
              <a:t>6 см</a:t>
            </a:r>
          </a:p>
        </p:txBody>
      </p:sp>
      <p:sp>
        <p:nvSpPr>
          <p:cNvPr id="116761" name="Freeform 25"/>
          <p:cNvSpPr>
            <a:spLocks/>
          </p:cNvSpPr>
          <p:nvPr/>
        </p:nvSpPr>
        <p:spPr bwMode="auto">
          <a:xfrm>
            <a:off x="3886200" y="1676400"/>
            <a:ext cx="381000" cy="381000"/>
          </a:xfrm>
          <a:custGeom>
            <a:avLst/>
            <a:gdLst>
              <a:gd name="T0" fmla="*/ 0 w 240"/>
              <a:gd name="T1" fmla="*/ 0 h 240"/>
              <a:gd name="T2" fmla="*/ 0 w 240"/>
              <a:gd name="T3" fmla="*/ 240 h 240"/>
              <a:gd name="T4" fmla="*/ 240 w 240"/>
              <a:gd name="T5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40">
                <a:moveTo>
                  <a:pt x="0" y="0"/>
                </a:moveTo>
                <a:lnTo>
                  <a:pt x="0" y="240"/>
                </a:lnTo>
                <a:lnTo>
                  <a:pt x="240" y="24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67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0.42569 -0.0064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6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85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60" grpId="0"/>
      <p:bldP spid="11676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1143000" y="1524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A</a:t>
            </a:r>
            <a:endParaRPr lang="ru-RU" sz="2800" baseline="0"/>
          </a:p>
        </p:txBody>
      </p:sp>
      <p:sp>
        <p:nvSpPr>
          <p:cNvPr id="118791" name="Text Box 7"/>
          <p:cNvSpPr txBox="1">
            <a:spLocks noChangeArrowheads="1"/>
          </p:cNvSpPr>
          <p:nvPr/>
        </p:nvSpPr>
        <p:spPr bwMode="auto">
          <a:xfrm>
            <a:off x="4876800" y="1524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D</a:t>
            </a:r>
            <a:endParaRPr lang="ru-RU" sz="2800" baseline="0"/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1066800" y="51816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B</a:t>
            </a:r>
            <a:endParaRPr lang="ru-RU" sz="2800" baseline="0"/>
          </a:p>
        </p:txBody>
      </p:sp>
      <p:sp>
        <p:nvSpPr>
          <p:cNvPr id="118793" name="Text Box 9"/>
          <p:cNvSpPr txBox="1">
            <a:spLocks noChangeArrowheads="1"/>
          </p:cNvSpPr>
          <p:nvPr/>
        </p:nvSpPr>
        <p:spPr bwMode="auto">
          <a:xfrm>
            <a:off x="4953000" y="5257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aseline="0"/>
              <a:t>C</a:t>
            </a:r>
            <a:endParaRPr lang="ru-RU" sz="2800" baseline="0"/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4495800" y="1524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А</a:t>
            </a:r>
            <a:r>
              <a:rPr lang="en-US" sz="2400" baseline="0"/>
              <a:t>BCD - </a:t>
            </a:r>
            <a:r>
              <a:rPr lang="ru-RU" sz="2400" baseline="0"/>
              <a:t>квадрат</a:t>
            </a:r>
            <a:endParaRPr lang="ru-RU" sz="24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2286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118796" name="Rectangle 12"/>
          <p:cNvSpPr>
            <a:spLocks noChangeArrowheads="1"/>
          </p:cNvSpPr>
          <p:nvPr/>
        </p:nvSpPr>
        <p:spPr bwMode="auto">
          <a:xfrm>
            <a:off x="6477000" y="6096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118797" name="Rectangle 13"/>
          <p:cNvSpPr>
            <a:spLocks noChangeArrowheads="1"/>
          </p:cNvSpPr>
          <p:nvPr/>
        </p:nvSpPr>
        <p:spPr bwMode="auto">
          <a:xfrm>
            <a:off x="2667000" y="32766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18800" name="Rectangle 16"/>
          <p:cNvSpPr>
            <a:spLocks noChangeArrowheads="1"/>
          </p:cNvSpPr>
          <p:nvPr/>
        </p:nvSpPr>
        <p:spPr bwMode="auto">
          <a:xfrm>
            <a:off x="1524000" y="1981200"/>
            <a:ext cx="3429000" cy="33528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>
            <a:off x="1524000" y="1981200"/>
            <a:ext cx="3429000" cy="3352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8799" name="Freeform 15"/>
          <p:cNvSpPr>
            <a:spLocks/>
          </p:cNvSpPr>
          <p:nvPr/>
        </p:nvSpPr>
        <p:spPr bwMode="auto">
          <a:xfrm>
            <a:off x="4572000" y="1981200"/>
            <a:ext cx="381000" cy="381000"/>
          </a:xfrm>
          <a:custGeom>
            <a:avLst/>
            <a:gdLst>
              <a:gd name="T0" fmla="*/ 0 w 240"/>
              <a:gd name="T1" fmla="*/ 0 h 240"/>
              <a:gd name="T2" fmla="*/ 0 w 240"/>
              <a:gd name="T3" fmla="*/ 240 h 240"/>
              <a:gd name="T4" fmla="*/ 240 w 240"/>
              <a:gd name="T5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240">
                <a:moveTo>
                  <a:pt x="0" y="0"/>
                </a:moveTo>
                <a:lnTo>
                  <a:pt x="0" y="240"/>
                </a:lnTo>
                <a:lnTo>
                  <a:pt x="240" y="24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8802" name="Rectangle 18"/>
          <p:cNvSpPr>
            <a:spLocks noChangeArrowheads="1"/>
          </p:cNvSpPr>
          <p:nvPr/>
        </p:nvSpPr>
        <p:spPr bwMode="auto">
          <a:xfrm>
            <a:off x="4953000" y="32004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18803" name="Rectangle 19"/>
          <p:cNvSpPr>
            <a:spLocks noChangeArrowheads="1"/>
          </p:cNvSpPr>
          <p:nvPr/>
        </p:nvSpPr>
        <p:spPr bwMode="auto">
          <a:xfrm>
            <a:off x="4953000" y="32004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graphicFrame>
        <p:nvGraphicFramePr>
          <p:cNvPr id="118804" name="Object 20"/>
          <p:cNvGraphicFramePr>
            <a:graphicFrameLocks noChangeAspect="1"/>
          </p:cNvGraphicFramePr>
          <p:nvPr/>
        </p:nvGraphicFramePr>
        <p:xfrm>
          <a:off x="2514600" y="3622675"/>
          <a:ext cx="8382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14" name="Формула" r:id="rId4" imgW="317160" imgH="215640" progId="Equation.3">
                  <p:embed/>
                </p:oleObj>
              </mc:Choice>
              <mc:Fallback>
                <p:oleObj name="Формула" r:id="rId4" imgW="317160" imgH="215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622675"/>
                        <a:ext cx="8382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87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6 L -0.2125 -0.2643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18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25" y="-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9" grpId="0" animBg="1"/>
      <p:bldP spid="11880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Freeform 3"/>
          <p:cNvSpPr>
            <a:spLocks/>
          </p:cNvSpPr>
          <p:nvPr/>
        </p:nvSpPr>
        <p:spPr bwMode="auto">
          <a:xfrm>
            <a:off x="914400" y="2209800"/>
            <a:ext cx="6248400" cy="2413000"/>
          </a:xfrm>
          <a:custGeom>
            <a:avLst/>
            <a:gdLst>
              <a:gd name="T0" fmla="*/ 0 w 3936"/>
              <a:gd name="T1" fmla="*/ 1520 h 1520"/>
              <a:gd name="T2" fmla="*/ 1400 w 3936"/>
              <a:gd name="T3" fmla="*/ 8 h 1520"/>
              <a:gd name="T4" fmla="*/ 3936 w 3936"/>
              <a:gd name="T5" fmla="*/ 0 h 1520"/>
              <a:gd name="T6" fmla="*/ 2688 w 3936"/>
              <a:gd name="T7" fmla="*/ 1504 h 1520"/>
              <a:gd name="T8" fmla="*/ 0 w 3936"/>
              <a:gd name="T9" fmla="*/ 152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6" h="1520">
                <a:moveTo>
                  <a:pt x="0" y="1520"/>
                </a:moveTo>
                <a:lnTo>
                  <a:pt x="1400" y="8"/>
                </a:lnTo>
                <a:lnTo>
                  <a:pt x="3936" y="0"/>
                </a:lnTo>
                <a:lnTo>
                  <a:pt x="2688" y="1504"/>
                </a:lnTo>
                <a:lnTo>
                  <a:pt x="0" y="152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622300" y="45085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2679700" y="17653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7023100" y="17653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110599" name="Text Box 7"/>
          <p:cNvSpPr txBox="1">
            <a:spLocks noChangeArrowheads="1"/>
          </p:cNvSpPr>
          <p:nvPr/>
        </p:nvSpPr>
        <p:spPr bwMode="auto">
          <a:xfrm>
            <a:off x="4905375" y="45085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 flipH="1" flipV="1">
            <a:off x="3136900" y="2222500"/>
            <a:ext cx="0" cy="2362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03" name="Freeform 11"/>
          <p:cNvSpPr>
            <a:spLocks/>
          </p:cNvSpPr>
          <p:nvPr/>
        </p:nvSpPr>
        <p:spPr bwMode="auto">
          <a:xfrm flipH="1" flipV="1">
            <a:off x="3136900" y="2222500"/>
            <a:ext cx="228600" cy="228600"/>
          </a:xfrm>
          <a:custGeom>
            <a:avLst/>
            <a:gdLst>
              <a:gd name="T0" fmla="*/ 144 w 144"/>
              <a:gd name="T1" fmla="*/ 0 h 144"/>
              <a:gd name="T2" fmla="*/ 0 w 144"/>
              <a:gd name="T3" fmla="*/ 0 h 144"/>
              <a:gd name="T4" fmla="*/ 0 w 14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44">
                <a:moveTo>
                  <a:pt x="144" y="0"/>
                </a:moveTo>
                <a:lnTo>
                  <a:pt x="0" y="0"/>
                </a:lnTo>
                <a:lnTo>
                  <a:pt x="0" y="14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04" name="Text Box 12"/>
          <p:cNvSpPr txBox="1">
            <a:spLocks noChangeArrowheads="1"/>
          </p:cNvSpPr>
          <p:nvPr/>
        </p:nvSpPr>
        <p:spPr bwMode="auto">
          <a:xfrm>
            <a:off x="2908300" y="45085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H</a:t>
            </a:r>
            <a:endParaRPr lang="ru-RU" sz="2800" b="1" baseline="0"/>
          </a:p>
        </p:txBody>
      </p:sp>
      <p:sp>
        <p:nvSpPr>
          <p:cNvPr id="110606" name="Text Box 14"/>
          <p:cNvSpPr txBox="1">
            <a:spLocks noChangeArrowheads="1"/>
          </p:cNvSpPr>
          <p:nvPr/>
        </p:nvSpPr>
        <p:spPr bwMode="auto">
          <a:xfrm>
            <a:off x="1841500" y="45085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</a:t>
            </a:r>
          </a:p>
        </p:txBody>
      </p:sp>
      <p:sp>
        <p:nvSpPr>
          <p:cNvPr id="110609" name="Text Box 17"/>
          <p:cNvSpPr txBox="1">
            <a:spLocks noChangeArrowheads="1"/>
          </p:cNvSpPr>
          <p:nvPr/>
        </p:nvSpPr>
        <p:spPr bwMode="auto">
          <a:xfrm>
            <a:off x="76200" y="6858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А</a:t>
            </a:r>
            <a:r>
              <a:rPr lang="en-US" sz="2400" baseline="0"/>
              <a:t>BCD - </a:t>
            </a:r>
            <a:r>
              <a:rPr lang="ru-RU" sz="2400" baseline="0"/>
              <a:t>параллелограмм</a:t>
            </a:r>
            <a:endParaRPr lang="ru-RU" sz="24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0610" name="Rectangle 18"/>
          <p:cNvSpPr>
            <a:spLocks noChangeArrowheads="1"/>
          </p:cNvSpPr>
          <p:nvPr/>
        </p:nvSpPr>
        <p:spPr bwMode="auto">
          <a:xfrm>
            <a:off x="2286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110611" name="Text Box 19"/>
          <p:cNvSpPr txBox="1">
            <a:spLocks noChangeArrowheads="1"/>
          </p:cNvSpPr>
          <p:nvPr/>
        </p:nvSpPr>
        <p:spPr bwMode="auto">
          <a:xfrm>
            <a:off x="2603500" y="26035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baseline="0"/>
              <a:t>45</a:t>
            </a:r>
            <a:r>
              <a:rPr lang="ru-RU" sz="2400" b="1" baseline="30000"/>
              <a:t>0</a:t>
            </a:r>
            <a:endParaRPr lang="ru-RU" sz="2400" b="1" baseline="0"/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4419600" y="7620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612900" y="29083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10615" name="Freeform 23"/>
          <p:cNvSpPr>
            <a:spLocks/>
          </p:cNvSpPr>
          <p:nvPr/>
        </p:nvSpPr>
        <p:spPr bwMode="auto">
          <a:xfrm>
            <a:off x="3189288" y="2282825"/>
            <a:ext cx="176212" cy="171450"/>
          </a:xfrm>
          <a:custGeom>
            <a:avLst/>
            <a:gdLst>
              <a:gd name="T0" fmla="*/ 0 w 111"/>
              <a:gd name="T1" fmla="*/ 108 h 108"/>
              <a:gd name="T2" fmla="*/ 111 w 111"/>
              <a:gd name="T3" fmla="*/ 106 h 108"/>
              <a:gd name="T4" fmla="*/ 111 w 111"/>
              <a:gd name="T5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" h="108">
                <a:moveTo>
                  <a:pt x="0" y="108"/>
                </a:moveTo>
                <a:lnTo>
                  <a:pt x="111" y="106"/>
                </a:lnTo>
                <a:lnTo>
                  <a:pt x="111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0616" name="Text Box 24"/>
          <p:cNvSpPr txBox="1">
            <a:spLocks noChangeArrowheads="1"/>
          </p:cNvSpPr>
          <p:nvPr/>
        </p:nvSpPr>
        <p:spPr bwMode="auto">
          <a:xfrm>
            <a:off x="2603500" y="2603500"/>
            <a:ext cx="63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400" b="1" baseline="0"/>
              <a:t>45</a:t>
            </a:r>
            <a:r>
              <a:rPr lang="ru-RU" sz="2400" b="1" baseline="30000"/>
              <a:t>0</a:t>
            </a:r>
            <a:endParaRPr lang="ru-RU" sz="2400" b="1" baseline="0"/>
          </a:p>
        </p:txBody>
      </p:sp>
      <p:sp>
        <p:nvSpPr>
          <p:cNvPr id="110617" name="Text Box 25"/>
          <p:cNvSpPr txBox="1">
            <a:spLocks noChangeArrowheads="1"/>
          </p:cNvSpPr>
          <p:nvPr/>
        </p:nvSpPr>
        <p:spPr bwMode="auto">
          <a:xfrm>
            <a:off x="1839913" y="4508500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0092 L -0.02361 0.314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-0.15972 0.2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86" y="1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0.146 -0.2043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5" grpId="0" animBg="1"/>
      <p:bldP spid="110615" grpId="1" animBg="1"/>
      <p:bldP spid="110616" grpId="0"/>
      <p:bldP spid="1106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Freeform 2"/>
          <p:cNvSpPr>
            <a:spLocks/>
          </p:cNvSpPr>
          <p:nvPr/>
        </p:nvSpPr>
        <p:spPr bwMode="auto">
          <a:xfrm>
            <a:off x="1676400" y="2286000"/>
            <a:ext cx="4381500" cy="2413000"/>
          </a:xfrm>
          <a:custGeom>
            <a:avLst/>
            <a:gdLst>
              <a:gd name="T0" fmla="*/ 0 w 2760"/>
              <a:gd name="T1" fmla="*/ 1520 h 1520"/>
              <a:gd name="T2" fmla="*/ 832 w 2760"/>
              <a:gd name="T3" fmla="*/ 0 h 1520"/>
              <a:gd name="T4" fmla="*/ 2760 w 2760"/>
              <a:gd name="T5" fmla="*/ 0 h 1520"/>
              <a:gd name="T6" fmla="*/ 2560 w 2760"/>
              <a:gd name="T7" fmla="*/ 1504 h 1520"/>
              <a:gd name="T8" fmla="*/ 0 w 2760"/>
              <a:gd name="T9" fmla="*/ 152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0" h="1520">
                <a:moveTo>
                  <a:pt x="0" y="1520"/>
                </a:moveTo>
                <a:lnTo>
                  <a:pt x="832" y="0"/>
                </a:lnTo>
                <a:lnTo>
                  <a:pt x="2760" y="0"/>
                </a:lnTo>
                <a:lnTo>
                  <a:pt x="2560" y="1504"/>
                </a:lnTo>
                <a:lnTo>
                  <a:pt x="0" y="152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1257300" y="45847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552700" y="18415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5981700" y="18415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5448300" y="45847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112647" name="Freeform 7"/>
          <p:cNvSpPr>
            <a:spLocks/>
          </p:cNvSpPr>
          <p:nvPr/>
        </p:nvSpPr>
        <p:spPr bwMode="auto">
          <a:xfrm>
            <a:off x="2997200" y="2298700"/>
            <a:ext cx="14288" cy="2400300"/>
          </a:xfrm>
          <a:custGeom>
            <a:avLst/>
            <a:gdLst>
              <a:gd name="T0" fmla="*/ 0 w 9"/>
              <a:gd name="T1" fmla="*/ 1512 h 1512"/>
              <a:gd name="T2" fmla="*/ 9 w 9"/>
              <a:gd name="T3" fmla="*/ 0 h 15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" h="1512">
                <a:moveTo>
                  <a:pt x="0" y="1512"/>
                </a:move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48" name="Freeform 8"/>
          <p:cNvSpPr>
            <a:spLocks/>
          </p:cNvSpPr>
          <p:nvPr/>
        </p:nvSpPr>
        <p:spPr bwMode="auto">
          <a:xfrm flipH="1" flipV="1">
            <a:off x="3009900" y="2298700"/>
            <a:ext cx="228600" cy="228600"/>
          </a:xfrm>
          <a:custGeom>
            <a:avLst/>
            <a:gdLst>
              <a:gd name="T0" fmla="*/ 144 w 144"/>
              <a:gd name="T1" fmla="*/ 0 h 144"/>
              <a:gd name="T2" fmla="*/ 0 w 144"/>
              <a:gd name="T3" fmla="*/ 0 h 144"/>
              <a:gd name="T4" fmla="*/ 0 w 14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44">
                <a:moveTo>
                  <a:pt x="144" y="0"/>
                </a:moveTo>
                <a:lnTo>
                  <a:pt x="0" y="0"/>
                </a:lnTo>
                <a:lnTo>
                  <a:pt x="0" y="14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2933700" y="46609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H</a:t>
            </a:r>
            <a:endParaRPr lang="ru-RU" sz="2800" b="1" baseline="0"/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152400" y="7620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А</a:t>
            </a:r>
            <a:r>
              <a:rPr lang="en-US" sz="2400" baseline="0"/>
              <a:t>BCD - </a:t>
            </a:r>
            <a:r>
              <a:rPr lang="ru-RU" sz="2400" baseline="0"/>
              <a:t>трапеция</a:t>
            </a:r>
            <a:endParaRPr lang="ru-RU" sz="24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2652" name="Rectangle 12"/>
          <p:cNvSpPr>
            <a:spLocks noChangeArrowheads="1"/>
          </p:cNvSpPr>
          <p:nvPr/>
        </p:nvSpPr>
        <p:spPr bwMode="auto">
          <a:xfrm>
            <a:off x="2286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112654" name="Rectangle 14"/>
          <p:cNvSpPr>
            <a:spLocks noChangeArrowheads="1"/>
          </p:cNvSpPr>
          <p:nvPr/>
        </p:nvSpPr>
        <p:spPr bwMode="auto">
          <a:xfrm>
            <a:off x="4419600" y="7620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3162300" y="31369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12656" name="Freeform 16"/>
          <p:cNvSpPr>
            <a:spLocks/>
          </p:cNvSpPr>
          <p:nvPr/>
        </p:nvSpPr>
        <p:spPr bwMode="auto">
          <a:xfrm>
            <a:off x="3062288" y="2359025"/>
            <a:ext cx="176212" cy="171450"/>
          </a:xfrm>
          <a:custGeom>
            <a:avLst/>
            <a:gdLst>
              <a:gd name="T0" fmla="*/ 0 w 111"/>
              <a:gd name="T1" fmla="*/ 108 h 108"/>
              <a:gd name="T2" fmla="*/ 111 w 111"/>
              <a:gd name="T3" fmla="*/ 106 h 108"/>
              <a:gd name="T4" fmla="*/ 111 w 111"/>
              <a:gd name="T5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" h="108">
                <a:moveTo>
                  <a:pt x="0" y="108"/>
                </a:moveTo>
                <a:lnTo>
                  <a:pt x="111" y="106"/>
                </a:lnTo>
                <a:lnTo>
                  <a:pt x="111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657" name="Text Box 17"/>
          <p:cNvSpPr txBox="1">
            <a:spLocks noChangeArrowheads="1"/>
          </p:cNvSpPr>
          <p:nvPr/>
        </p:nvSpPr>
        <p:spPr bwMode="auto">
          <a:xfrm>
            <a:off x="2563813" y="2832100"/>
            <a:ext cx="5222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b="1" baseline="0"/>
              <a:t>30</a:t>
            </a:r>
            <a:r>
              <a:rPr lang="ru-RU" b="1" baseline="30000"/>
              <a:t>0</a:t>
            </a:r>
            <a:endParaRPr lang="ru-RU" b="1" baseline="0"/>
          </a:p>
        </p:txBody>
      </p:sp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1562100" y="3060700"/>
            <a:ext cx="844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2см</a:t>
            </a:r>
          </a:p>
        </p:txBody>
      </p:sp>
      <p:sp>
        <p:nvSpPr>
          <p:cNvPr id="112660" name="Text Box 20"/>
          <p:cNvSpPr txBox="1">
            <a:spLocks noChangeArrowheads="1"/>
          </p:cNvSpPr>
          <p:nvPr/>
        </p:nvSpPr>
        <p:spPr bwMode="auto">
          <a:xfrm>
            <a:off x="2019300" y="4584700"/>
            <a:ext cx="844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1см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0092 L -0.02361 0.314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2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6" grpId="0" animBg="1"/>
      <p:bldP spid="112656" grpId="1" animBg="1"/>
      <p:bldP spid="11266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Freeform 2"/>
          <p:cNvSpPr>
            <a:spLocks/>
          </p:cNvSpPr>
          <p:nvPr/>
        </p:nvSpPr>
        <p:spPr bwMode="auto">
          <a:xfrm>
            <a:off x="495300" y="2247900"/>
            <a:ext cx="6324600" cy="2463800"/>
          </a:xfrm>
          <a:custGeom>
            <a:avLst/>
            <a:gdLst>
              <a:gd name="T0" fmla="*/ 0 w 3984"/>
              <a:gd name="T1" fmla="*/ 1552 h 1552"/>
              <a:gd name="T2" fmla="*/ 1576 w 3984"/>
              <a:gd name="T3" fmla="*/ 24 h 1552"/>
              <a:gd name="T4" fmla="*/ 3984 w 3984"/>
              <a:gd name="T5" fmla="*/ 0 h 1552"/>
              <a:gd name="T6" fmla="*/ 3984 w 3984"/>
              <a:gd name="T7" fmla="*/ 1520 h 1552"/>
              <a:gd name="T8" fmla="*/ 0 w 3984"/>
              <a:gd name="T9" fmla="*/ 1552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4" h="1552">
                <a:moveTo>
                  <a:pt x="0" y="1552"/>
                </a:moveTo>
                <a:lnTo>
                  <a:pt x="1576" y="24"/>
                </a:lnTo>
                <a:lnTo>
                  <a:pt x="3984" y="0"/>
                </a:lnTo>
                <a:lnTo>
                  <a:pt x="3984" y="1520"/>
                </a:lnTo>
                <a:lnTo>
                  <a:pt x="0" y="155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852" name="Freeform 20"/>
          <p:cNvSpPr>
            <a:spLocks/>
          </p:cNvSpPr>
          <p:nvPr/>
        </p:nvSpPr>
        <p:spPr bwMode="auto">
          <a:xfrm>
            <a:off x="3009900" y="2222500"/>
            <a:ext cx="3810000" cy="2463800"/>
          </a:xfrm>
          <a:custGeom>
            <a:avLst/>
            <a:gdLst>
              <a:gd name="T0" fmla="*/ 0 w 2400"/>
              <a:gd name="T1" fmla="*/ 1552 h 1552"/>
              <a:gd name="T2" fmla="*/ 2400 w 2400"/>
              <a:gd name="T3" fmla="*/ 1536 h 1552"/>
              <a:gd name="T4" fmla="*/ 2400 w 2400"/>
              <a:gd name="T5" fmla="*/ 0 h 1552"/>
              <a:gd name="T6" fmla="*/ 0 w 2400"/>
              <a:gd name="T7" fmla="*/ 32 h 1552"/>
              <a:gd name="T8" fmla="*/ 0 w 2400"/>
              <a:gd name="T9" fmla="*/ 1552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0" h="1552">
                <a:moveTo>
                  <a:pt x="0" y="1552"/>
                </a:moveTo>
                <a:lnTo>
                  <a:pt x="2400" y="1536"/>
                </a:lnTo>
                <a:lnTo>
                  <a:pt x="2400" y="0"/>
                </a:lnTo>
                <a:lnTo>
                  <a:pt x="0" y="32"/>
                </a:lnTo>
                <a:lnTo>
                  <a:pt x="0" y="155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835" name="Text Box 3"/>
          <p:cNvSpPr txBox="1">
            <a:spLocks noChangeArrowheads="1"/>
          </p:cNvSpPr>
          <p:nvPr/>
        </p:nvSpPr>
        <p:spPr bwMode="auto">
          <a:xfrm>
            <a:off x="228600" y="4572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552700" y="18415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6645275" y="1828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6530975" y="45847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120839" name="Freeform 7"/>
          <p:cNvSpPr>
            <a:spLocks/>
          </p:cNvSpPr>
          <p:nvPr/>
        </p:nvSpPr>
        <p:spPr bwMode="auto">
          <a:xfrm>
            <a:off x="2997200" y="2298700"/>
            <a:ext cx="14288" cy="2400300"/>
          </a:xfrm>
          <a:custGeom>
            <a:avLst/>
            <a:gdLst>
              <a:gd name="T0" fmla="*/ 0 w 9"/>
              <a:gd name="T1" fmla="*/ 1512 h 1512"/>
              <a:gd name="T2" fmla="*/ 9 w 9"/>
              <a:gd name="T3" fmla="*/ 0 h 15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" h="1512">
                <a:moveTo>
                  <a:pt x="0" y="1512"/>
                </a:moveTo>
                <a:lnTo>
                  <a:pt x="9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840" name="Freeform 8"/>
          <p:cNvSpPr>
            <a:spLocks/>
          </p:cNvSpPr>
          <p:nvPr/>
        </p:nvSpPr>
        <p:spPr bwMode="auto">
          <a:xfrm>
            <a:off x="6553200" y="4414838"/>
            <a:ext cx="261938" cy="233362"/>
          </a:xfrm>
          <a:custGeom>
            <a:avLst/>
            <a:gdLst>
              <a:gd name="T0" fmla="*/ 165 w 165"/>
              <a:gd name="T1" fmla="*/ 0 h 147"/>
              <a:gd name="T2" fmla="*/ 0 w 165"/>
              <a:gd name="T3" fmla="*/ 3 h 147"/>
              <a:gd name="T4" fmla="*/ 0 w 165"/>
              <a:gd name="T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147">
                <a:moveTo>
                  <a:pt x="165" y="0"/>
                </a:moveTo>
                <a:lnTo>
                  <a:pt x="0" y="3"/>
                </a:lnTo>
                <a:lnTo>
                  <a:pt x="0" y="147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2933700" y="46609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H</a:t>
            </a:r>
            <a:endParaRPr lang="ru-RU" sz="2800" b="1" baseline="0"/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152400" y="762000"/>
            <a:ext cx="441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А</a:t>
            </a:r>
            <a:r>
              <a:rPr lang="en-US" sz="2400" baseline="0"/>
              <a:t>BCD - </a:t>
            </a:r>
            <a:r>
              <a:rPr lang="ru-RU" sz="2400" baseline="0"/>
              <a:t>трапеция</a:t>
            </a:r>
            <a:endParaRPr lang="ru-RU" sz="2400" baseline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228600" y="228600"/>
            <a:ext cx="4114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120844" name="Rectangle 12"/>
          <p:cNvSpPr>
            <a:spLocks noChangeArrowheads="1"/>
          </p:cNvSpPr>
          <p:nvPr/>
        </p:nvSpPr>
        <p:spPr bwMode="auto">
          <a:xfrm>
            <a:off x="4419600" y="762000"/>
            <a:ext cx="1905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ru-RU" sz="24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ru-RU" sz="2400" baseline="0"/>
              <a:t>        </a:t>
            </a:r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1371600" y="3048000"/>
            <a:ext cx="3825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baseline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120848" name="Text Box 16"/>
          <p:cNvSpPr txBox="1">
            <a:spLocks noChangeArrowheads="1"/>
          </p:cNvSpPr>
          <p:nvPr/>
        </p:nvSpPr>
        <p:spPr bwMode="auto">
          <a:xfrm>
            <a:off x="6934200" y="3276600"/>
            <a:ext cx="871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4дм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1600200" y="4724400"/>
            <a:ext cx="871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2дм</a:t>
            </a:r>
          </a:p>
        </p:txBody>
      </p:sp>
      <p:sp>
        <p:nvSpPr>
          <p:cNvPr id="120850" name="Line 18"/>
          <p:cNvSpPr>
            <a:spLocks noChangeShapeType="1"/>
          </p:cNvSpPr>
          <p:nvPr/>
        </p:nvSpPr>
        <p:spPr bwMode="auto">
          <a:xfrm>
            <a:off x="4724400" y="2057400"/>
            <a:ext cx="1524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0851" name="Line 19"/>
          <p:cNvSpPr>
            <a:spLocks noChangeShapeType="1"/>
          </p:cNvSpPr>
          <p:nvPr/>
        </p:nvSpPr>
        <p:spPr bwMode="auto">
          <a:xfrm>
            <a:off x="4953000" y="4495800"/>
            <a:ext cx="1524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0853" name="Picture 21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2971800"/>
            <a:ext cx="674688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54" name="Text Box 22"/>
          <p:cNvSpPr txBox="1">
            <a:spLocks noChangeArrowheads="1"/>
          </p:cNvSpPr>
          <p:nvPr/>
        </p:nvSpPr>
        <p:spPr bwMode="auto">
          <a:xfrm>
            <a:off x="6934200" y="3276600"/>
            <a:ext cx="871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4дм</a:t>
            </a:r>
          </a:p>
        </p:txBody>
      </p:sp>
      <p:sp>
        <p:nvSpPr>
          <p:cNvPr id="120855" name="Freeform 23"/>
          <p:cNvSpPr>
            <a:spLocks/>
          </p:cNvSpPr>
          <p:nvPr/>
        </p:nvSpPr>
        <p:spPr bwMode="auto">
          <a:xfrm>
            <a:off x="6553200" y="4419600"/>
            <a:ext cx="261938" cy="250825"/>
          </a:xfrm>
          <a:custGeom>
            <a:avLst/>
            <a:gdLst>
              <a:gd name="T0" fmla="*/ 165 w 165"/>
              <a:gd name="T1" fmla="*/ 0 h 158"/>
              <a:gd name="T2" fmla="*/ 0 w 165"/>
              <a:gd name="T3" fmla="*/ 3 h 158"/>
              <a:gd name="T4" fmla="*/ 2 w 165"/>
              <a:gd name="T5" fmla="*/ 1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5" h="158">
                <a:moveTo>
                  <a:pt x="165" y="0"/>
                </a:moveTo>
                <a:lnTo>
                  <a:pt x="0" y="3"/>
                </a:lnTo>
                <a:lnTo>
                  <a:pt x="2" y="158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L -0.41667 0.01111 " pathEditMode="relative" ptsTypes="AA">
                                      <p:cBhvr>
                                        <p:cTn id="27" dur="2000" fill="hold"/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3.7037E-7 L -0.41666 3.7037E-7 " pathEditMode="relative" ptsTypes="AA">
                                      <p:cBhvr>
                                        <p:cTn id="31" dur="2000" fill="hold"/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52" grpId="0" animBg="1"/>
      <p:bldP spid="120852" grpId="1" animBg="1"/>
      <p:bldP spid="120854" grpId="0"/>
      <p:bldP spid="12085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152400" y="838200"/>
            <a:ext cx="88392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aseline="0"/>
              <a:t>ABCD</a:t>
            </a:r>
            <a:r>
              <a:rPr lang="ru-RU" sz="2400" baseline="0"/>
              <a:t> – прямоугольная трапеция.</a:t>
            </a:r>
          </a:p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en-US" sz="2400" baseline="0"/>
              <a:t>S</a:t>
            </a:r>
            <a:r>
              <a:rPr lang="en-US" sz="2400"/>
              <a:t>ABCD</a:t>
            </a:r>
            <a:r>
              <a:rPr lang="ru-RU" sz="2400" baseline="0"/>
              <a:t>         </a:t>
            </a: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152400" y="2286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Блиц-опрос</a:t>
            </a:r>
          </a:p>
        </p:txBody>
      </p:sp>
      <p:sp>
        <p:nvSpPr>
          <p:cNvPr id="71684" name="Freeform 4"/>
          <p:cNvSpPr>
            <a:spLocks/>
          </p:cNvSpPr>
          <p:nvPr/>
        </p:nvSpPr>
        <p:spPr bwMode="auto">
          <a:xfrm>
            <a:off x="923925" y="2501900"/>
            <a:ext cx="6076950" cy="2362200"/>
          </a:xfrm>
          <a:custGeom>
            <a:avLst/>
            <a:gdLst>
              <a:gd name="T0" fmla="*/ 0 w 3828"/>
              <a:gd name="T1" fmla="*/ 1488 h 1488"/>
              <a:gd name="T2" fmla="*/ 2234 w 3828"/>
              <a:gd name="T3" fmla="*/ 16 h 1488"/>
              <a:gd name="T4" fmla="*/ 3828 w 3828"/>
              <a:gd name="T5" fmla="*/ 0 h 1488"/>
              <a:gd name="T6" fmla="*/ 3828 w 3828"/>
              <a:gd name="T7" fmla="*/ 1488 h 1488"/>
              <a:gd name="T8" fmla="*/ 0 w 3828"/>
              <a:gd name="T9" fmla="*/ 1488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28" h="1488">
                <a:moveTo>
                  <a:pt x="0" y="1488"/>
                </a:moveTo>
                <a:lnTo>
                  <a:pt x="2234" y="16"/>
                </a:lnTo>
                <a:lnTo>
                  <a:pt x="3828" y="0"/>
                </a:lnTo>
                <a:lnTo>
                  <a:pt x="3828" y="1488"/>
                </a:lnTo>
                <a:lnTo>
                  <a:pt x="0" y="148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838200" y="4876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4191000" y="1981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6858000" y="20574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6873875" y="4800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D</a:t>
            </a:r>
            <a:endParaRPr lang="ru-RU" sz="2800" b="1" baseline="0"/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2362200" y="3200400"/>
            <a:ext cx="581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10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2743200" y="48768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8</a:t>
            </a:r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4419600" y="33528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6</a:t>
            </a:r>
          </a:p>
        </p:txBody>
      </p:sp>
      <p:sp>
        <p:nvSpPr>
          <p:cNvPr id="71699" name="Freeform 19"/>
          <p:cNvSpPr>
            <a:spLocks/>
          </p:cNvSpPr>
          <p:nvPr/>
        </p:nvSpPr>
        <p:spPr bwMode="auto">
          <a:xfrm>
            <a:off x="914400" y="2514600"/>
            <a:ext cx="3581400" cy="2362200"/>
          </a:xfrm>
          <a:custGeom>
            <a:avLst/>
            <a:gdLst>
              <a:gd name="T0" fmla="*/ 0 w 1424"/>
              <a:gd name="T1" fmla="*/ 1480 h 1488"/>
              <a:gd name="T2" fmla="*/ 1424 w 1424"/>
              <a:gd name="T3" fmla="*/ 0 h 1488"/>
              <a:gd name="T4" fmla="*/ 1424 w 1424"/>
              <a:gd name="T5" fmla="*/ 1488 h 1488"/>
              <a:gd name="T6" fmla="*/ 0 w 1424"/>
              <a:gd name="T7" fmla="*/ 1480 h 1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24" h="1488">
                <a:moveTo>
                  <a:pt x="0" y="1480"/>
                </a:moveTo>
                <a:lnTo>
                  <a:pt x="1424" y="0"/>
                </a:lnTo>
                <a:lnTo>
                  <a:pt x="1424" y="1488"/>
                </a:lnTo>
                <a:lnTo>
                  <a:pt x="0" y="148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689" name="Group 9"/>
          <p:cNvGrpSpPr>
            <a:grpSpLocks/>
          </p:cNvGrpSpPr>
          <p:nvPr/>
        </p:nvGrpSpPr>
        <p:grpSpPr bwMode="auto">
          <a:xfrm>
            <a:off x="4267200" y="2514600"/>
            <a:ext cx="441325" cy="2805113"/>
            <a:chOff x="2160" y="1488"/>
            <a:chExt cx="278" cy="1767"/>
          </a:xfrm>
        </p:grpSpPr>
        <p:grpSp>
          <p:nvGrpSpPr>
            <p:cNvPr id="71690" name="Group 10"/>
            <p:cNvGrpSpPr>
              <a:grpSpLocks/>
            </p:cNvGrpSpPr>
            <p:nvPr/>
          </p:nvGrpSpPr>
          <p:grpSpPr bwMode="auto">
            <a:xfrm>
              <a:off x="2160" y="1488"/>
              <a:ext cx="144" cy="1488"/>
              <a:chOff x="1248" y="1440"/>
              <a:chExt cx="144" cy="1488"/>
            </a:xfrm>
          </p:grpSpPr>
          <p:sp>
            <p:nvSpPr>
              <p:cNvPr id="71691" name="Line 11"/>
              <p:cNvSpPr>
                <a:spLocks noChangeShapeType="1"/>
              </p:cNvSpPr>
              <p:nvPr/>
            </p:nvSpPr>
            <p:spPr bwMode="auto">
              <a:xfrm>
                <a:off x="1392" y="1440"/>
                <a:ext cx="0" cy="14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692" name="Freeform 12"/>
              <p:cNvSpPr>
                <a:spLocks/>
              </p:cNvSpPr>
              <p:nvPr/>
            </p:nvSpPr>
            <p:spPr bwMode="auto">
              <a:xfrm>
                <a:off x="1248" y="2784"/>
                <a:ext cx="144" cy="144"/>
              </a:xfrm>
              <a:custGeom>
                <a:avLst/>
                <a:gdLst>
                  <a:gd name="T0" fmla="*/ 144 w 144"/>
                  <a:gd name="T1" fmla="*/ 0 h 144"/>
                  <a:gd name="T2" fmla="*/ 0 w 144"/>
                  <a:gd name="T3" fmla="*/ 0 h 144"/>
                  <a:gd name="T4" fmla="*/ 0 w 144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693" name="Text Box 13"/>
            <p:cNvSpPr txBox="1">
              <a:spLocks noChangeArrowheads="1"/>
            </p:cNvSpPr>
            <p:nvPr/>
          </p:nvSpPr>
          <p:spPr bwMode="auto">
            <a:xfrm>
              <a:off x="2160" y="2928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baseline="0"/>
                <a:t>H</a:t>
              </a:r>
              <a:endParaRPr lang="ru-RU" sz="2800" b="1" baseline="0"/>
            </a:p>
          </p:txBody>
        </p:sp>
      </p:grpSp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5638800" y="2057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3</a:t>
            </a:r>
          </a:p>
        </p:txBody>
      </p:sp>
      <p:grpSp>
        <p:nvGrpSpPr>
          <p:cNvPr id="71703" name="Group 23"/>
          <p:cNvGrpSpPr>
            <a:grpSpLocks/>
          </p:cNvGrpSpPr>
          <p:nvPr/>
        </p:nvGrpSpPr>
        <p:grpSpPr bwMode="auto">
          <a:xfrm>
            <a:off x="304800" y="5638800"/>
            <a:ext cx="3824288" cy="990600"/>
            <a:chOff x="816" y="3552"/>
            <a:chExt cx="2409" cy="624"/>
          </a:xfrm>
        </p:grpSpPr>
        <p:sp>
          <p:nvSpPr>
            <p:cNvPr id="71700" name="Text Box 20"/>
            <p:cNvSpPr txBox="1">
              <a:spLocks noChangeArrowheads="1"/>
            </p:cNvSpPr>
            <p:nvPr/>
          </p:nvSpPr>
          <p:spPr bwMode="auto">
            <a:xfrm>
              <a:off x="816" y="3696"/>
              <a:ext cx="240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aseline="0"/>
                <a:t>S</a:t>
              </a:r>
              <a:r>
                <a:rPr lang="en-US" sz="2400"/>
                <a:t>ABCD</a:t>
              </a:r>
              <a:r>
                <a:rPr lang="en-US" sz="2400" baseline="0"/>
                <a:t> =</a:t>
              </a:r>
              <a:r>
                <a:rPr lang="ru-RU" sz="2400" baseline="0"/>
                <a:t>     (ВС + </a:t>
              </a:r>
              <a:r>
                <a:rPr lang="en-US" sz="2400" baseline="0"/>
                <a:t>AD</a:t>
              </a:r>
              <a:r>
                <a:rPr lang="ru-RU" sz="2400" baseline="0"/>
                <a:t>) * ВН </a:t>
              </a:r>
            </a:p>
          </p:txBody>
        </p:sp>
        <p:graphicFrame>
          <p:nvGraphicFramePr>
            <p:cNvPr id="71702" name="Object 22"/>
            <p:cNvGraphicFramePr>
              <a:graphicFrameLocks noChangeAspect="1"/>
            </p:cNvGraphicFramePr>
            <p:nvPr/>
          </p:nvGraphicFramePr>
          <p:xfrm>
            <a:off x="1582" y="3552"/>
            <a:ext cx="242" cy="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32" name="Формула" r:id="rId3" imgW="152280" imgH="393480" progId="Equation.3">
                    <p:embed/>
                  </p:oleObj>
                </mc:Choice>
                <mc:Fallback>
                  <p:oleObj name="Формула" r:id="rId3" imgW="152280" imgH="39348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2" y="3552"/>
                          <a:ext cx="242" cy="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707" name="Freeform 27"/>
          <p:cNvSpPr>
            <a:spLocks/>
          </p:cNvSpPr>
          <p:nvPr/>
        </p:nvSpPr>
        <p:spPr bwMode="auto">
          <a:xfrm>
            <a:off x="6781800" y="4648200"/>
            <a:ext cx="228600" cy="228600"/>
          </a:xfrm>
          <a:custGeom>
            <a:avLst/>
            <a:gdLst>
              <a:gd name="T0" fmla="*/ 144 w 144"/>
              <a:gd name="T1" fmla="*/ 0 h 144"/>
              <a:gd name="T2" fmla="*/ 0 w 144"/>
              <a:gd name="T3" fmla="*/ 0 h 144"/>
              <a:gd name="T4" fmla="*/ 0 w 144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144">
                <a:moveTo>
                  <a:pt x="144" y="0"/>
                </a:moveTo>
                <a:lnTo>
                  <a:pt x="0" y="0"/>
                </a:lnTo>
                <a:lnTo>
                  <a:pt x="0" y="14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09" name="Text Box 29"/>
          <p:cNvSpPr txBox="1">
            <a:spLocks noChangeArrowheads="1"/>
          </p:cNvSpPr>
          <p:nvPr/>
        </p:nvSpPr>
        <p:spPr bwMode="auto">
          <a:xfrm>
            <a:off x="5638800" y="2057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3</a:t>
            </a:r>
          </a:p>
        </p:txBody>
      </p:sp>
      <p:grpSp>
        <p:nvGrpSpPr>
          <p:cNvPr id="71710" name="Group 30"/>
          <p:cNvGrpSpPr>
            <a:grpSpLocks/>
          </p:cNvGrpSpPr>
          <p:nvPr/>
        </p:nvGrpSpPr>
        <p:grpSpPr bwMode="auto">
          <a:xfrm>
            <a:off x="4572000" y="5562600"/>
            <a:ext cx="3232150" cy="990600"/>
            <a:chOff x="816" y="3552"/>
            <a:chExt cx="2036" cy="624"/>
          </a:xfrm>
        </p:grpSpPr>
        <p:sp>
          <p:nvSpPr>
            <p:cNvPr id="71711" name="Text Box 31"/>
            <p:cNvSpPr txBox="1">
              <a:spLocks noChangeArrowheads="1"/>
            </p:cNvSpPr>
            <p:nvPr/>
          </p:nvSpPr>
          <p:spPr bwMode="auto">
            <a:xfrm>
              <a:off x="816" y="3696"/>
              <a:ext cx="20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aseline="0"/>
                <a:t>S</a:t>
              </a:r>
              <a:r>
                <a:rPr lang="en-US" sz="2400"/>
                <a:t>ABCD</a:t>
              </a:r>
              <a:r>
                <a:rPr lang="en-US" sz="2400" baseline="0"/>
                <a:t> =</a:t>
              </a:r>
              <a:r>
                <a:rPr lang="ru-RU" sz="2400" baseline="0"/>
                <a:t>     (3 + 11) * 6 </a:t>
              </a:r>
            </a:p>
          </p:txBody>
        </p:sp>
        <p:graphicFrame>
          <p:nvGraphicFramePr>
            <p:cNvPr id="71712" name="Object 32"/>
            <p:cNvGraphicFramePr>
              <a:graphicFrameLocks noChangeAspect="1"/>
            </p:cNvGraphicFramePr>
            <p:nvPr/>
          </p:nvGraphicFramePr>
          <p:xfrm>
            <a:off x="1582" y="3552"/>
            <a:ext cx="242" cy="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33" name="Формула" r:id="rId5" imgW="152280" imgH="393480" progId="Equation.3">
                    <p:embed/>
                  </p:oleObj>
                </mc:Choice>
                <mc:Fallback>
                  <p:oleObj name="Формула" r:id="rId5" imgW="152280" imgH="39348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2" y="3552"/>
                          <a:ext cx="242" cy="6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713" name="Freeform 33"/>
          <p:cNvSpPr>
            <a:spLocks/>
          </p:cNvSpPr>
          <p:nvPr/>
        </p:nvSpPr>
        <p:spPr bwMode="auto">
          <a:xfrm>
            <a:off x="914400" y="4864100"/>
            <a:ext cx="6146800" cy="839788"/>
          </a:xfrm>
          <a:custGeom>
            <a:avLst/>
            <a:gdLst>
              <a:gd name="T0" fmla="*/ 0 w 3872"/>
              <a:gd name="T1" fmla="*/ 8 h 529"/>
              <a:gd name="T2" fmla="*/ 2208 w 3872"/>
              <a:gd name="T3" fmla="*/ 528 h 529"/>
              <a:gd name="T4" fmla="*/ 3872 w 3872"/>
              <a:gd name="T5" fmla="*/ 0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72" h="529">
                <a:moveTo>
                  <a:pt x="0" y="8"/>
                </a:moveTo>
                <a:cubicBezTo>
                  <a:pt x="368" y="95"/>
                  <a:pt x="1563" y="529"/>
                  <a:pt x="2208" y="528"/>
                </a:cubicBezTo>
                <a:cubicBezTo>
                  <a:pt x="2853" y="527"/>
                  <a:pt x="3525" y="110"/>
                  <a:pt x="387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3.33333E-6 0.42223 " pathEditMode="relative" ptsTypes="AA">
                                      <p:cBhvr>
                                        <p:cTn id="18" dur="2000" fill="hold"/>
                                        <p:tgtEl>
                                          <p:spTgt spid="71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1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5" grpId="0"/>
      <p:bldP spid="71699" grpId="0" animBg="1"/>
      <p:bldP spid="71709" grpId="0"/>
      <p:bldP spid="7171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76" name="Freeform 32"/>
          <p:cNvSpPr>
            <a:spLocks/>
          </p:cNvSpPr>
          <p:nvPr/>
        </p:nvSpPr>
        <p:spPr bwMode="auto">
          <a:xfrm>
            <a:off x="292100" y="2006600"/>
            <a:ext cx="5003800" cy="1651000"/>
          </a:xfrm>
          <a:custGeom>
            <a:avLst/>
            <a:gdLst>
              <a:gd name="T0" fmla="*/ 3152 w 3152"/>
              <a:gd name="T1" fmla="*/ 1040 h 1040"/>
              <a:gd name="T2" fmla="*/ 2848 w 3152"/>
              <a:gd name="T3" fmla="*/ 0 h 1040"/>
              <a:gd name="T4" fmla="*/ 0 w 3152"/>
              <a:gd name="T5" fmla="*/ 816 h 1040"/>
              <a:gd name="T6" fmla="*/ 3152 w 3152"/>
              <a:gd name="T7" fmla="*/ 1040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52" h="1040">
                <a:moveTo>
                  <a:pt x="3152" y="1040"/>
                </a:moveTo>
                <a:lnTo>
                  <a:pt x="2848" y="0"/>
                </a:lnTo>
                <a:lnTo>
                  <a:pt x="0" y="816"/>
                </a:lnTo>
                <a:lnTo>
                  <a:pt x="3152" y="104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78000"/>
                </a:schemeClr>
              </a:gs>
              <a:gs pos="100000">
                <a:srgbClr val="33CCFF">
                  <a:alpha val="77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77" name="Freeform 33"/>
          <p:cNvSpPr>
            <a:spLocks/>
          </p:cNvSpPr>
          <p:nvPr/>
        </p:nvSpPr>
        <p:spPr bwMode="auto">
          <a:xfrm>
            <a:off x="304800" y="1981200"/>
            <a:ext cx="5461000" cy="3244850"/>
          </a:xfrm>
          <a:custGeom>
            <a:avLst/>
            <a:gdLst>
              <a:gd name="T0" fmla="*/ 3440 w 3440"/>
              <a:gd name="T1" fmla="*/ 2044 h 2044"/>
              <a:gd name="T2" fmla="*/ 0 w 3440"/>
              <a:gd name="T3" fmla="*/ 832 h 2044"/>
              <a:gd name="T4" fmla="*/ 2854 w 3440"/>
              <a:gd name="T5" fmla="*/ 0 h 2044"/>
              <a:gd name="T6" fmla="*/ 3440 w 3440"/>
              <a:gd name="T7" fmla="*/ 2044 h 2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0" h="2044">
                <a:moveTo>
                  <a:pt x="3440" y="2044"/>
                </a:moveTo>
                <a:lnTo>
                  <a:pt x="0" y="832"/>
                </a:lnTo>
                <a:lnTo>
                  <a:pt x="2854" y="0"/>
                </a:lnTo>
                <a:lnTo>
                  <a:pt x="3440" y="2044"/>
                </a:lnTo>
                <a:close/>
              </a:path>
            </a:pathLst>
          </a:custGeom>
          <a:solidFill>
            <a:srgbClr val="FF99FF">
              <a:alpha val="72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70" name="Freeform 26"/>
          <p:cNvSpPr>
            <a:spLocks/>
          </p:cNvSpPr>
          <p:nvPr/>
        </p:nvSpPr>
        <p:spPr bwMode="auto">
          <a:xfrm>
            <a:off x="342900" y="3302000"/>
            <a:ext cx="4953000" cy="355600"/>
          </a:xfrm>
          <a:custGeom>
            <a:avLst/>
            <a:gdLst>
              <a:gd name="T0" fmla="*/ 0 w 3120"/>
              <a:gd name="T1" fmla="*/ 0 h 224"/>
              <a:gd name="T2" fmla="*/ 3104 w 3120"/>
              <a:gd name="T3" fmla="*/ 224 h 224"/>
              <a:gd name="T4" fmla="*/ 3120 w 3120"/>
              <a:gd name="T5" fmla="*/ 208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20" h="224">
                <a:moveTo>
                  <a:pt x="0" y="0"/>
                </a:moveTo>
                <a:lnTo>
                  <a:pt x="3104" y="224"/>
                </a:lnTo>
                <a:lnTo>
                  <a:pt x="3120" y="2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228600" y="609600"/>
            <a:ext cx="87630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АВС – прямоугольный треугольник, О – середина ВС.</a:t>
            </a:r>
          </a:p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en-US" sz="2400" baseline="0"/>
              <a:t>S</a:t>
            </a:r>
            <a:r>
              <a:rPr lang="en-US" sz="2400"/>
              <a:t>AB</a:t>
            </a:r>
            <a:r>
              <a:rPr lang="ru-RU" sz="2400"/>
              <a:t>О</a:t>
            </a:r>
            <a:r>
              <a:rPr lang="ru-RU" sz="2400" baseline="0"/>
              <a:t>     </a:t>
            </a: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92075" y="32766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4572000" y="1524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5562600" y="51196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2743200" y="20574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4</a:t>
            </a:r>
          </a:p>
        </p:txBody>
      </p:sp>
      <p:sp>
        <p:nvSpPr>
          <p:cNvPr id="82959" name="Text Box 15"/>
          <p:cNvSpPr txBox="1">
            <a:spLocks noChangeArrowheads="1"/>
          </p:cNvSpPr>
          <p:nvPr/>
        </p:nvSpPr>
        <p:spPr bwMode="auto">
          <a:xfrm>
            <a:off x="2743200" y="420528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5</a:t>
            </a:r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5715000" y="30480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3</a:t>
            </a:r>
            <a:endParaRPr lang="ru-RU" sz="2800" b="1" baseline="0"/>
          </a:p>
        </p:txBody>
      </p:sp>
      <p:sp>
        <p:nvSpPr>
          <p:cNvPr id="82963" name="Freeform 19"/>
          <p:cNvSpPr>
            <a:spLocks/>
          </p:cNvSpPr>
          <p:nvPr/>
        </p:nvSpPr>
        <p:spPr bwMode="auto">
          <a:xfrm>
            <a:off x="292100" y="1987550"/>
            <a:ext cx="5461000" cy="3244850"/>
          </a:xfrm>
          <a:custGeom>
            <a:avLst/>
            <a:gdLst>
              <a:gd name="T0" fmla="*/ 3440 w 3440"/>
              <a:gd name="T1" fmla="*/ 2044 h 2044"/>
              <a:gd name="T2" fmla="*/ 0 w 3440"/>
              <a:gd name="T3" fmla="*/ 832 h 2044"/>
              <a:gd name="T4" fmla="*/ 2854 w 3440"/>
              <a:gd name="T5" fmla="*/ 0 h 2044"/>
              <a:gd name="T6" fmla="*/ 3440 w 3440"/>
              <a:gd name="T7" fmla="*/ 2044 h 2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0" h="2044">
                <a:moveTo>
                  <a:pt x="3440" y="2044"/>
                </a:moveTo>
                <a:lnTo>
                  <a:pt x="0" y="832"/>
                </a:lnTo>
                <a:lnTo>
                  <a:pt x="2854" y="0"/>
                </a:lnTo>
                <a:lnTo>
                  <a:pt x="3440" y="204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10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965" name="Picture 21" descr="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52800" y="3048000"/>
            <a:ext cx="6127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68" name="Freeform 24"/>
          <p:cNvSpPr>
            <a:spLocks/>
          </p:cNvSpPr>
          <p:nvPr/>
        </p:nvSpPr>
        <p:spPr bwMode="auto">
          <a:xfrm>
            <a:off x="4471988" y="2095500"/>
            <a:ext cx="447675" cy="333375"/>
          </a:xfrm>
          <a:custGeom>
            <a:avLst/>
            <a:gdLst>
              <a:gd name="T0" fmla="*/ 0 w 282"/>
              <a:gd name="T1" fmla="*/ 0 h 210"/>
              <a:gd name="T2" fmla="*/ 60 w 282"/>
              <a:gd name="T3" fmla="*/ 210 h 210"/>
              <a:gd name="T4" fmla="*/ 282 w 282"/>
              <a:gd name="T5" fmla="*/ 14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2" h="210">
                <a:moveTo>
                  <a:pt x="0" y="0"/>
                </a:moveTo>
                <a:lnTo>
                  <a:pt x="60" y="210"/>
                </a:lnTo>
                <a:lnTo>
                  <a:pt x="282" y="1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69" name="Freeform 25"/>
          <p:cNvSpPr>
            <a:spLocks/>
          </p:cNvSpPr>
          <p:nvPr/>
        </p:nvSpPr>
        <p:spPr bwMode="auto">
          <a:xfrm>
            <a:off x="4838700" y="1981200"/>
            <a:ext cx="1096963" cy="3251200"/>
          </a:xfrm>
          <a:custGeom>
            <a:avLst/>
            <a:gdLst>
              <a:gd name="T0" fmla="*/ 0 w 691"/>
              <a:gd name="T1" fmla="*/ 0 h 2048"/>
              <a:gd name="T2" fmla="*/ 592 w 691"/>
              <a:gd name="T3" fmla="*/ 960 h 2048"/>
              <a:gd name="T4" fmla="*/ 592 w 691"/>
              <a:gd name="T5" fmla="*/ 2048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1" h="2048">
                <a:moveTo>
                  <a:pt x="0" y="0"/>
                </a:moveTo>
                <a:cubicBezTo>
                  <a:pt x="96" y="160"/>
                  <a:pt x="493" y="619"/>
                  <a:pt x="592" y="960"/>
                </a:cubicBezTo>
                <a:cubicBezTo>
                  <a:pt x="691" y="1301"/>
                  <a:pt x="592" y="1821"/>
                  <a:pt x="592" y="204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71" name="Oval 27"/>
          <p:cNvSpPr>
            <a:spLocks noChangeArrowheads="1"/>
          </p:cNvSpPr>
          <p:nvPr/>
        </p:nvSpPr>
        <p:spPr bwMode="auto">
          <a:xfrm>
            <a:off x="5257800" y="3581400"/>
            <a:ext cx="152400" cy="152400"/>
          </a:xfrm>
          <a:prstGeom prst="ellipse">
            <a:avLst/>
          </a:prstGeom>
          <a:solidFill>
            <a:srgbClr val="FF310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 flipV="1">
            <a:off x="4876800" y="2819400"/>
            <a:ext cx="3048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73" name="Line 29"/>
          <p:cNvSpPr>
            <a:spLocks noChangeShapeType="1"/>
          </p:cNvSpPr>
          <p:nvPr/>
        </p:nvSpPr>
        <p:spPr bwMode="auto">
          <a:xfrm flipV="1">
            <a:off x="5334000" y="4343400"/>
            <a:ext cx="3048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974" name="Text Box 30"/>
          <p:cNvSpPr txBox="1">
            <a:spLocks noChangeArrowheads="1"/>
          </p:cNvSpPr>
          <p:nvPr/>
        </p:nvSpPr>
        <p:spPr bwMode="auto">
          <a:xfrm>
            <a:off x="5257800" y="32004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О</a:t>
            </a:r>
          </a:p>
        </p:txBody>
      </p:sp>
      <p:sp>
        <p:nvSpPr>
          <p:cNvPr id="82978" name="Text Box 34"/>
          <p:cNvSpPr txBox="1">
            <a:spLocks noChangeArrowheads="1"/>
          </p:cNvSpPr>
          <p:nvPr/>
        </p:nvSpPr>
        <p:spPr bwMode="auto">
          <a:xfrm>
            <a:off x="5035550" y="2514600"/>
            <a:ext cx="679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1,5</a:t>
            </a:r>
          </a:p>
        </p:txBody>
      </p:sp>
      <p:graphicFrame>
        <p:nvGraphicFramePr>
          <p:cNvPr id="82979" name="Object 35"/>
          <p:cNvGraphicFramePr>
            <a:graphicFrameLocks noChangeAspect="1"/>
          </p:cNvGraphicFramePr>
          <p:nvPr/>
        </p:nvGraphicFramePr>
        <p:xfrm>
          <a:off x="5638800" y="5410200"/>
          <a:ext cx="3186113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1" name="Формула" r:id="rId4" imgW="1091880" imgH="393480" progId="Equation.3">
                  <p:embed/>
                </p:oleObj>
              </mc:Choice>
              <mc:Fallback>
                <p:oleObj name="Формула" r:id="rId4" imgW="1091880" imgH="39348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5410200"/>
                        <a:ext cx="3186113" cy="1147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80" name="Rectangle 36"/>
          <p:cNvSpPr>
            <a:spLocks noChangeArrowheads="1"/>
          </p:cNvSpPr>
          <p:nvPr/>
        </p:nvSpPr>
        <p:spPr bwMode="auto">
          <a:xfrm>
            <a:off x="152400" y="1524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1165 -0.0888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-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2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2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82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77" grpId="0" animBg="1"/>
      <p:bldP spid="82977" grpId="1" animBg="1"/>
      <p:bldP spid="82952" grpId="0"/>
      <p:bldP spid="829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63" y="435626"/>
            <a:ext cx="3886200" cy="4792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4343400" y="323579"/>
            <a:ext cx="46482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sz="4000" b="1" u="none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Вернувшись на родину, Пифагор  организовал   кружок молодежи из  представителей аристократии. В  кружок принимались с большими </a:t>
            </a:r>
          </a:p>
          <a:p>
            <a:r>
              <a:rPr lang="ru-RU" sz="4000" b="1" u="none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церемониями после долгих испытаний.</a:t>
            </a:r>
            <a:r>
              <a:rPr lang="ru-RU" sz="40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u="none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4000" b="1" u="none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юге Италии, которая была тогда греческой колонией, возникла </a:t>
            </a:r>
            <a:r>
              <a:rPr lang="ru-RU" sz="4400" b="1" i="1" u="none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пифагорейская школа.</a:t>
            </a:r>
            <a:endParaRPr lang="ru-RU" sz="44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66700" y="5082526"/>
            <a:ext cx="40929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u="none" dirty="0">
                <a:solidFill>
                  <a:srgbClr val="8029A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Рафаэль. </a:t>
            </a:r>
            <a:r>
              <a:rPr lang="ru-RU" sz="3200" b="1" i="1" u="none" dirty="0" smtClean="0">
                <a:solidFill>
                  <a:srgbClr val="8029A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Пифагор </a:t>
            </a:r>
            <a:r>
              <a:rPr lang="ru-RU" sz="3200" b="1" i="1" u="none" dirty="0">
                <a:solidFill>
                  <a:srgbClr val="8029A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окружении учеников.                            Афинская школа.1510-1511.</a:t>
            </a:r>
          </a:p>
        </p:txBody>
      </p: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0" y="0"/>
            <a:ext cx="9093200" cy="6835775"/>
            <a:chOff x="14" y="0"/>
            <a:chExt cx="5728" cy="4306"/>
          </a:xfrm>
        </p:grpSpPr>
        <p:sp>
          <p:nvSpPr>
            <p:cNvPr id="32776" name="Freeform 8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782" name="Group 14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32783" name="Arc 15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4" name="Arc 16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785" name="Freeform 17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2787" name="Group 19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32788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89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2790" name="Group 22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32791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2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2793" name="Group 25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32794" name="Arc 26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795" name="Arc 27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440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3399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66CC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3277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76200" y="76200"/>
            <a:ext cx="8991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aseline="0"/>
              <a:t>Для прямоугольного треугольника составить равенства, выражающие зависимость между сторонами прямоугольного треугольника.</a:t>
            </a:r>
            <a:r>
              <a:rPr lang="ru-RU" sz="2400" b="1" baseline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sp>
        <p:nvSpPr>
          <p:cNvPr id="81925" name="AutoShape 5"/>
          <p:cNvSpPr>
            <a:spLocks noChangeArrowheads="1"/>
          </p:cNvSpPr>
          <p:nvPr/>
        </p:nvSpPr>
        <p:spPr bwMode="auto">
          <a:xfrm rot="14169597" flipH="1">
            <a:off x="1485900" y="2400300"/>
            <a:ext cx="2362200" cy="3200400"/>
          </a:xfrm>
          <a:prstGeom prst="rtTriangl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26" name="Freeform 6"/>
          <p:cNvSpPr>
            <a:spLocks/>
          </p:cNvSpPr>
          <p:nvPr/>
        </p:nvSpPr>
        <p:spPr bwMode="auto">
          <a:xfrm>
            <a:off x="3022600" y="2324100"/>
            <a:ext cx="508000" cy="304800"/>
          </a:xfrm>
          <a:custGeom>
            <a:avLst/>
            <a:gdLst>
              <a:gd name="T0" fmla="*/ 0 w 320"/>
              <a:gd name="T1" fmla="*/ 0 h 192"/>
              <a:gd name="T2" fmla="*/ 128 w 320"/>
              <a:gd name="T3" fmla="*/ 192 h 192"/>
              <a:gd name="T4" fmla="*/ 320 w 320"/>
              <a:gd name="T5" fmla="*/ 6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0" h="192">
                <a:moveTo>
                  <a:pt x="0" y="0"/>
                </a:moveTo>
                <a:lnTo>
                  <a:pt x="128" y="192"/>
                </a:lnTo>
                <a:lnTo>
                  <a:pt x="320" y="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3124200" y="1676400"/>
            <a:ext cx="381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chemeClr val="tx2"/>
                </a:solidFill>
              </a:rPr>
              <a:t>С</a:t>
            </a:r>
            <a:endParaRPr lang="ru-RU" sz="2400" b="1" baseline="30000">
              <a:solidFill>
                <a:schemeClr val="tx2"/>
              </a:solidFill>
            </a:endParaRPr>
          </a:p>
        </p:txBody>
      </p:sp>
      <p:sp>
        <p:nvSpPr>
          <p:cNvPr id="81928" name="Rectangle 8"/>
          <p:cNvSpPr>
            <a:spLocks noChangeArrowheads="1"/>
          </p:cNvSpPr>
          <p:nvPr/>
        </p:nvSpPr>
        <p:spPr bwMode="auto">
          <a:xfrm>
            <a:off x="228600" y="3886200"/>
            <a:ext cx="381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chemeClr val="tx2"/>
                </a:solidFill>
              </a:rPr>
              <a:t>А</a:t>
            </a:r>
            <a:endParaRPr lang="ru-RU" sz="2400" b="1" baseline="30000">
              <a:solidFill>
                <a:schemeClr val="tx2"/>
              </a:solidFill>
            </a:endParaRPr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4495800" y="4038600"/>
            <a:ext cx="381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chemeClr val="tx2"/>
                </a:solidFill>
              </a:rPr>
              <a:t>В</a:t>
            </a:r>
            <a:endParaRPr lang="ru-RU" sz="2400" b="1" baseline="30000">
              <a:solidFill>
                <a:schemeClr val="tx2"/>
              </a:solidFill>
            </a:endParaRPr>
          </a:p>
        </p:txBody>
      </p:sp>
      <p:sp>
        <p:nvSpPr>
          <p:cNvPr id="81930" name="Rectangle 10"/>
          <p:cNvSpPr>
            <a:spLocks noChangeArrowheads="1"/>
          </p:cNvSpPr>
          <p:nvPr/>
        </p:nvSpPr>
        <p:spPr bwMode="auto">
          <a:xfrm>
            <a:off x="5105400" y="22098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АВ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АС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+ ВС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81931" name="Rectangle 11"/>
          <p:cNvSpPr>
            <a:spLocks noChangeArrowheads="1"/>
          </p:cNvSpPr>
          <p:nvPr/>
        </p:nvSpPr>
        <p:spPr bwMode="auto">
          <a:xfrm>
            <a:off x="4648200" y="1524000"/>
            <a:ext cx="43434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Выразить гипотенузу АВ</a:t>
            </a:r>
            <a:endParaRPr lang="ru-RU" sz="2400" baseline="30000">
              <a:solidFill>
                <a:schemeClr val="tx2"/>
              </a:solidFill>
            </a:endParaRPr>
          </a:p>
        </p:txBody>
      </p:sp>
      <p:graphicFrame>
        <p:nvGraphicFramePr>
          <p:cNvPr id="81932" name="Object 12"/>
          <p:cNvGraphicFramePr>
            <a:graphicFrameLocks noChangeAspect="1"/>
          </p:cNvGraphicFramePr>
          <p:nvPr/>
        </p:nvGraphicFramePr>
        <p:xfrm>
          <a:off x="457200" y="5791200"/>
          <a:ext cx="3035300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7" name="Формула" r:id="rId3" imgW="1193760" imgH="253800" progId="Equation.3">
                  <p:embed/>
                </p:oleObj>
              </mc:Choice>
              <mc:Fallback>
                <p:oleObj name="Формула" r:id="rId3" imgW="1193760" imgH="253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791200"/>
                        <a:ext cx="3035300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228600" y="4495800"/>
            <a:ext cx="2971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Выразить катет АС</a:t>
            </a:r>
            <a:endParaRPr lang="ru-RU" sz="2400" baseline="30000">
              <a:solidFill>
                <a:schemeClr val="tx2"/>
              </a:solidFill>
            </a:endParaRPr>
          </a:p>
        </p:txBody>
      </p:sp>
      <p:sp>
        <p:nvSpPr>
          <p:cNvPr id="81934" name="Rectangle 14"/>
          <p:cNvSpPr>
            <a:spLocks noChangeArrowheads="1"/>
          </p:cNvSpPr>
          <p:nvPr/>
        </p:nvSpPr>
        <p:spPr bwMode="auto">
          <a:xfrm>
            <a:off x="5334000" y="4495800"/>
            <a:ext cx="2971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Выразить катет ВС</a:t>
            </a:r>
            <a:endParaRPr lang="ru-RU" sz="2400" baseline="30000">
              <a:solidFill>
                <a:schemeClr val="tx2"/>
              </a:solidFill>
            </a:endParaRPr>
          </a:p>
        </p:txBody>
      </p:sp>
      <p:graphicFrame>
        <p:nvGraphicFramePr>
          <p:cNvPr id="81935" name="Object 15"/>
          <p:cNvGraphicFramePr>
            <a:graphicFrameLocks noChangeAspect="1"/>
          </p:cNvGraphicFramePr>
          <p:nvPr/>
        </p:nvGraphicFramePr>
        <p:xfrm>
          <a:off x="5334000" y="5715000"/>
          <a:ext cx="30019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8" name="Формула" r:id="rId5" imgW="1180800" imgH="253800" progId="Equation.3">
                  <p:embed/>
                </p:oleObj>
              </mc:Choice>
              <mc:Fallback>
                <p:oleObj name="Формула" r:id="rId5" imgW="1180800" imgH="2538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5715000"/>
                        <a:ext cx="30019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6" name="Object 16"/>
          <p:cNvGraphicFramePr>
            <a:graphicFrameLocks noChangeAspect="1"/>
          </p:cNvGraphicFramePr>
          <p:nvPr/>
        </p:nvGraphicFramePr>
        <p:xfrm>
          <a:off x="5089525" y="2743200"/>
          <a:ext cx="3068638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9" name="Формула" r:id="rId7" imgW="1206360" imgH="253800" progId="Equation.3">
                  <p:embed/>
                </p:oleObj>
              </mc:Choice>
              <mc:Fallback>
                <p:oleObj name="Формула" r:id="rId7" imgW="1206360" imgH="253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9525" y="2743200"/>
                        <a:ext cx="3068638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37" name="Rectangle 17"/>
          <p:cNvSpPr>
            <a:spLocks noChangeArrowheads="1"/>
          </p:cNvSpPr>
          <p:nvPr/>
        </p:nvSpPr>
        <p:spPr bwMode="auto">
          <a:xfrm>
            <a:off x="685800" y="51054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АС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АВ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–СВ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81939" name="Rectangle 19"/>
          <p:cNvSpPr>
            <a:spLocks noChangeArrowheads="1"/>
          </p:cNvSpPr>
          <p:nvPr/>
        </p:nvSpPr>
        <p:spPr bwMode="auto">
          <a:xfrm>
            <a:off x="5410200" y="51054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АВ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–СА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0" grpId="0"/>
      <p:bldP spid="81933" grpId="0"/>
      <p:bldP spid="81934" grpId="0"/>
      <p:bldP spid="81937" grpId="0"/>
      <p:bldP spid="819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reeform 2"/>
          <p:cNvSpPr>
            <a:spLocks/>
          </p:cNvSpPr>
          <p:nvPr/>
        </p:nvSpPr>
        <p:spPr bwMode="auto">
          <a:xfrm>
            <a:off x="228600" y="1290638"/>
            <a:ext cx="4318000" cy="2959100"/>
          </a:xfrm>
          <a:custGeom>
            <a:avLst/>
            <a:gdLst>
              <a:gd name="T0" fmla="*/ 12 w 2720"/>
              <a:gd name="T1" fmla="*/ 1856 h 1864"/>
              <a:gd name="T2" fmla="*/ 12 w 2720"/>
              <a:gd name="T3" fmla="*/ 1852 h 1864"/>
              <a:gd name="T4" fmla="*/ 12 w 2720"/>
              <a:gd name="T5" fmla="*/ 1848 h 1864"/>
              <a:gd name="T6" fmla="*/ 16 w 2720"/>
              <a:gd name="T7" fmla="*/ 1848 h 1864"/>
              <a:gd name="T8" fmla="*/ 12 w 2720"/>
              <a:gd name="T9" fmla="*/ 1852 h 1864"/>
              <a:gd name="T10" fmla="*/ 0 w 2720"/>
              <a:gd name="T11" fmla="*/ 1864 h 1864"/>
              <a:gd name="T12" fmla="*/ 896 w 2720"/>
              <a:gd name="T13" fmla="*/ 0 h 1864"/>
              <a:gd name="T14" fmla="*/ 896 w 2720"/>
              <a:gd name="T15" fmla="*/ 8 h 1864"/>
              <a:gd name="T16" fmla="*/ 2720 w 2720"/>
              <a:gd name="T17" fmla="*/ 1579 h 1864"/>
              <a:gd name="T18" fmla="*/ 0 w 2720"/>
              <a:gd name="T19" fmla="*/ 1860 h 1864"/>
              <a:gd name="T20" fmla="*/ 12 w 2720"/>
              <a:gd name="T21" fmla="*/ 1852 h 1864"/>
              <a:gd name="T22" fmla="*/ 12 w 2720"/>
              <a:gd name="T23" fmla="*/ 1856 h 1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20" h="1864">
                <a:moveTo>
                  <a:pt x="12" y="1856"/>
                </a:moveTo>
                <a:lnTo>
                  <a:pt x="12" y="1852"/>
                </a:lnTo>
                <a:lnTo>
                  <a:pt x="12" y="1848"/>
                </a:lnTo>
                <a:lnTo>
                  <a:pt x="16" y="1848"/>
                </a:lnTo>
                <a:lnTo>
                  <a:pt x="12" y="1852"/>
                </a:lnTo>
                <a:lnTo>
                  <a:pt x="0" y="1864"/>
                </a:lnTo>
                <a:lnTo>
                  <a:pt x="896" y="0"/>
                </a:lnTo>
                <a:lnTo>
                  <a:pt x="896" y="8"/>
                </a:lnTo>
                <a:lnTo>
                  <a:pt x="2720" y="1579"/>
                </a:lnTo>
                <a:lnTo>
                  <a:pt x="0" y="1860"/>
                </a:lnTo>
                <a:lnTo>
                  <a:pt x="12" y="1852"/>
                </a:lnTo>
                <a:lnTo>
                  <a:pt x="12" y="185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52400" y="42672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А</a:t>
            </a: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066800" y="1143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В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 rot="-237880">
            <a:off x="1633538" y="3987800"/>
            <a:ext cx="441325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/>
              <a:t>H</a:t>
            </a:r>
            <a:endParaRPr lang="ru-RU" sz="2800" b="1" baseline="0"/>
          </a:p>
        </p:txBody>
      </p:sp>
      <p:sp>
        <p:nvSpPr>
          <p:cNvPr id="79879" name="Freeform 7"/>
          <p:cNvSpPr>
            <a:spLocks/>
          </p:cNvSpPr>
          <p:nvPr/>
        </p:nvSpPr>
        <p:spPr bwMode="auto">
          <a:xfrm rot="-5213334">
            <a:off x="1696245" y="1653381"/>
            <a:ext cx="360362" cy="200025"/>
          </a:xfrm>
          <a:custGeom>
            <a:avLst/>
            <a:gdLst>
              <a:gd name="T0" fmla="*/ 227 w 227"/>
              <a:gd name="T1" fmla="*/ 85 h 126"/>
              <a:gd name="T2" fmla="*/ 80 w 227"/>
              <a:gd name="T3" fmla="*/ 0 h 126"/>
              <a:gd name="T4" fmla="*/ 0 w 227"/>
              <a:gd name="T5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7" h="126">
                <a:moveTo>
                  <a:pt x="227" y="85"/>
                </a:moveTo>
                <a:lnTo>
                  <a:pt x="80" y="0"/>
                </a:lnTo>
                <a:lnTo>
                  <a:pt x="0" y="126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9880" name="Group 8"/>
          <p:cNvGrpSpPr>
            <a:grpSpLocks/>
          </p:cNvGrpSpPr>
          <p:nvPr/>
        </p:nvGrpSpPr>
        <p:grpSpPr bwMode="auto">
          <a:xfrm>
            <a:off x="241300" y="1371600"/>
            <a:ext cx="2401888" cy="2881313"/>
            <a:chOff x="472" y="1353"/>
            <a:chExt cx="1521" cy="1816"/>
          </a:xfrm>
        </p:grpSpPr>
        <p:sp>
          <p:nvSpPr>
            <p:cNvPr id="79881" name="Freeform 9"/>
            <p:cNvSpPr>
              <a:spLocks/>
            </p:cNvSpPr>
            <p:nvPr/>
          </p:nvSpPr>
          <p:spPr bwMode="auto">
            <a:xfrm>
              <a:off x="472" y="1586"/>
              <a:ext cx="1204" cy="1583"/>
            </a:xfrm>
            <a:custGeom>
              <a:avLst/>
              <a:gdLst>
                <a:gd name="T0" fmla="*/ 0 w 1204"/>
                <a:gd name="T1" fmla="*/ 1583 h 1583"/>
                <a:gd name="T2" fmla="*/ 1204 w 1204"/>
                <a:gd name="T3" fmla="*/ 0 h 1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04" h="1583">
                  <a:moveTo>
                    <a:pt x="0" y="1583"/>
                  </a:moveTo>
                  <a:lnTo>
                    <a:pt x="120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882" name="Text Box 10"/>
            <p:cNvSpPr txBox="1">
              <a:spLocks noChangeArrowheads="1"/>
            </p:cNvSpPr>
            <p:nvPr/>
          </p:nvSpPr>
          <p:spPr bwMode="auto">
            <a:xfrm>
              <a:off x="1728" y="1353"/>
              <a:ext cx="265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/>
                <a:t>Р</a:t>
              </a:r>
            </a:p>
          </p:txBody>
        </p:sp>
      </p:grp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1003300" y="242411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79884" name="Text Box 12"/>
          <p:cNvSpPr txBox="1">
            <a:spLocks noChangeArrowheads="1"/>
          </p:cNvSpPr>
          <p:nvPr/>
        </p:nvSpPr>
        <p:spPr bwMode="auto">
          <a:xfrm>
            <a:off x="4524375" y="35956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С</a:t>
            </a:r>
          </a:p>
        </p:txBody>
      </p:sp>
      <p:grpSp>
        <p:nvGrpSpPr>
          <p:cNvPr id="79885" name="Group 13"/>
          <p:cNvGrpSpPr>
            <a:grpSpLocks/>
          </p:cNvGrpSpPr>
          <p:nvPr/>
        </p:nvGrpSpPr>
        <p:grpSpPr bwMode="auto">
          <a:xfrm>
            <a:off x="1616075" y="1308100"/>
            <a:ext cx="654050" cy="2784475"/>
            <a:chOff x="1346" y="1313"/>
            <a:chExt cx="412" cy="1754"/>
          </a:xfrm>
        </p:grpSpPr>
        <p:sp>
          <p:nvSpPr>
            <p:cNvPr id="79886" name="Freeform 14"/>
            <p:cNvSpPr>
              <a:spLocks/>
            </p:cNvSpPr>
            <p:nvPr/>
          </p:nvSpPr>
          <p:spPr bwMode="auto">
            <a:xfrm>
              <a:off x="1368" y="1313"/>
              <a:ext cx="128" cy="1748"/>
            </a:xfrm>
            <a:custGeom>
              <a:avLst/>
              <a:gdLst>
                <a:gd name="T0" fmla="*/ 0 w 128"/>
                <a:gd name="T1" fmla="*/ 0 h 1748"/>
                <a:gd name="T2" fmla="*/ 128 w 128"/>
                <a:gd name="T3" fmla="*/ 17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1748">
                  <a:moveTo>
                    <a:pt x="0" y="0"/>
                  </a:moveTo>
                  <a:lnTo>
                    <a:pt x="128" y="1748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887" name="Freeform 15"/>
            <p:cNvSpPr>
              <a:spLocks/>
            </p:cNvSpPr>
            <p:nvPr/>
          </p:nvSpPr>
          <p:spPr bwMode="auto">
            <a:xfrm rot="-237880">
              <a:off x="1346" y="2897"/>
              <a:ext cx="144" cy="170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0 h 144"/>
                <a:gd name="T4" fmla="*/ 0 w 144"/>
                <a:gd name="T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0"/>
                  </a:lnTo>
                  <a:lnTo>
                    <a:pt x="0" y="144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888" name="Text Box 16"/>
            <p:cNvSpPr txBox="1">
              <a:spLocks noChangeArrowheads="1"/>
            </p:cNvSpPr>
            <p:nvPr/>
          </p:nvSpPr>
          <p:spPr bwMode="auto">
            <a:xfrm>
              <a:off x="1392" y="2169"/>
              <a:ext cx="36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>
                  <a:solidFill>
                    <a:srgbClr val="FF0000"/>
                  </a:solidFill>
                </a:rPr>
                <a:t>12</a:t>
              </a:r>
            </a:p>
          </p:txBody>
        </p:sp>
      </p:grp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2984500" y="349091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9</a:t>
            </a:r>
          </a:p>
        </p:txBody>
      </p:sp>
      <p:sp>
        <p:nvSpPr>
          <p:cNvPr id="79896" name="Rectangle 24"/>
          <p:cNvSpPr>
            <a:spLocks noChangeArrowheads="1"/>
          </p:cNvSpPr>
          <p:nvPr/>
        </p:nvSpPr>
        <p:spPr bwMode="auto">
          <a:xfrm>
            <a:off x="152400" y="152400"/>
            <a:ext cx="8763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Тренировочные задания</a:t>
            </a:r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2743200" y="609600"/>
            <a:ext cx="21336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Найдите </a:t>
            </a:r>
            <a:r>
              <a:rPr lang="en-US" sz="2400" baseline="0"/>
              <a:t>S</a:t>
            </a:r>
            <a:r>
              <a:rPr lang="en-US" sz="2400"/>
              <a:t>ABC</a:t>
            </a:r>
            <a:r>
              <a:rPr lang="ru-RU" sz="2400" baseline="0"/>
              <a:t>         </a:t>
            </a:r>
          </a:p>
        </p:txBody>
      </p:sp>
      <p:graphicFrame>
        <p:nvGraphicFramePr>
          <p:cNvPr id="79898" name="Object 26"/>
          <p:cNvGraphicFramePr>
            <a:graphicFrameLocks noChangeAspect="1"/>
          </p:cNvGraphicFramePr>
          <p:nvPr/>
        </p:nvGraphicFramePr>
        <p:xfrm>
          <a:off x="1600200" y="4800600"/>
          <a:ext cx="451961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5" name="Формула" r:id="rId4" imgW="1777680" imgH="253800" progId="Equation.3">
                  <p:embed/>
                </p:oleObj>
              </mc:Choice>
              <mc:Fallback>
                <p:oleObj name="Формула" r:id="rId4" imgW="1777680" imgH="2538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800600"/>
                        <a:ext cx="451961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99" name="Rectangle 27"/>
          <p:cNvSpPr>
            <a:spLocks noChangeArrowheads="1"/>
          </p:cNvSpPr>
          <p:nvPr/>
        </p:nvSpPr>
        <p:spPr bwMode="auto">
          <a:xfrm>
            <a:off x="5410200" y="341313"/>
            <a:ext cx="342900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/>
              <a:t>Из треугольника ВНС         </a:t>
            </a:r>
          </a:p>
        </p:txBody>
      </p:sp>
      <p:sp>
        <p:nvSpPr>
          <p:cNvPr id="79900" name="Rectangle 28"/>
          <p:cNvSpPr>
            <a:spLocks noChangeArrowheads="1"/>
          </p:cNvSpPr>
          <p:nvPr/>
        </p:nvSpPr>
        <p:spPr bwMode="auto">
          <a:xfrm>
            <a:off x="5943600" y="9906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ВН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+ НС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79901" name="Rectangle 29"/>
          <p:cNvSpPr>
            <a:spLocks noChangeArrowheads="1"/>
          </p:cNvSpPr>
          <p:nvPr/>
        </p:nvSpPr>
        <p:spPr bwMode="auto">
          <a:xfrm>
            <a:off x="6019800" y="16764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9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+ 12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</a:p>
        </p:txBody>
      </p:sp>
      <p:sp>
        <p:nvSpPr>
          <p:cNvPr id="79902" name="Rectangle 30"/>
          <p:cNvSpPr>
            <a:spLocks noChangeArrowheads="1"/>
          </p:cNvSpPr>
          <p:nvPr/>
        </p:nvSpPr>
        <p:spPr bwMode="auto">
          <a:xfrm>
            <a:off x="6019800" y="23622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81 + 144</a:t>
            </a:r>
            <a:endParaRPr lang="ru-RU" sz="2400" baseline="30000">
              <a:solidFill>
                <a:schemeClr val="tx2"/>
              </a:solidFill>
            </a:endParaRPr>
          </a:p>
        </p:txBody>
      </p:sp>
      <p:sp>
        <p:nvSpPr>
          <p:cNvPr id="79903" name="Rectangle 31"/>
          <p:cNvSpPr>
            <a:spLocks noChangeArrowheads="1"/>
          </p:cNvSpPr>
          <p:nvPr/>
        </p:nvSpPr>
        <p:spPr bwMode="auto">
          <a:xfrm>
            <a:off x="6019800" y="30480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ВС</a:t>
            </a:r>
            <a:r>
              <a:rPr lang="ru-RU" sz="2400" baseline="30000">
                <a:solidFill>
                  <a:schemeClr val="tx2"/>
                </a:solidFill>
              </a:rPr>
              <a:t>2</a:t>
            </a:r>
            <a:r>
              <a:rPr lang="ru-RU" sz="2400" baseline="0">
                <a:solidFill>
                  <a:schemeClr val="tx2"/>
                </a:solidFill>
              </a:rPr>
              <a:t> = 225</a:t>
            </a:r>
            <a:endParaRPr lang="ru-RU" sz="2400" baseline="30000">
              <a:solidFill>
                <a:schemeClr val="tx2"/>
              </a:solidFill>
            </a:endParaRPr>
          </a:p>
        </p:txBody>
      </p:sp>
      <p:grpSp>
        <p:nvGrpSpPr>
          <p:cNvPr id="79907" name="Group 35"/>
          <p:cNvGrpSpPr>
            <a:grpSpLocks/>
          </p:cNvGrpSpPr>
          <p:nvPr/>
        </p:nvGrpSpPr>
        <p:grpSpPr bwMode="auto">
          <a:xfrm>
            <a:off x="6629400" y="3505200"/>
            <a:ext cx="1797050" cy="557213"/>
            <a:chOff x="4176" y="2208"/>
            <a:chExt cx="1132" cy="351"/>
          </a:xfrm>
        </p:grpSpPr>
        <p:sp>
          <p:nvSpPr>
            <p:cNvPr id="79904" name="Rectangle 32"/>
            <p:cNvSpPr>
              <a:spLocks noChangeArrowheads="1"/>
            </p:cNvSpPr>
            <p:nvPr/>
          </p:nvSpPr>
          <p:spPr bwMode="auto">
            <a:xfrm>
              <a:off x="4176" y="2256"/>
              <a:ext cx="624" cy="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2400" baseline="0">
                  <a:solidFill>
                    <a:schemeClr val="tx2"/>
                  </a:solidFill>
                </a:rPr>
                <a:t>ВС =</a:t>
              </a:r>
              <a:endParaRPr lang="ru-RU" sz="2400" baseline="30000">
                <a:solidFill>
                  <a:schemeClr val="tx2"/>
                </a:solidFill>
              </a:endParaRPr>
            </a:p>
          </p:txBody>
        </p:sp>
        <p:graphicFrame>
          <p:nvGraphicFramePr>
            <p:cNvPr id="79905" name="Object 33"/>
            <p:cNvGraphicFramePr>
              <a:graphicFrameLocks noChangeAspect="1"/>
            </p:cNvGraphicFramePr>
            <p:nvPr/>
          </p:nvGraphicFramePr>
          <p:xfrm>
            <a:off x="4704" y="2208"/>
            <a:ext cx="604" cy="3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9946" name="Формула" r:id="rId6" imgW="393480" imgH="228600" progId="Equation.3">
                    <p:embed/>
                  </p:oleObj>
                </mc:Choice>
                <mc:Fallback>
                  <p:oleObj name="Формула" r:id="rId6" imgW="393480" imgH="2286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2208"/>
                          <a:ext cx="604" cy="3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9906" name="Rectangle 34"/>
          <p:cNvSpPr>
            <a:spLocks noChangeArrowheads="1"/>
          </p:cNvSpPr>
          <p:nvPr/>
        </p:nvSpPr>
        <p:spPr bwMode="auto">
          <a:xfrm>
            <a:off x="6705600" y="4267200"/>
            <a:ext cx="14478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chemeClr val="tx2"/>
                </a:solidFill>
              </a:rPr>
              <a:t>ВС = 15</a:t>
            </a:r>
            <a:endParaRPr lang="ru-RU" sz="2400" baseline="30000">
              <a:solidFill>
                <a:schemeClr val="tx2"/>
              </a:solidFill>
            </a:endParaRPr>
          </a:p>
        </p:txBody>
      </p:sp>
      <p:sp>
        <p:nvSpPr>
          <p:cNvPr id="79908" name="Rectangle 36"/>
          <p:cNvSpPr>
            <a:spLocks noChangeArrowheads="1"/>
          </p:cNvSpPr>
          <p:nvPr/>
        </p:nvSpPr>
        <p:spPr bwMode="auto">
          <a:xfrm>
            <a:off x="5105400" y="1447800"/>
            <a:ext cx="533400" cy="304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П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О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Д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Р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О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Б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Н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О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         </a:t>
            </a:r>
          </a:p>
        </p:txBody>
      </p:sp>
      <p:sp>
        <p:nvSpPr>
          <p:cNvPr id="79909" name="Rectangle 37"/>
          <p:cNvSpPr>
            <a:spLocks noChangeArrowheads="1"/>
          </p:cNvSpPr>
          <p:nvPr/>
        </p:nvSpPr>
        <p:spPr bwMode="auto">
          <a:xfrm>
            <a:off x="1143000" y="4794250"/>
            <a:ext cx="533400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Б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Ы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С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Т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Р</a:t>
            </a:r>
          </a:p>
          <a:p>
            <a:pPr>
              <a:lnSpc>
                <a:spcPct val="90000"/>
              </a:lnSpc>
            </a:pPr>
            <a:r>
              <a:rPr lang="ru-RU" sz="2400" baseline="0">
                <a:solidFill>
                  <a:srgbClr val="FF0000"/>
                </a:solidFill>
              </a:rPr>
              <a:t>О        </a:t>
            </a:r>
          </a:p>
        </p:txBody>
      </p:sp>
      <p:graphicFrame>
        <p:nvGraphicFramePr>
          <p:cNvPr id="79910" name="Object 38"/>
          <p:cNvGraphicFramePr>
            <a:graphicFrameLocks noChangeAspect="1"/>
          </p:cNvGraphicFramePr>
          <p:nvPr/>
        </p:nvGraphicFramePr>
        <p:xfrm>
          <a:off x="5791200" y="5710238"/>
          <a:ext cx="3186113" cy="114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47" name="Формула" r:id="rId8" imgW="1091880" imgH="393480" progId="Equation.3">
                  <p:embed/>
                </p:oleObj>
              </mc:Choice>
              <mc:Fallback>
                <p:oleObj name="Формула" r:id="rId8" imgW="1091880" imgH="39348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710238"/>
                        <a:ext cx="3186113" cy="1147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9912" name="Picture 40" descr="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5800" y="1371600"/>
            <a:ext cx="674688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913" name="Picture 41" descr="1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1000" y="4876800"/>
            <a:ext cx="674688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9917" name="Group 45"/>
          <p:cNvGrpSpPr>
            <a:grpSpLocks/>
          </p:cNvGrpSpPr>
          <p:nvPr/>
        </p:nvGrpSpPr>
        <p:grpSpPr bwMode="auto">
          <a:xfrm>
            <a:off x="7162800" y="5029200"/>
            <a:ext cx="1524000" cy="609600"/>
            <a:chOff x="2400" y="3936"/>
            <a:chExt cx="960" cy="384"/>
          </a:xfrm>
        </p:grpSpPr>
        <p:pic>
          <p:nvPicPr>
            <p:cNvPr id="79914" name="Picture 42" descr="000044"/>
            <p:cNvPicPr>
              <a:picLocks noChangeAspect="1" noChangeArrowheads="1" noCrop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936"/>
              <a:ext cx="384" cy="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916" name="Rectangle 44"/>
            <p:cNvSpPr>
              <a:spLocks noChangeArrowheads="1"/>
            </p:cNvSpPr>
            <p:nvPr/>
          </p:nvSpPr>
          <p:spPr bwMode="auto">
            <a:xfrm>
              <a:off x="2400" y="3936"/>
              <a:ext cx="912" cy="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800" baseline="0">
                  <a:solidFill>
                    <a:schemeClr val="tx2"/>
                  </a:solidFill>
                </a:rPr>
                <a:t>S</a:t>
              </a:r>
              <a:r>
                <a:rPr lang="ru-RU" sz="2800">
                  <a:solidFill>
                    <a:schemeClr val="tx2"/>
                  </a:solidFill>
                </a:rPr>
                <a:t>АВС</a:t>
              </a:r>
              <a:endParaRPr lang="ru-RU" sz="2800" baseline="3000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9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7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9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9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79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9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9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9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9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79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9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79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79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9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9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9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9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9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79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9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9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79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9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9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" grpId="0"/>
      <p:bldP spid="79879" grpId="0" animBg="1"/>
      <p:bldP spid="79883" grpId="0"/>
      <p:bldP spid="79891" grpId="0"/>
      <p:bldP spid="79899" grpId="0"/>
      <p:bldP spid="79900" grpId="0"/>
      <p:bldP spid="79901" grpId="0"/>
      <p:bldP spid="79902" grpId="0"/>
      <p:bldP spid="79903" grpId="0"/>
      <p:bldP spid="79906" grpId="0"/>
      <p:bldP spid="79908" grpId="0"/>
      <p:bldP spid="7990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33797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3803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33804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05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3806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3808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33809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10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811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33812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13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3814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33815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816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5" t="6014" r="4225" b="6714"/>
          <a:stretch/>
        </p:blipFill>
        <p:spPr bwMode="auto">
          <a:xfrm>
            <a:off x="2163834" y="233825"/>
            <a:ext cx="5100833" cy="30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388324" y="3294325"/>
            <a:ext cx="8558826" cy="321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800" b="1" u="none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Пифагорейцы занимались математикой,  философией,  естественными науками. Они узнавали друг друга по пятиугольной пентаграмме. Они верили, что в числах спрятана закономерность всего мира. Ими было сделано много важных открытий в арифметике и геометрии.</a:t>
            </a:r>
          </a:p>
          <a:p>
            <a:r>
              <a:rPr lang="ru-RU" sz="3800" b="1" u="none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известно более 200 доказательств теоремы Пифагора.</a:t>
            </a:r>
          </a:p>
          <a:p>
            <a:r>
              <a:rPr lang="ru-RU" sz="3800" b="1" i="1" u="none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66369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34821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27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34828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29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4830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32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34833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4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4835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34836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37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4838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34839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840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4841" name="Rectangle 25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58200" cy="731838"/>
          </a:xfrm>
          <a:noFill/>
          <a:ln/>
        </p:spPr>
        <p:txBody>
          <a:bodyPr/>
          <a:lstStyle/>
          <a:p>
            <a:r>
              <a:rPr lang="ru-RU" sz="4000" b="1" i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Некоторые формулировки теоремы</a:t>
            </a:r>
          </a:p>
        </p:txBody>
      </p:sp>
      <p:graphicFrame>
        <p:nvGraphicFramePr>
          <p:cNvPr id="15565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5203825" y="990600"/>
          <a:ext cx="3659188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9" r:id="rId3" imgW="2866667" imgH="2448267" progId="MSPhotoEd.3">
                  <p:embed/>
                </p:oleObj>
              </mc:Choice>
              <mc:Fallback>
                <p:oleObj r:id="rId3" imgW="2866667" imgH="24482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3825" y="990600"/>
                        <a:ext cx="3659188" cy="312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197276" y="1259631"/>
            <a:ext cx="5181600" cy="2964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4000" b="1" u="none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Евклида эта теорема гласит (дословный перевод): </a:t>
            </a:r>
          </a:p>
          <a:p>
            <a:r>
              <a:rPr lang="ru-RU" sz="4000" b="1" u="none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"В прямоугольном треугольнике квадрат стороны, натянутой над прямым углом, равен квадратам на сторонах, заключающих прямой угол".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533400" y="4254451"/>
            <a:ext cx="81534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3600" b="1" u="none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первом русском переводе евклидовых "Начал", сделанном Ф. И. Петрушевским, теорема Пифагора изложена так: </a:t>
            </a:r>
            <a:r>
              <a:rPr lang="ru-RU" sz="3600" b="1" u="none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600" b="1" u="none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прямоугольных треугольниках квадрат из стороны, противолежащей прямому углу, равен сумме квадратов из сторон, содержащих прямой угол".</a:t>
            </a:r>
          </a:p>
        </p:txBody>
      </p:sp>
      <p:grpSp>
        <p:nvGrpSpPr>
          <p:cNvPr id="34846" name="Group 30"/>
          <p:cNvGrpSpPr>
            <a:grpSpLocks/>
          </p:cNvGrpSpPr>
          <p:nvPr/>
        </p:nvGrpSpPr>
        <p:grpSpPr bwMode="auto">
          <a:xfrm rot="21233622" flipH="1">
            <a:off x="8305800" y="5245100"/>
            <a:ext cx="673100" cy="1612900"/>
            <a:chOff x="746" y="796"/>
            <a:chExt cx="903" cy="1999"/>
          </a:xfrm>
        </p:grpSpPr>
        <p:sp>
          <p:nvSpPr>
            <p:cNvPr id="34847" name="Freeform 31"/>
            <p:cNvSpPr>
              <a:spLocks/>
            </p:cNvSpPr>
            <p:nvPr/>
          </p:nvSpPr>
          <p:spPr bwMode="auto">
            <a:xfrm rot="78698">
              <a:off x="801" y="796"/>
              <a:ext cx="848" cy="1909"/>
            </a:xfrm>
            <a:custGeom>
              <a:avLst/>
              <a:gdLst>
                <a:gd name="T0" fmla="*/ 0 w 1252"/>
                <a:gd name="T1" fmla="*/ 90 h 3125"/>
                <a:gd name="T2" fmla="*/ 227 w 1252"/>
                <a:gd name="T3" fmla="*/ 0 h 3125"/>
                <a:gd name="T4" fmla="*/ 1179 w 1252"/>
                <a:gd name="T5" fmla="*/ 2540 h 3125"/>
                <a:gd name="T6" fmla="*/ 1252 w 1252"/>
                <a:gd name="T7" fmla="*/ 3125 h 3125"/>
                <a:gd name="T8" fmla="*/ 952 w 1252"/>
                <a:gd name="T9" fmla="*/ 2630 h 3125"/>
                <a:gd name="T10" fmla="*/ 0 w 1252"/>
                <a:gd name="T11" fmla="*/ 90 h 3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48" name="Freeform 32"/>
            <p:cNvSpPr>
              <a:spLocks/>
            </p:cNvSpPr>
            <p:nvPr/>
          </p:nvSpPr>
          <p:spPr bwMode="auto">
            <a:xfrm rot="78698">
              <a:off x="1429" y="2356"/>
              <a:ext cx="214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49" name="Freeform 33"/>
            <p:cNvSpPr>
              <a:spLocks/>
            </p:cNvSpPr>
            <p:nvPr/>
          </p:nvSpPr>
          <p:spPr bwMode="auto">
            <a:xfrm rot="78698">
              <a:off x="1554" y="2578"/>
              <a:ext cx="82" cy="141"/>
            </a:xfrm>
            <a:custGeom>
              <a:avLst/>
              <a:gdLst>
                <a:gd name="T0" fmla="*/ 85 w 121"/>
                <a:gd name="T1" fmla="*/ 0 h 230"/>
                <a:gd name="T2" fmla="*/ 0 w 121"/>
                <a:gd name="T3" fmla="*/ 25 h 230"/>
                <a:gd name="T4" fmla="*/ 121 w 121"/>
                <a:gd name="T5" fmla="*/ 230 h 230"/>
                <a:gd name="T6" fmla="*/ 85 w 121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4850" name="Group 34"/>
            <p:cNvGrpSpPr>
              <a:grpSpLocks/>
            </p:cNvGrpSpPr>
            <p:nvPr/>
          </p:nvGrpSpPr>
          <p:grpSpPr bwMode="auto">
            <a:xfrm>
              <a:off x="746" y="807"/>
              <a:ext cx="864" cy="1988"/>
              <a:chOff x="738" y="806"/>
              <a:chExt cx="864" cy="1988"/>
            </a:xfrm>
          </p:grpSpPr>
          <p:sp>
            <p:nvSpPr>
              <p:cNvPr id="34851" name="Freeform 35"/>
              <p:cNvSpPr>
                <a:spLocks/>
              </p:cNvSpPr>
              <p:nvPr/>
            </p:nvSpPr>
            <p:spPr bwMode="auto">
              <a:xfrm rot="78698">
                <a:off x="861" y="806"/>
                <a:ext cx="741" cy="1595"/>
              </a:xfrm>
              <a:custGeom>
                <a:avLst/>
                <a:gdLst>
                  <a:gd name="T0" fmla="*/ 867 w 1094"/>
                  <a:gd name="T1" fmla="*/ 2612 h 2612"/>
                  <a:gd name="T2" fmla="*/ 1094 w 1094"/>
                  <a:gd name="T3" fmla="*/ 2522 h 2612"/>
                  <a:gd name="T4" fmla="*/ 1016 w 1094"/>
                  <a:gd name="T5" fmla="*/ 2554 h 2612"/>
                  <a:gd name="T6" fmla="*/ 84 w 1094"/>
                  <a:gd name="T7" fmla="*/ 0 h 2612"/>
                  <a:gd name="T8" fmla="*/ 0 w 1094"/>
                  <a:gd name="T9" fmla="*/ 30 h 2612"/>
                  <a:gd name="T10" fmla="*/ 940 w 1094"/>
                  <a:gd name="T11" fmla="*/ 2584 h 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4" h="2612">
                    <a:moveTo>
                      <a:pt x="867" y="2612"/>
                    </a:moveTo>
                    <a:lnTo>
                      <a:pt x="1094" y="2522"/>
                    </a:lnTo>
                    <a:lnTo>
                      <a:pt x="1016" y="2554"/>
                    </a:lnTo>
                    <a:lnTo>
                      <a:pt x="84" y="0"/>
                    </a:lnTo>
                    <a:lnTo>
                      <a:pt x="0" y="30"/>
                    </a:lnTo>
                    <a:lnTo>
                      <a:pt x="940" y="2584"/>
                    </a:lnTo>
                  </a:path>
                </a:pathLst>
              </a:custGeom>
              <a:solidFill>
                <a:srgbClr val="33CC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4852" name="Group 36"/>
              <p:cNvGrpSpPr>
                <a:grpSpLocks/>
              </p:cNvGrpSpPr>
              <p:nvPr/>
            </p:nvGrpSpPr>
            <p:grpSpPr bwMode="auto">
              <a:xfrm rot="78698">
                <a:off x="738" y="936"/>
                <a:ext cx="382" cy="1858"/>
                <a:chOff x="1292" y="1570"/>
                <a:chExt cx="363" cy="1905"/>
              </a:xfrm>
            </p:grpSpPr>
            <p:sp>
              <p:nvSpPr>
                <p:cNvPr id="34853" name="Freeform 37"/>
                <p:cNvSpPr>
                  <a:spLocks/>
                </p:cNvSpPr>
                <p:nvPr/>
              </p:nvSpPr>
              <p:spPr bwMode="auto">
                <a:xfrm>
                  <a:off x="1292" y="1616"/>
                  <a:ext cx="227" cy="1859"/>
                </a:xfrm>
                <a:custGeom>
                  <a:avLst/>
                  <a:gdLst>
                    <a:gd name="T0" fmla="*/ 227 w 227"/>
                    <a:gd name="T1" fmla="*/ 136 h 1859"/>
                    <a:gd name="T2" fmla="*/ 0 w 227"/>
                    <a:gd name="T3" fmla="*/ 1859 h 1859"/>
                    <a:gd name="T4" fmla="*/ 0 w 227"/>
                    <a:gd name="T5" fmla="*/ 1633 h 1859"/>
                    <a:gd name="T6" fmla="*/ 137 w 227"/>
                    <a:gd name="T7" fmla="*/ 0 h 1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7" h="1859">
                      <a:moveTo>
                        <a:pt x="227" y="136"/>
                      </a:moveTo>
                      <a:lnTo>
                        <a:pt x="0" y="1859"/>
                      </a:lnTo>
                      <a:lnTo>
                        <a:pt x="0" y="1633"/>
                      </a:lnTo>
                      <a:lnTo>
                        <a:pt x="137" y="0"/>
                      </a:lnTo>
                    </a:path>
                  </a:pathLst>
                </a:custGeom>
                <a:solidFill>
                  <a:srgbClr val="777777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54" name="Oval 38"/>
                <p:cNvSpPr>
                  <a:spLocks noChangeArrowheads="1"/>
                </p:cNvSpPr>
                <p:nvPr/>
              </p:nvSpPr>
              <p:spPr bwMode="auto">
                <a:xfrm>
                  <a:off x="1383" y="1570"/>
                  <a:ext cx="272" cy="272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1084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42" grpId="0"/>
      <p:bldP spid="348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65" name="Rectangle 25"/>
          <p:cNvSpPr>
            <a:spLocks noGrp="1" noChangeArrowheads="1"/>
          </p:cNvSpPr>
          <p:nvPr>
            <p:ph type="title"/>
          </p:nvPr>
        </p:nvSpPr>
        <p:spPr>
          <a:xfrm>
            <a:off x="457200" y="205581"/>
            <a:ext cx="8229600" cy="731838"/>
          </a:xfrm>
          <a:noFill/>
          <a:ln/>
        </p:spPr>
        <p:txBody>
          <a:bodyPr/>
          <a:lstStyle/>
          <a:p>
            <a:r>
              <a:rPr lang="ru-RU" sz="4000" b="1" i="1" u="sng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Теорема Пифагора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-152399" y="1042698"/>
            <a:ext cx="9117898" cy="762000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прямоугольном треугольнике квадрат гипотенузы равен сумме квадратов катетов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40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grpSp>
        <p:nvGrpSpPr>
          <p:cNvPr id="35844" name="Group 4"/>
          <p:cNvGrpSpPr>
            <a:grpSpLocks/>
          </p:cNvGrpSpPr>
          <p:nvPr/>
        </p:nvGrpSpPr>
        <p:grpSpPr bwMode="auto">
          <a:xfrm>
            <a:off x="22225" y="0"/>
            <a:ext cx="9093200" cy="6835775"/>
            <a:chOff x="14" y="0"/>
            <a:chExt cx="5728" cy="4306"/>
          </a:xfrm>
        </p:grpSpPr>
        <p:sp>
          <p:nvSpPr>
            <p:cNvPr id="35845" name="Freeform 5"/>
            <p:cNvSpPr>
              <a:spLocks/>
            </p:cNvSpPr>
            <p:nvPr/>
          </p:nvSpPr>
          <p:spPr bwMode="auto">
            <a:xfrm>
              <a:off x="357" y="70"/>
              <a:ext cx="5040" cy="5"/>
            </a:xfrm>
            <a:custGeom>
              <a:avLst/>
              <a:gdLst>
                <a:gd name="T0" fmla="*/ 5040 w 5040"/>
                <a:gd name="T1" fmla="*/ 0 h 5"/>
                <a:gd name="T2" fmla="*/ 0 w 5040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5">
                  <a:moveTo>
                    <a:pt x="5040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46" name="Freeform 6"/>
            <p:cNvSpPr>
              <a:spLocks/>
            </p:cNvSpPr>
            <p:nvPr/>
          </p:nvSpPr>
          <p:spPr bwMode="auto">
            <a:xfrm>
              <a:off x="327" y="29"/>
              <a:ext cx="5102" cy="3"/>
            </a:xfrm>
            <a:custGeom>
              <a:avLst/>
              <a:gdLst>
                <a:gd name="T0" fmla="*/ 5102 w 5102"/>
                <a:gd name="T1" fmla="*/ 0 h 3"/>
                <a:gd name="T2" fmla="*/ 0 w 5102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2" h="3">
                  <a:moveTo>
                    <a:pt x="5102" y="0"/>
                  </a:moveTo>
                  <a:lnTo>
                    <a:pt x="0" y="3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47" name="Freeform 7"/>
            <p:cNvSpPr>
              <a:spLocks/>
            </p:cNvSpPr>
            <p:nvPr/>
          </p:nvSpPr>
          <p:spPr bwMode="auto">
            <a:xfrm>
              <a:off x="71" y="362"/>
              <a:ext cx="6" cy="3580"/>
            </a:xfrm>
            <a:custGeom>
              <a:avLst/>
              <a:gdLst>
                <a:gd name="T0" fmla="*/ 6 w 6"/>
                <a:gd name="T1" fmla="*/ 3580 h 3580"/>
                <a:gd name="T2" fmla="*/ 0 w 6"/>
                <a:gd name="T3" fmla="*/ 0 h 3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580">
                  <a:moveTo>
                    <a:pt x="6" y="3580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48" name="Freeform 8"/>
            <p:cNvSpPr>
              <a:spLocks/>
            </p:cNvSpPr>
            <p:nvPr/>
          </p:nvSpPr>
          <p:spPr bwMode="auto">
            <a:xfrm>
              <a:off x="32" y="336"/>
              <a:ext cx="3" cy="3641"/>
            </a:xfrm>
            <a:custGeom>
              <a:avLst/>
              <a:gdLst>
                <a:gd name="T0" fmla="*/ 3 w 3"/>
                <a:gd name="T1" fmla="*/ 3641 h 3641"/>
                <a:gd name="T2" fmla="*/ 0 w 3"/>
                <a:gd name="T3" fmla="*/ 0 h 3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641">
                  <a:moveTo>
                    <a:pt x="3" y="3641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49" name="Freeform 9"/>
            <p:cNvSpPr>
              <a:spLocks/>
            </p:cNvSpPr>
            <p:nvPr/>
          </p:nvSpPr>
          <p:spPr bwMode="auto">
            <a:xfrm>
              <a:off x="359" y="4224"/>
              <a:ext cx="5040" cy="2"/>
            </a:xfrm>
            <a:custGeom>
              <a:avLst/>
              <a:gdLst>
                <a:gd name="T0" fmla="*/ 5040 w 5040"/>
                <a:gd name="T1" fmla="*/ 0 h 2"/>
                <a:gd name="T2" fmla="*/ 0 w 5040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40" h="2">
                  <a:moveTo>
                    <a:pt x="5040" y="0"/>
                  </a:moveTo>
                  <a:lnTo>
                    <a:pt x="0" y="2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50" name="Freeform 10"/>
            <p:cNvSpPr>
              <a:spLocks/>
            </p:cNvSpPr>
            <p:nvPr/>
          </p:nvSpPr>
          <p:spPr bwMode="auto">
            <a:xfrm>
              <a:off x="327" y="4272"/>
              <a:ext cx="5105" cy="5"/>
            </a:xfrm>
            <a:custGeom>
              <a:avLst/>
              <a:gdLst>
                <a:gd name="T0" fmla="*/ 5105 w 5105"/>
                <a:gd name="T1" fmla="*/ 0 h 5"/>
                <a:gd name="T2" fmla="*/ 0 w 5105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105" h="5">
                  <a:moveTo>
                    <a:pt x="5105" y="0"/>
                  </a:moveTo>
                  <a:lnTo>
                    <a:pt x="0" y="5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51" name="Group 11"/>
            <p:cNvGrpSpPr>
              <a:grpSpLocks/>
            </p:cNvGrpSpPr>
            <p:nvPr/>
          </p:nvGrpSpPr>
          <p:grpSpPr bwMode="auto">
            <a:xfrm>
              <a:off x="5417" y="3921"/>
              <a:ext cx="325" cy="380"/>
              <a:chOff x="5417" y="3921"/>
              <a:chExt cx="325" cy="380"/>
            </a:xfrm>
          </p:grpSpPr>
          <p:sp>
            <p:nvSpPr>
              <p:cNvPr id="35852" name="Arc 12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3" name="Arc 13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5854" name="Freeform 14"/>
            <p:cNvSpPr>
              <a:spLocks/>
            </p:cNvSpPr>
            <p:nvPr/>
          </p:nvSpPr>
          <p:spPr bwMode="auto">
            <a:xfrm>
              <a:off x="5678" y="360"/>
              <a:ext cx="3" cy="3582"/>
            </a:xfrm>
            <a:custGeom>
              <a:avLst/>
              <a:gdLst>
                <a:gd name="T0" fmla="*/ 3 w 3"/>
                <a:gd name="T1" fmla="*/ 3582 h 3582"/>
                <a:gd name="T2" fmla="*/ 0 w 3"/>
                <a:gd name="T3" fmla="*/ 0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3582">
                  <a:moveTo>
                    <a:pt x="3" y="358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55" name="Freeform 15"/>
            <p:cNvSpPr>
              <a:spLocks/>
            </p:cNvSpPr>
            <p:nvPr/>
          </p:nvSpPr>
          <p:spPr bwMode="auto">
            <a:xfrm>
              <a:off x="5723" y="327"/>
              <a:ext cx="1" cy="3642"/>
            </a:xfrm>
            <a:custGeom>
              <a:avLst/>
              <a:gdLst>
                <a:gd name="T0" fmla="*/ 1 w 1"/>
                <a:gd name="T1" fmla="*/ 3642 h 3642"/>
                <a:gd name="T2" fmla="*/ 0 w 1"/>
                <a:gd name="T3" fmla="*/ 0 h 3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642">
                  <a:moveTo>
                    <a:pt x="1" y="3642"/>
                  </a:moveTo>
                  <a:lnTo>
                    <a:pt x="0" y="0"/>
                  </a:lnTo>
                </a:path>
              </a:pathLst>
            </a:custGeom>
            <a:noFill/>
            <a:ln w="19050" cmpd="sng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56" name="Group 16"/>
            <p:cNvGrpSpPr>
              <a:grpSpLocks/>
            </p:cNvGrpSpPr>
            <p:nvPr/>
          </p:nvGrpSpPr>
          <p:grpSpPr bwMode="auto">
            <a:xfrm flipH="1" flipV="1">
              <a:off x="14" y="2"/>
              <a:ext cx="325" cy="380"/>
              <a:chOff x="5417" y="3921"/>
              <a:chExt cx="325" cy="380"/>
            </a:xfrm>
          </p:grpSpPr>
          <p:sp>
            <p:nvSpPr>
              <p:cNvPr id="35857" name="Arc 17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58" name="Arc 18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5859" name="Group 19"/>
            <p:cNvGrpSpPr>
              <a:grpSpLocks/>
            </p:cNvGrpSpPr>
            <p:nvPr/>
          </p:nvGrpSpPr>
          <p:grpSpPr bwMode="auto">
            <a:xfrm flipV="1">
              <a:off x="5415" y="0"/>
              <a:ext cx="325" cy="380"/>
              <a:chOff x="5417" y="3921"/>
              <a:chExt cx="325" cy="380"/>
            </a:xfrm>
          </p:grpSpPr>
          <p:sp>
            <p:nvSpPr>
              <p:cNvPr id="35860" name="Arc 20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1" name="Arc 21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5862" name="Group 22"/>
            <p:cNvGrpSpPr>
              <a:grpSpLocks/>
            </p:cNvGrpSpPr>
            <p:nvPr/>
          </p:nvGrpSpPr>
          <p:grpSpPr bwMode="auto">
            <a:xfrm flipH="1">
              <a:off x="16" y="3926"/>
              <a:ext cx="325" cy="380"/>
              <a:chOff x="5417" y="3921"/>
              <a:chExt cx="325" cy="380"/>
            </a:xfrm>
          </p:grpSpPr>
          <p:sp>
            <p:nvSpPr>
              <p:cNvPr id="35863" name="Arc 23"/>
              <p:cNvSpPr>
                <a:spLocks/>
              </p:cNvSpPr>
              <p:nvPr/>
            </p:nvSpPr>
            <p:spPr bwMode="auto">
              <a:xfrm rot="5937534" flipH="1" flipV="1">
                <a:off x="5408" y="3930"/>
                <a:ext cx="332" cy="313"/>
              </a:xfrm>
              <a:custGeom>
                <a:avLst/>
                <a:gdLst>
                  <a:gd name="G0" fmla="+- 1910 0 0"/>
                  <a:gd name="G1" fmla="+- 21600 0 0"/>
                  <a:gd name="G2" fmla="+- 21600 0 0"/>
                  <a:gd name="T0" fmla="*/ 0 w 22928"/>
                  <a:gd name="T1" fmla="*/ 85 h 21600"/>
                  <a:gd name="T2" fmla="*/ 22928 w 22928"/>
                  <a:gd name="T3" fmla="*/ 16618 h 21600"/>
                  <a:gd name="T4" fmla="*/ 1910 w 2292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928" h="21600" fill="none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</a:path>
                  <a:path w="22928" h="21600" stroke="0" extrusionOk="0">
                    <a:moveTo>
                      <a:pt x="-1" y="84"/>
                    </a:moveTo>
                    <a:cubicBezTo>
                      <a:pt x="635" y="28"/>
                      <a:pt x="1272" y="0"/>
                      <a:pt x="1910" y="0"/>
                    </a:cubicBezTo>
                    <a:cubicBezTo>
                      <a:pt x="11920" y="0"/>
                      <a:pt x="20618" y="6877"/>
                      <a:pt x="22927" y="16618"/>
                    </a:cubicBezTo>
                    <a:lnTo>
                      <a:pt x="191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864" name="Arc 24"/>
              <p:cNvSpPr>
                <a:spLocks/>
              </p:cNvSpPr>
              <p:nvPr/>
            </p:nvSpPr>
            <p:spPr bwMode="auto">
              <a:xfrm rot="5937534" flipH="1" flipV="1">
                <a:off x="5421" y="3980"/>
                <a:ext cx="349" cy="293"/>
              </a:xfrm>
              <a:custGeom>
                <a:avLst/>
                <a:gdLst>
                  <a:gd name="G0" fmla="+- 4272 0 0"/>
                  <a:gd name="G1" fmla="+- 21600 0 0"/>
                  <a:gd name="G2" fmla="+- 21600 0 0"/>
                  <a:gd name="T0" fmla="*/ 0 w 25689"/>
                  <a:gd name="T1" fmla="*/ 427 h 21600"/>
                  <a:gd name="T2" fmla="*/ 25689 w 25689"/>
                  <a:gd name="T3" fmla="*/ 18792 h 21600"/>
                  <a:gd name="T4" fmla="*/ 4272 w 25689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689" h="21600" fill="none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</a:path>
                  <a:path w="25689" h="21600" stroke="0" extrusionOk="0">
                    <a:moveTo>
                      <a:pt x="-1" y="426"/>
                    </a:moveTo>
                    <a:cubicBezTo>
                      <a:pt x="1406" y="142"/>
                      <a:pt x="2837" y="0"/>
                      <a:pt x="4272" y="0"/>
                    </a:cubicBezTo>
                    <a:cubicBezTo>
                      <a:pt x="15115" y="0"/>
                      <a:pt x="24279" y="8040"/>
                      <a:pt x="25688" y="18792"/>
                    </a:cubicBezTo>
                    <a:lnTo>
                      <a:pt x="4272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5866" name="AutoShape 26"/>
          <p:cNvSpPr>
            <a:spLocks noChangeArrowheads="1"/>
          </p:cNvSpPr>
          <p:nvPr/>
        </p:nvSpPr>
        <p:spPr bwMode="auto">
          <a:xfrm rot="7633451">
            <a:off x="5191527" y="3173375"/>
            <a:ext cx="2514600" cy="3276600"/>
          </a:xfrm>
          <a:prstGeom prst="rtTriangl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0" name="Text Box 30"/>
          <p:cNvSpPr txBox="1">
            <a:spLocks noChangeArrowheads="1"/>
          </p:cNvSpPr>
          <p:nvPr/>
        </p:nvSpPr>
        <p:spPr bwMode="auto">
          <a:xfrm>
            <a:off x="4069113" y="4300473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u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35871" name="Text Box 31"/>
          <p:cNvSpPr txBox="1">
            <a:spLocks noChangeArrowheads="1"/>
          </p:cNvSpPr>
          <p:nvPr/>
        </p:nvSpPr>
        <p:spPr bwMode="auto">
          <a:xfrm>
            <a:off x="5856875" y="2356791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u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35872" name="Text Box 32"/>
          <p:cNvSpPr txBox="1">
            <a:spLocks noChangeArrowheads="1"/>
          </p:cNvSpPr>
          <p:nvPr/>
        </p:nvSpPr>
        <p:spPr bwMode="auto">
          <a:xfrm>
            <a:off x="8341305" y="4259981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u="none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 rot="2424943">
            <a:off x="5815678" y="2873231"/>
            <a:ext cx="203200" cy="1984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874" name="Text Box 34"/>
          <p:cNvSpPr txBox="1">
            <a:spLocks noChangeArrowheads="1"/>
          </p:cNvSpPr>
          <p:nvPr/>
        </p:nvSpPr>
        <p:spPr bwMode="auto">
          <a:xfrm>
            <a:off x="470857" y="2202456"/>
            <a:ext cx="5337692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</a:t>
            </a:r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u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∆ АВС – прямоугольный </a:t>
            </a:r>
          </a:p>
          <a:p>
            <a:endParaRPr lang="ru-RU" sz="4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Доказать:</a:t>
            </a:r>
          </a:p>
          <a:p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u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ru-RU" sz="5400" b="1" u="none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b="1" u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АС</a:t>
            </a:r>
            <a:r>
              <a:rPr lang="ru-RU" sz="5400" b="1" u="none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b="1" u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ВС</a:t>
            </a:r>
            <a:r>
              <a:rPr lang="ru-RU" sz="5400" b="1" u="none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u="none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5875" name="Group 35"/>
          <p:cNvGrpSpPr>
            <a:grpSpLocks/>
          </p:cNvGrpSpPr>
          <p:nvPr/>
        </p:nvGrpSpPr>
        <p:grpSpPr bwMode="auto">
          <a:xfrm rot="16205067" flipH="1">
            <a:off x="1555750" y="5454650"/>
            <a:ext cx="546100" cy="1524000"/>
            <a:chOff x="3797" y="754"/>
            <a:chExt cx="852" cy="1931"/>
          </a:xfrm>
        </p:grpSpPr>
        <p:sp>
          <p:nvSpPr>
            <p:cNvPr id="35876" name="Freeform 36"/>
            <p:cNvSpPr>
              <a:spLocks/>
            </p:cNvSpPr>
            <p:nvPr/>
          </p:nvSpPr>
          <p:spPr bwMode="auto">
            <a:xfrm rot="78698">
              <a:off x="3797" y="754"/>
              <a:ext cx="852" cy="1909"/>
            </a:xfrm>
            <a:custGeom>
              <a:avLst/>
              <a:gdLst>
                <a:gd name="T0" fmla="*/ 0 w 1252"/>
                <a:gd name="T1" fmla="*/ 90 h 3125"/>
                <a:gd name="T2" fmla="*/ 227 w 1252"/>
                <a:gd name="T3" fmla="*/ 0 h 3125"/>
                <a:gd name="T4" fmla="*/ 1179 w 1252"/>
                <a:gd name="T5" fmla="*/ 2540 h 3125"/>
                <a:gd name="T6" fmla="*/ 1252 w 1252"/>
                <a:gd name="T7" fmla="*/ 3125 h 3125"/>
                <a:gd name="T8" fmla="*/ 952 w 1252"/>
                <a:gd name="T9" fmla="*/ 2630 h 3125"/>
                <a:gd name="T10" fmla="*/ 0 w 1252"/>
                <a:gd name="T11" fmla="*/ 90 h 3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FF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77" name="Freeform 37"/>
            <p:cNvSpPr>
              <a:spLocks/>
            </p:cNvSpPr>
            <p:nvPr/>
          </p:nvSpPr>
          <p:spPr bwMode="auto">
            <a:xfrm rot="78698">
              <a:off x="4428" y="2314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78" name="Freeform 38"/>
            <p:cNvSpPr>
              <a:spLocks/>
            </p:cNvSpPr>
            <p:nvPr/>
          </p:nvSpPr>
          <p:spPr bwMode="auto">
            <a:xfrm rot="78698">
              <a:off x="4554" y="2536"/>
              <a:ext cx="82" cy="141"/>
            </a:xfrm>
            <a:custGeom>
              <a:avLst/>
              <a:gdLst>
                <a:gd name="T0" fmla="*/ 85 w 121"/>
                <a:gd name="T1" fmla="*/ 0 h 230"/>
                <a:gd name="T2" fmla="*/ 0 w 121"/>
                <a:gd name="T3" fmla="*/ 25 h 230"/>
                <a:gd name="T4" fmla="*/ 121 w 121"/>
                <a:gd name="T5" fmla="*/ 230 h 230"/>
                <a:gd name="T6" fmla="*/ 85 w 121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79" name="Freeform 39"/>
            <p:cNvSpPr>
              <a:spLocks/>
            </p:cNvSpPr>
            <p:nvPr/>
          </p:nvSpPr>
          <p:spPr bwMode="auto">
            <a:xfrm rot="78698">
              <a:off x="3866" y="765"/>
              <a:ext cx="744" cy="1595"/>
            </a:xfrm>
            <a:custGeom>
              <a:avLst/>
              <a:gdLst>
                <a:gd name="T0" fmla="*/ 867 w 1094"/>
                <a:gd name="T1" fmla="*/ 2612 h 2612"/>
                <a:gd name="T2" fmla="*/ 1094 w 1094"/>
                <a:gd name="T3" fmla="*/ 2522 h 2612"/>
                <a:gd name="T4" fmla="*/ 1016 w 1094"/>
                <a:gd name="T5" fmla="*/ 2554 h 2612"/>
                <a:gd name="T6" fmla="*/ 84 w 1094"/>
                <a:gd name="T7" fmla="*/ 0 h 2612"/>
                <a:gd name="T8" fmla="*/ 0 w 1094"/>
                <a:gd name="T9" fmla="*/ 30 h 2612"/>
                <a:gd name="T10" fmla="*/ 940 w 1094"/>
                <a:gd name="T11" fmla="*/ 2584 h 2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FF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5890" name="Group 50"/>
          <p:cNvGrpSpPr>
            <a:grpSpLocks/>
          </p:cNvGrpSpPr>
          <p:nvPr/>
        </p:nvGrpSpPr>
        <p:grpSpPr bwMode="auto">
          <a:xfrm rot="3221152" flipH="1">
            <a:off x="1316832" y="5693568"/>
            <a:ext cx="596900" cy="1401763"/>
            <a:chOff x="3797" y="754"/>
            <a:chExt cx="852" cy="1931"/>
          </a:xfrm>
        </p:grpSpPr>
        <p:sp>
          <p:nvSpPr>
            <p:cNvPr id="35891" name="Freeform 51"/>
            <p:cNvSpPr>
              <a:spLocks/>
            </p:cNvSpPr>
            <p:nvPr/>
          </p:nvSpPr>
          <p:spPr bwMode="auto">
            <a:xfrm rot="78698">
              <a:off x="3797" y="754"/>
              <a:ext cx="852" cy="1909"/>
            </a:xfrm>
            <a:custGeom>
              <a:avLst/>
              <a:gdLst>
                <a:gd name="T0" fmla="*/ 0 w 1252"/>
                <a:gd name="T1" fmla="*/ 90 h 3125"/>
                <a:gd name="T2" fmla="*/ 227 w 1252"/>
                <a:gd name="T3" fmla="*/ 0 h 3125"/>
                <a:gd name="T4" fmla="*/ 1179 w 1252"/>
                <a:gd name="T5" fmla="*/ 2540 h 3125"/>
                <a:gd name="T6" fmla="*/ 1252 w 1252"/>
                <a:gd name="T7" fmla="*/ 3125 h 3125"/>
                <a:gd name="T8" fmla="*/ 952 w 1252"/>
                <a:gd name="T9" fmla="*/ 2630 h 3125"/>
                <a:gd name="T10" fmla="*/ 0 w 1252"/>
                <a:gd name="T11" fmla="*/ 90 h 3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2" h="3125">
                  <a:moveTo>
                    <a:pt x="0" y="90"/>
                  </a:moveTo>
                  <a:lnTo>
                    <a:pt x="227" y="0"/>
                  </a:lnTo>
                  <a:lnTo>
                    <a:pt x="1179" y="2540"/>
                  </a:lnTo>
                  <a:lnTo>
                    <a:pt x="1252" y="3125"/>
                  </a:lnTo>
                  <a:lnTo>
                    <a:pt x="952" y="263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92" name="Freeform 52"/>
            <p:cNvSpPr>
              <a:spLocks/>
            </p:cNvSpPr>
            <p:nvPr/>
          </p:nvSpPr>
          <p:spPr bwMode="auto">
            <a:xfrm rot="78698">
              <a:off x="4428" y="2314"/>
              <a:ext cx="215" cy="371"/>
            </a:xfrm>
            <a:custGeom>
              <a:avLst/>
              <a:gdLst>
                <a:gd name="T0" fmla="*/ 316 w 316"/>
                <a:gd name="T1" fmla="*/ 608 h 608"/>
                <a:gd name="T2" fmla="*/ 227 w 316"/>
                <a:gd name="T3" fmla="*/ 0 h 608"/>
                <a:gd name="T4" fmla="*/ 0 w 316"/>
                <a:gd name="T5" fmla="*/ 90 h 608"/>
                <a:gd name="T6" fmla="*/ 316 w 316"/>
                <a:gd name="T7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608">
                  <a:moveTo>
                    <a:pt x="316" y="608"/>
                  </a:moveTo>
                  <a:lnTo>
                    <a:pt x="227" y="0"/>
                  </a:lnTo>
                  <a:lnTo>
                    <a:pt x="0" y="90"/>
                  </a:lnTo>
                  <a:lnTo>
                    <a:pt x="316" y="608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FF9900"/>
                </a:gs>
                <a:gs pos="100000">
                  <a:schemeClr val="bg1"/>
                </a:gs>
              </a:gsLst>
              <a:lin ang="2700000" scaled="1"/>
            </a:gradFill>
            <a:ln w="3175" cmpd="sng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93" name="Freeform 53"/>
            <p:cNvSpPr>
              <a:spLocks/>
            </p:cNvSpPr>
            <p:nvPr/>
          </p:nvSpPr>
          <p:spPr bwMode="auto">
            <a:xfrm rot="78698">
              <a:off x="4554" y="2536"/>
              <a:ext cx="82" cy="141"/>
            </a:xfrm>
            <a:custGeom>
              <a:avLst/>
              <a:gdLst>
                <a:gd name="T0" fmla="*/ 85 w 121"/>
                <a:gd name="T1" fmla="*/ 0 h 230"/>
                <a:gd name="T2" fmla="*/ 0 w 121"/>
                <a:gd name="T3" fmla="*/ 25 h 230"/>
                <a:gd name="T4" fmla="*/ 121 w 121"/>
                <a:gd name="T5" fmla="*/ 230 h 230"/>
                <a:gd name="T6" fmla="*/ 85 w 121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230">
                  <a:moveTo>
                    <a:pt x="85" y="0"/>
                  </a:moveTo>
                  <a:lnTo>
                    <a:pt x="0" y="25"/>
                  </a:lnTo>
                  <a:lnTo>
                    <a:pt x="121" y="23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894" name="Freeform 54"/>
            <p:cNvSpPr>
              <a:spLocks/>
            </p:cNvSpPr>
            <p:nvPr/>
          </p:nvSpPr>
          <p:spPr bwMode="auto">
            <a:xfrm rot="78698">
              <a:off x="3866" y="765"/>
              <a:ext cx="744" cy="1595"/>
            </a:xfrm>
            <a:custGeom>
              <a:avLst/>
              <a:gdLst>
                <a:gd name="T0" fmla="*/ 867 w 1094"/>
                <a:gd name="T1" fmla="*/ 2612 h 2612"/>
                <a:gd name="T2" fmla="*/ 1094 w 1094"/>
                <a:gd name="T3" fmla="*/ 2522 h 2612"/>
                <a:gd name="T4" fmla="*/ 1016 w 1094"/>
                <a:gd name="T5" fmla="*/ 2554 h 2612"/>
                <a:gd name="T6" fmla="*/ 84 w 1094"/>
                <a:gd name="T7" fmla="*/ 0 h 2612"/>
                <a:gd name="T8" fmla="*/ 0 w 1094"/>
                <a:gd name="T9" fmla="*/ 30 h 2612"/>
                <a:gd name="T10" fmla="*/ 940 w 1094"/>
                <a:gd name="T11" fmla="*/ 2584 h 2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4" h="2612">
                  <a:moveTo>
                    <a:pt x="867" y="2612"/>
                  </a:moveTo>
                  <a:lnTo>
                    <a:pt x="1094" y="2522"/>
                  </a:lnTo>
                  <a:lnTo>
                    <a:pt x="1016" y="2554"/>
                  </a:lnTo>
                  <a:lnTo>
                    <a:pt x="84" y="0"/>
                  </a:lnTo>
                  <a:lnTo>
                    <a:pt x="0" y="30"/>
                  </a:lnTo>
                  <a:lnTo>
                    <a:pt x="940" y="2584"/>
                  </a:lnTo>
                </a:path>
              </a:pathLst>
            </a:custGeom>
            <a:solidFill>
              <a:srgbClr val="FF0000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5904" name="Picture 64" descr="KONTROLNYE_KURSOVYE_DIPLOMNYE_raboty_OTChETY_po_praktik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257800"/>
            <a:ext cx="785813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13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0066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5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58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5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8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8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66" grpId="0" animBg="1"/>
      <p:bldP spid="35870" grpId="0"/>
      <p:bldP spid="35871" grpId="0"/>
      <p:bldP spid="35872" grpId="0"/>
      <p:bldP spid="35873" grpId="0" animBg="1"/>
      <p:bldP spid="358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Freeform 2"/>
          <p:cNvSpPr>
            <a:spLocks/>
          </p:cNvSpPr>
          <p:nvPr/>
        </p:nvSpPr>
        <p:spPr bwMode="auto">
          <a:xfrm>
            <a:off x="749300" y="1714500"/>
            <a:ext cx="4470400" cy="4483100"/>
          </a:xfrm>
          <a:custGeom>
            <a:avLst/>
            <a:gdLst>
              <a:gd name="T0" fmla="*/ 1120 w 2816"/>
              <a:gd name="T1" fmla="*/ 2824 h 2824"/>
              <a:gd name="T2" fmla="*/ 2816 w 2816"/>
              <a:gd name="T3" fmla="*/ 1712 h 2824"/>
              <a:gd name="T4" fmla="*/ 1696 w 2816"/>
              <a:gd name="T5" fmla="*/ 0 h 2824"/>
              <a:gd name="T6" fmla="*/ 0 w 2816"/>
              <a:gd name="T7" fmla="*/ 1120 h 2824"/>
              <a:gd name="T8" fmla="*/ 1120 w 2816"/>
              <a:gd name="T9" fmla="*/ 2824 h 2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6" h="2824">
                <a:moveTo>
                  <a:pt x="1120" y="2824"/>
                </a:moveTo>
                <a:lnTo>
                  <a:pt x="2816" y="1712"/>
                </a:lnTo>
                <a:lnTo>
                  <a:pt x="1696" y="0"/>
                </a:lnTo>
                <a:lnTo>
                  <a:pt x="0" y="1120"/>
                </a:lnTo>
                <a:lnTo>
                  <a:pt x="1120" y="282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883" name="AutoShape 3"/>
          <p:cNvSpPr>
            <a:spLocks noChangeArrowheads="1"/>
          </p:cNvSpPr>
          <p:nvPr/>
        </p:nvSpPr>
        <p:spPr bwMode="auto">
          <a:xfrm>
            <a:off x="762000" y="3505200"/>
            <a:ext cx="1752600" cy="2667000"/>
          </a:xfrm>
          <a:prstGeom prst="rtTriangl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884" name="Freeform 4"/>
          <p:cNvSpPr>
            <a:spLocks/>
          </p:cNvSpPr>
          <p:nvPr/>
        </p:nvSpPr>
        <p:spPr bwMode="auto">
          <a:xfrm>
            <a:off x="787400" y="6235700"/>
            <a:ext cx="1752600" cy="1588"/>
          </a:xfrm>
          <a:custGeom>
            <a:avLst/>
            <a:gdLst>
              <a:gd name="T0" fmla="*/ 0 w 1104"/>
              <a:gd name="T1" fmla="*/ 0 h 1"/>
              <a:gd name="T2" fmla="*/ 1104 w 110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04" h="1">
                <a:moveTo>
                  <a:pt x="0" y="0"/>
                </a:moveTo>
                <a:lnTo>
                  <a:pt x="1104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885" name="Freeform 5"/>
          <p:cNvSpPr>
            <a:spLocks/>
          </p:cNvSpPr>
          <p:nvPr/>
        </p:nvSpPr>
        <p:spPr bwMode="auto">
          <a:xfrm>
            <a:off x="762000" y="6184900"/>
            <a:ext cx="1752600" cy="1588"/>
          </a:xfrm>
          <a:custGeom>
            <a:avLst/>
            <a:gdLst>
              <a:gd name="T0" fmla="*/ 0 w 1104"/>
              <a:gd name="T1" fmla="*/ 0 h 1"/>
              <a:gd name="T2" fmla="*/ 1104 w 110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04" h="1">
                <a:moveTo>
                  <a:pt x="0" y="0"/>
                </a:moveTo>
                <a:lnTo>
                  <a:pt x="1104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886" name="Freeform 6"/>
          <p:cNvSpPr>
            <a:spLocks/>
          </p:cNvSpPr>
          <p:nvPr/>
        </p:nvSpPr>
        <p:spPr bwMode="auto">
          <a:xfrm>
            <a:off x="762000" y="6172200"/>
            <a:ext cx="1778000" cy="12700"/>
          </a:xfrm>
          <a:custGeom>
            <a:avLst/>
            <a:gdLst>
              <a:gd name="T0" fmla="*/ 0 w 1120"/>
              <a:gd name="T1" fmla="*/ 0 h 8"/>
              <a:gd name="T2" fmla="*/ 1120 w 1120"/>
              <a:gd name="T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20" h="8">
                <a:moveTo>
                  <a:pt x="0" y="0"/>
                </a:moveTo>
                <a:lnTo>
                  <a:pt x="1120" y="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887" name="AutoShape 7"/>
          <p:cNvSpPr>
            <a:spLocks noChangeArrowheads="1"/>
          </p:cNvSpPr>
          <p:nvPr/>
        </p:nvSpPr>
        <p:spPr bwMode="auto">
          <a:xfrm rot="16200000">
            <a:off x="3009900" y="3962400"/>
            <a:ext cx="1752600" cy="2667000"/>
          </a:xfrm>
          <a:prstGeom prst="rtTriangl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888" name="AutoShape 8"/>
          <p:cNvSpPr>
            <a:spLocks noChangeArrowheads="1"/>
          </p:cNvSpPr>
          <p:nvPr/>
        </p:nvSpPr>
        <p:spPr bwMode="auto">
          <a:xfrm rot="5400000">
            <a:off x="1219200" y="1273175"/>
            <a:ext cx="1752600" cy="2667000"/>
          </a:xfrm>
          <a:prstGeom prst="rtTriangl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889" name="Rectangle 9"/>
          <p:cNvSpPr>
            <a:spLocks noChangeArrowheads="1"/>
          </p:cNvSpPr>
          <p:nvPr/>
        </p:nvSpPr>
        <p:spPr bwMode="auto">
          <a:xfrm>
            <a:off x="228600" y="152400"/>
            <a:ext cx="85344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B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прямоугольном треугольнике квадрат гипотенузы равен сумме квадратов катетов.</a:t>
            </a:r>
          </a:p>
        </p:txBody>
      </p:sp>
      <p:sp>
        <p:nvSpPr>
          <p:cNvPr id="122890" name="AutoShape 10"/>
          <p:cNvSpPr>
            <a:spLocks noChangeArrowheads="1"/>
          </p:cNvSpPr>
          <p:nvPr/>
        </p:nvSpPr>
        <p:spPr bwMode="auto">
          <a:xfrm rot="10800000">
            <a:off x="3463925" y="1736725"/>
            <a:ext cx="1752600" cy="2667000"/>
          </a:xfrm>
          <a:prstGeom prst="rtTriangl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891" name="Freeform 11"/>
          <p:cNvSpPr>
            <a:spLocks/>
          </p:cNvSpPr>
          <p:nvPr/>
        </p:nvSpPr>
        <p:spPr bwMode="auto">
          <a:xfrm>
            <a:off x="762000" y="3492500"/>
            <a:ext cx="1588" cy="2679700"/>
          </a:xfrm>
          <a:custGeom>
            <a:avLst/>
            <a:gdLst>
              <a:gd name="T0" fmla="*/ 0 w 1"/>
              <a:gd name="T1" fmla="*/ 0 h 1688"/>
              <a:gd name="T2" fmla="*/ 0 w 1"/>
              <a:gd name="T3" fmla="*/ 112 h 1688"/>
              <a:gd name="T4" fmla="*/ 0 w 1"/>
              <a:gd name="T5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688">
                <a:moveTo>
                  <a:pt x="0" y="0"/>
                </a:moveTo>
                <a:cubicBezTo>
                  <a:pt x="0" y="37"/>
                  <a:pt x="0" y="75"/>
                  <a:pt x="0" y="112"/>
                </a:cubicBezTo>
                <a:lnTo>
                  <a:pt x="0" y="168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892" name="Freeform 12"/>
          <p:cNvSpPr>
            <a:spLocks/>
          </p:cNvSpPr>
          <p:nvPr/>
        </p:nvSpPr>
        <p:spPr bwMode="auto">
          <a:xfrm>
            <a:off x="800100" y="3489325"/>
            <a:ext cx="12700" cy="2698750"/>
          </a:xfrm>
          <a:custGeom>
            <a:avLst/>
            <a:gdLst>
              <a:gd name="T0" fmla="*/ 8 w 8"/>
              <a:gd name="T1" fmla="*/ 0 h 1700"/>
              <a:gd name="T2" fmla="*/ 4 w 8"/>
              <a:gd name="T3" fmla="*/ 480 h 1700"/>
              <a:gd name="T4" fmla="*/ 0 w 8"/>
              <a:gd name="T5" fmla="*/ 1700 h 1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700">
                <a:moveTo>
                  <a:pt x="8" y="0"/>
                </a:moveTo>
                <a:cubicBezTo>
                  <a:pt x="8" y="37"/>
                  <a:pt x="5" y="197"/>
                  <a:pt x="4" y="480"/>
                </a:cubicBezTo>
                <a:lnTo>
                  <a:pt x="0" y="170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893" name="Text Box 13"/>
          <p:cNvSpPr txBox="1">
            <a:spLocks noChangeArrowheads="1"/>
          </p:cNvSpPr>
          <p:nvPr/>
        </p:nvSpPr>
        <p:spPr bwMode="auto">
          <a:xfrm>
            <a:off x="1524000" y="60198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894" name="Text Box 14"/>
          <p:cNvSpPr txBox="1">
            <a:spLocks noChangeArrowheads="1"/>
          </p:cNvSpPr>
          <p:nvPr/>
        </p:nvSpPr>
        <p:spPr bwMode="auto">
          <a:xfrm>
            <a:off x="381000" y="44958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895" name="Text Box 15"/>
          <p:cNvSpPr txBox="1">
            <a:spLocks noChangeArrowheads="1"/>
          </p:cNvSpPr>
          <p:nvPr/>
        </p:nvSpPr>
        <p:spPr bwMode="auto">
          <a:xfrm>
            <a:off x="1676400" y="4419600"/>
            <a:ext cx="38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896" name="Text Box 16"/>
          <p:cNvSpPr txBox="1">
            <a:spLocks noChangeArrowheads="1"/>
          </p:cNvSpPr>
          <p:nvPr/>
        </p:nvSpPr>
        <p:spPr bwMode="auto">
          <a:xfrm>
            <a:off x="381000" y="44958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897" name="Text Box 17"/>
          <p:cNvSpPr txBox="1">
            <a:spLocks noChangeArrowheads="1"/>
          </p:cNvSpPr>
          <p:nvPr/>
        </p:nvSpPr>
        <p:spPr bwMode="auto">
          <a:xfrm>
            <a:off x="1524000" y="60198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898" name="Freeform 18"/>
          <p:cNvSpPr>
            <a:spLocks/>
          </p:cNvSpPr>
          <p:nvPr/>
        </p:nvSpPr>
        <p:spPr bwMode="auto">
          <a:xfrm>
            <a:off x="762000" y="1727200"/>
            <a:ext cx="4470400" cy="2679700"/>
          </a:xfrm>
          <a:custGeom>
            <a:avLst/>
            <a:gdLst>
              <a:gd name="T0" fmla="*/ 0 w 2816"/>
              <a:gd name="T1" fmla="*/ 4 h 1688"/>
              <a:gd name="T2" fmla="*/ 2808 w 2816"/>
              <a:gd name="T3" fmla="*/ 0 h 1688"/>
              <a:gd name="T4" fmla="*/ 2816 w 2816"/>
              <a:gd name="T5" fmla="*/ 1688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16" h="1688">
                <a:moveTo>
                  <a:pt x="0" y="4"/>
                </a:moveTo>
                <a:lnTo>
                  <a:pt x="2808" y="0"/>
                </a:lnTo>
                <a:lnTo>
                  <a:pt x="2816" y="16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22899" name="Object 19"/>
          <p:cNvGraphicFramePr>
            <a:graphicFrameLocks noChangeAspect="1"/>
          </p:cNvGraphicFramePr>
          <p:nvPr/>
        </p:nvGraphicFramePr>
        <p:xfrm>
          <a:off x="990600" y="4800600"/>
          <a:ext cx="895350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3" name="Формула" r:id="rId3" imgW="317160" imgH="393480" progId="Equation.3">
                  <p:embed/>
                </p:oleObj>
              </mc:Choice>
              <mc:Fallback>
                <p:oleObj name="Формула" r:id="rId3" imgW="31716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800600"/>
                        <a:ext cx="895350" cy="111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00" name="Object 20"/>
          <p:cNvGraphicFramePr>
            <a:graphicFrameLocks noChangeAspect="1"/>
          </p:cNvGraphicFramePr>
          <p:nvPr/>
        </p:nvGraphicFramePr>
        <p:xfrm>
          <a:off x="5334000" y="1981200"/>
          <a:ext cx="3048000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4" name="Формула" r:id="rId5" imgW="965160" imgH="393480" progId="Equation.3">
                  <p:embed/>
                </p:oleObj>
              </mc:Choice>
              <mc:Fallback>
                <p:oleObj name="Формула" r:id="rId5" imgW="96516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981200"/>
                        <a:ext cx="3048000" cy="124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01" name="Object 21"/>
          <p:cNvGraphicFramePr>
            <a:graphicFrameLocks noChangeAspect="1"/>
          </p:cNvGraphicFramePr>
          <p:nvPr/>
        </p:nvGraphicFramePr>
        <p:xfrm>
          <a:off x="5943600" y="1066800"/>
          <a:ext cx="2327275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5" name="Формула" r:id="rId7" imgW="736560" imgH="228600" progId="Equation.3">
                  <p:embed/>
                </p:oleObj>
              </mc:Choice>
              <mc:Fallback>
                <p:oleObj name="Формула" r:id="rId7" imgW="73656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1066800"/>
                        <a:ext cx="2327275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0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995166"/>
              </p:ext>
            </p:extLst>
          </p:nvPr>
        </p:nvGraphicFramePr>
        <p:xfrm>
          <a:off x="5334000" y="3810000"/>
          <a:ext cx="36576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6" name="Формула" r:id="rId9" imgW="1333440" imgH="393480" progId="Equation.3">
                  <p:embed/>
                </p:oleObj>
              </mc:Choice>
              <mc:Fallback>
                <p:oleObj name="Формула" r:id="rId9" imgW="1333440" imgH="393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810000"/>
                        <a:ext cx="3657600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03" name="Object 23"/>
          <p:cNvGraphicFramePr>
            <a:graphicFrameLocks noChangeAspect="1"/>
          </p:cNvGraphicFramePr>
          <p:nvPr/>
        </p:nvGraphicFramePr>
        <p:xfrm>
          <a:off x="3092450" y="2967038"/>
          <a:ext cx="520700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7" name="Формула" r:id="rId11" imgW="164880" imgH="203040" progId="Equation.3">
                  <p:embed/>
                </p:oleObj>
              </mc:Choice>
              <mc:Fallback>
                <p:oleObj name="Формула" r:id="rId11" imgW="164880" imgH="2030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2450" y="2967038"/>
                        <a:ext cx="520700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04" name="Text Box 24"/>
          <p:cNvSpPr txBox="1">
            <a:spLocks noChangeArrowheads="1"/>
          </p:cNvSpPr>
          <p:nvPr/>
        </p:nvSpPr>
        <p:spPr bwMode="auto">
          <a:xfrm>
            <a:off x="381000" y="44958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905" name="Text Box 25"/>
          <p:cNvSpPr txBox="1">
            <a:spLocks noChangeArrowheads="1"/>
          </p:cNvSpPr>
          <p:nvPr/>
        </p:nvSpPr>
        <p:spPr bwMode="auto">
          <a:xfrm>
            <a:off x="1524000" y="6019800"/>
            <a:ext cx="412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i="1" baseline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600" b="1" i="1" baseline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22906" name="Freeform 26"/>
          <p:cNvSpPr>
            <a:spLocks/>
          </p:cNvSpPr>
          <p:nvPr/>
        </p:nvSpPr>
        <p:spPr bwMode="auto">
          <a:xfrm>
            <a:off x="749300" y="1727200"/>
            <a:ext cx="4470400" cy="4483100"/>
          </a:xfrm>
          <a:custGeom>
            <a:avLst/>
            <a:gdLst>
              <a:gd name="T0" fmla="*/ 8 w 2816"/>
              <a:gd name="T1" fmla="*/ 2800 h 2824"/>
              <a:gd name="T2" fmla="*/ 2800 w 2816"/>
              <a:gd name="T3" fmla="*/ 2800 h 2824"/>
              <a:gd name="T4" fmla="*/ 2816 w 2816"/>
              <a:gd name="T5" fmla="*/ 8 h 2824"/>
              <a:gd name="T6" fmla="*/ 8 w 2816"/>
              <a:gd name="T7" fmla="*/ 0 h 2824"/>
              <a:gd name="T8" fmla="*/ 0 w 2816"/>
              <a:gd name="T9" fmla="*/ 2824 h 2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6" h="2824">
                <a:moveTo>
                  <a:pt x="8" y="2800"/>
                </a:moveTo>
                <a:lnTo>
                  <a:pt x="2800" y="2800"/>
                </a:lnTo>
                <a:lnTo>
                  <a:pt x="2816" y="8"/>
                </a:lnTo>
                <a:lnTo>
                  <a:pt x="8" y="0"/>
                </a:lnTo>
                <a:lnTo>
                  <a:pt x="0" y="2824"/>
                </a:lnTo>
              </a:path>
            </a:pathLst>
          </a:custGeom>
          <a:gradFill rotWithShape="1">
            <a:gsLst>
              <a:gs pos="0">
                <a:schemeClr val="bg1">
                  <a:alpha val="75999"/>
                </a:schemeClr>
              </a:gs>
              <a:gs pos="100000">
                <a:srgbClr val="DFDA00">
                  <a:alpha val="74001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2907" name="Picture 27" descr="1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562600"/>
            <a:ext cx="674688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2908" name="Group 28"/>
          <p:cNvGrpSpPr>
            <a:grpSpLocks/>
          </p:cNvGrpSpPr>
          <p:nvPr/>
        </p:nvGrpSpPr>
        <p:grpSpPr bwMode="auto">
          <a:xfrm>
            <a:off x="8305800" y="914400"/>
            <a:ext cx="674688" cy="1981200"/>
            <a:chOff x="5232" y="576"/>
            <a:chExt cx="425" cy="1248"/>
          </a:xfrm>
        </p:grpSpPr>
        <p:pic>
          <p:nvPicPr>
            <p:cNvPr id="122909" name="Picture 29" descr="1"/>
            <p:cNvPicPr>
              <a:picLocks noChangeAspect="1" noChangeArrowheads="1" noCrop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" y="576"/>
              <a:ext cx="425" cy="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10" name="Picture 30" descr="1"/>
            <p:cNvPicPr>
              <a:picLocks noChangeAspect="1" noChangeArrowheads="1" noCrop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2" y="1296"/>
              <a:ext cx="425" cy="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2911" name="Freeform 31"/>
          <p:cNvSpPr>
            <a:spLocks/>
          </p:cNvSpPr>
          <p:nvPr/>
        </p:nvSpPr>
        <p:spPr bwMode="auto">
          <a:xfrm>
            <a:off x="3429000" y="1651000"/>
            <a:ext cx="1588" cy="152400"/>
          </a:xfrm>
          <a:custGeom>
            <a:avLst/>
            <a:gdLst>
              <a:gd name="T0" fmla="*/ 0 w 1"/>
              <a:gd name="T1" fmla="*/ 0 h 96"/>
              <a:gd name="T2" fmla="*/ 1 w 1"/>
              <a:gd name="T3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96">
                <a:moveTo>
                  <a:pt x="0" y="0"/>
                </a:moveTo>
                <a:lnTo>
                  <a:pt x="1" y="96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226728" y="5097602"/>
            <a:ext cx="25362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i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а</a:t>
            </a:r>
            <a:r>
              <a:rPr lang="ru-RU" sz="40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b="1" i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4000" b="1" i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4000" b="1" i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1667 L 0.32014 0.16111 L 0.33681 0.19444 " pathEditMode="relative" ptsTypes="AAA">
                                      <p:cBhvr>
                                        <p:cTn id="12" dur="2000" fill="hold"/>
                                        <p:tgtEl>
                                          <p:spTgt spid="122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L 0.35833 0.24444 " pathEditMode="relative" ptsTypes="AA">
                                      <p:cBhvr>
                                        <p:cTn id="14" dur="20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4" dur="20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0926 L 0.3375 -0.12407 L 0.39305 -0.13148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4" y="-703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18519E-6 L 0.4 -0.15556 " pathEditMode="relative" ptsTypes="AA">
                                      <p:cBhvr>
                                        <p:cTn id="28" dur="2000" fill="hold"/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22222E-6 L 0.02152 -0.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6.2963E-6 L -0.13334 -0.55556 " pathEditMode="relative" ptsTypes="AA">
                                      <p:cBhvr>
                                        <p:cTn id="37" dur="20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9" dur="2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185 L -0.08194 -0.46482 L -0.09722 -0.52963 " pathEditMode="relative" rAng="0" ptsTypes="AAA">
                                      <p:cBhvr>
                                        <p:cTn id="41" dur="2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-2657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2 -0.25 L -0.50348 -0.69444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50" y="-2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2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348 -0.69444 L -0.19514 -0.66111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17" y="1667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4.81481E-6 L 0.18333 -0.47778 " pathEditMode="relative" ptsTypes="AA">
                                      <p:cBhvr>
                                        <p:cTn id="69" dur="2000" fill="hold"/>
                                        <p:tgtEl>
                                          <p:spTgt spid="122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2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2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22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22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514 -0.66111 L -0.25348 -0.26111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8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1229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122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 nodeType="clickPar">
                      <p:stCondLst>
                        <p:cond delay="indefinite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22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22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 animBg="1"/>
      <p:bldP spid="122884" grpId="0" animBg="1"/>
      <p:bldP spid="122884" grpId="1" animBg="1"/>
      <p:bldP spid="122884" grpId="2" animBg="1"/>
      <p:bldP spid="122885" grpId="0" animBg="1"/>
      <p:bldP spid="122885" grpId="1" animBg="1"/>
      <p:bldP spid="122885" grpId="2" animBg="1"/>
      <p:bldP spid="122887" grpId="0" animBg="1"/>
      <p:bldP spid="122888" grpId="0" animBg="1"/>
      <p:bldP spid="122890" grpId="0" animBg="1"/>
      <p:bldP spid="122892" grpId="0" animBg="1"/>
      <p:bldP spid="122892" grpId="1" animBg="1"/>
      <p:bldP spid="122892" grpId="2" animBg="1"/>
      <p:bldP spid="122893" grpId="0"/>
      <p:bldP spid="122894" grpId="0"/>
      <p:bldP spid="122898" grpId="0" animBg="1"/>
      <p:bldP spid="122904" grpId="0"/>
      <p:bldP spid="122905" grpId="0"/>
      <p:bldP spid="122906" grpId="0" animBg="1"/>
      <p:bldP spid="122906" grpId="1" animBg="1"/>
      <p:bldP spid="122911" grpId="0" animBg="1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reeform 2"/>
          <p:cNvSpPr>
            <a:spLocks/>
          </p:cNvSpPr>
          <p:nvPr/>
        </p:nvSpPr>
        <p:spPr bwMode="auto">
          <a:xfrm>
            <a:off x="2641600" y="4229100"/>
            <a:ext cx="1473200" cy="2209800"/>
          </a:xfrm>
          <a:custGeom>
            <a:avLst/>
            <a:gdLst>
              <a:gd name="T0" fmla="*/ 928 w 928"/>
              <a:gd name="T1" fmla="*/ 1392 h 1392"/>
              <a:gd name="T2" fmla="*/ 0 w 928"/>
              <a:gd name="T3" fmla="*/ 0 h 1392"/>
              <a:gd name="T4" fmla="*/ 880 w 928"/>
              <a:gd name="T5" fmla="*/ 0 h 1392"/>
              <a:gd name="T6" fmla="*/ 928 w 928"/>
              <a:gd name="T7" fmla="*/ 1392 h 1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8" h="1392">
                <a:moveTo>
                  <a:pt x="928" y="1392"/>
                </a:moveTo>
                <a:lnTo>
                  <a:pt x="0" y="0"/>
                </a:lnTo>
                <a:lnTo>
                  <a:pt x="880" y="0"/>
                </a:lnTo>
                <a:lnTo>
                  <a:pt x="928" y="139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79" name="Freeform 3"/>
          <p:cNvSpPr>
            <a:spLocks/>
          </p:cNvSpPr>
          <p:nvPr/>
        </p:nvSpPr>
        <p:spPr bwMode="auto">
          <a:xfrm>
            <a:off x="4038600" y="4191000"/>
            <a:ext cx="1397000" cy="2222500"/>
          </a:xfrm>
          <a:custGeom>
            <a:avLst/>
            <a:gdLst>
              <a:gd name="T0" fmla="*/ 0 w 880"/>
              <a:gd name="T1" fmla="*/ 8 h 1400"/>
              <a:gd name="T2" fmla="*/ 880 w 880"/>
              <a:gd name="T3" fmla="*/ 0 h 1400"/>
              <a:gd name="T4" fmla="*/ 48 w 880"/>
              <a:gd name="T5" fmla="*/ 1400 h 1400"/>
              <a:gd name="T6" fmla="*/ 0 w 880"/>
              <a:gd name="T7" fmla="*/ 8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0" h="1400">
                <a:moveTo>
                  <a:pt x="0" y="8"/>
                </a:moveTo>
                <a:lnTo>
                  <a:pt x="880" y="0"/>
                </a:lnTo>
                <a:lnTo>
                  <a:pt x="48" y="1400"/>
                </a:lnTo>
                <a:lnTo>
                  <a:pt x="0" y="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52400" y="172585"/>
            <a:ext cx="8991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прямоугольных треугольников составить равенства, выражающие зависимость между сторонами прямоугольного треугольника, по теореме Пифагора.</a:t>
            </a:r>
            <a:r>
              <a:rPr lang="ru-RU" sz="2400" b="1" baseline="0" dirty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75782" name="Freeform 6"/>
          <p:cNvSpPr>
            <a:spLocks/>
          </p:cNvSpPr>
          <p:nvPr/>
        </p:nvSpPr>
        <p:spPr bwMode="auto">
          <a:xfrm>
            <a:off x="4038600" y="2044700"/>
            <a:ext cx="1422400" cy="2159000"/>
          </a:xfrm>
          <a:custGeom>
            <a:avLst/>
            <a:gdLst>
              <a:gd name="T0" fmla="*/ 0 w 896"/>
              <a:gd name="T1" fmla="*/ 1352 h 1360"/>
              <a:gd name="T2" fmla="*/ 0 w 896"/>
              <a:gd name="T3" fmla="*/ 0 h 1360"/>
              <a:gd name="T4" fmla="*/ 896 w 896"/>
              <a:gd name="T5" fmla="*/ 1360 h 1360"/>
              <a:gd name="T6" fmla="*/ 0 w 896"/>
              <a:gd name="T7" fmla="*/ 1352 h 1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6" h="1360">
                <a:moveTo>
                  <a:pt x="0" y="1352"/>
                </a:moveTo>
                <a:lnTo>
                  <a:pt x="0" y="0"/>
                </a:lnTo>
                <a:lnTo>
                  <a:pt x="896" y="1360"/>
                </a:lnTo>
                <a:lnTo>
                  <a:pt x="0" y="135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83" name="Freeform 7"/>
          <p:cNvSpPr>
            <a:spLocks/>
          </p:cNvSpPr>
          <p:nvPr/>
        </p:nvSpPr>
        <p:spPr bwMode="auto">
          <a:xfrm>
            <a:off x="2667000" y="1993900"/>
            <a:ext cx="1384300" cy="2235200"/>
          </a:xfrm>
          <a:custGeom>
            <a:avLst/>
            <a:gdLst>
              <a:gd name="T0" fmla="*/ 0 w 872"/>
              <a:gd name="T1" fmla="*/ 1408 h 1408"/>
              <a:gd name="T2" fmla="*/ 856 w 872"/>
              <a:gd name="T3" fmla="*/ 0 h 1408"/>
              <a:gd name="T4" fmla="*/ 872 w 872"/>
              <a:gd name="T5" fmla="*/ 1392 h 1408"/>
              <a:gd name="T6" fmla="*/ 0 w 872"/>
              <a:gd name="T7" fmla="*/ 1408 h 1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2" h="1408">
                <a:moveTo>
                  <a:pt x="0" y="1408"/>
                </a:moveTo>
                <a:lnTo>
                  <a:pt x="856" y="0"/>
                </a:lnTo>
                <a:lnTo>
                  <a:pt x="872" y="1392"/>
                </a:lnTo>
                <a:lnTo>
                  <a:pt x="0" y="140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96" name="Rectangle 20"/>
          <p:cNvSpPr>
            <a:spLocks noChangeArrowheads="1"/>
          </p:cNvSpPr>
          <p:nvPr/>
        </p:nvSpPr>
        <p:spPr bwMode="auto">
          <a:xfrm>
            <a:off x="533400" y="28956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</a:t>
            </a:r>
            <a:r>
              <a:rPr lang="ru-RU" sz="2400" b="1" baseline="30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=АО</a:t>
            </a:r>
            <a:r>
              <a:rPr lang="ru-RU" sz="2400" b="1" baseline="30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ОВ</a:t>
            </a:r>
            <a:r>
              <a:rPr lang="ru-RU" sz="2400" b="1" baseline="30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5798" name="Rectangle 22"/>
          <p:cNvSpPr>
            <a:spLocks noChangeArrowheads="1"/>
          </p:cNvSpPr>
          <p:nvPr/>
        </p:nvSpPr>
        <p:spPr bwMode="auto">
          <a:xfrm>
            <a:off x="4800600" y="56388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DC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n-US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OC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5799" name="Rectangle 23"/>
          <p:cNvSpPr>
            <a:spLocks noChangeArrowheads="1"/>
          </p:cNvSpPr>
          <p:nvPr/>
        </p:nvSpPr>
        <p:spPr bwMode="auto">
          <a:xfrm>
            <a:off x="914400" y="57150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</a:t>
            </a:r>
            <a:r>
              <a:rPr lang="ru-RU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n-US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OA</a:t>
            </a:r>
            <a:r>
              <a:rPr lang="ru-RU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5800" name="Rectangle 24"/>
          <p:cNvSpPr>
            <a:spLocks noChangeArrowheads="1"/>
          </p:cNvSpPr>
          <p:nvPr/>
        </p:nvSpPr>
        <p:spPr bwMode="auto">
          <a:xfrm>
            <a:off x="4876800" y="28194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</a:t>
            </a:r>
            <a:r>
              <a:rPr lang="ru-RU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ВО</a:t>
            </a:r>
            <a:r>
              <a:rPr lang="ru-RU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ОС</a:t>
            </a:r>
            <a:r>
              <a:rPr lang="ru-RU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75802" name="Text Box 26"/>
          <p:cNvSpPr txBox="1">
            <a:spLocks noChangeArrowheads="1"/>
          </p:cNvSpPr>
          <p:nvPr/>
        </p:nvSpPr>
        <p:spPr bwMode="auto">
          <a:xfrm>
            <a:off x="2189163" y="39766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99"/>
                </a:solidFill>
              </a:rPr>
              <a:t>А</a:t>
            </a:r>
          </a:p>
        </p:txBody>
      </p:sp>
      <p:sp>
        <p:nvSpPr>
          <p:cNvPr id="75803" name="Text Box 27"/>
          <p:cNvSpPr txBox="1">
            <a:spLocks noChangeArrowheads="1"/>
          </p:cNvSpPr>
          <p:nvPr/>
        </p:nvSpPr>
        <p:spPr bwMode="auto">
          <a:xfrm>
            <a:off x="3560763" y="16906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99"/>
                </a:solidFill>
              </a:rPr>
              <a:t>В</a:t>
            </a:r>
          </a:p>
        </p:txBody>
      </p:sp>
      <p:sp>
        <p:nvSpPr>
          <p:cNvPr id="75804" name="Text Box 28"/>
          <p:cNvSpPr txBox="1">
            <a:spLocks noChangeArrowheads="1"/>
          </p:cNvSpPr>
          <p:nvPr/>
        </p:nvSpPr>
        <p:spPr bwMode="auto">
          <a:xfrm>
            <a:off x="5410200" y="3810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>
                <a:solidFill>
                  <a:srgbClr val="000099"/>
                </a:solidFill>
              </a:rPr>
              <a:t>С</a:t>
            </a:r>
          </a:p>
        </p:txBody>
      </p:sp>
      <p:sp>
        <p:nvSpPr>
          <p:cNvPr id="75805" name="Text Box 29"/>
          <p:cNvSpPr txBox="1">
            <a:spLocks noChangeArrowheads="1"/>
          </p:cNvSpPr>
          <p:nvPr/>
        </p:nvSpPr>
        <p:spPr bwMode="auto">
          <a:xfrm>
            <a:off x="3865563" y="63388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baseline="0">
                <a:solidFill>
                  <a:srgbClr val="000099"/>
                </a:solidFill>
              </a:rPr>
              <a:t>D</a:t>
            </a:r>
            <a:endParaRPr lang="ru-RU" sz="2800" b="1" baseline="0">
              <a:solidFill>
                <a:srgbClr val="000099"/>
              </a:solidFill>
            </a:endParaRPr>
          </a:p>
        </p:txBody>
      </p:sp>
      <p:sp>
        <p:nvSpPr>
          <p:cNvPr id="75806" name="AutoShape 30"/>
          <p:cNvSpPr>
            <a:spLocks noChangeArrowheads="1"/>
          </p:cNvSpPr>
          <p:nvPr/>
        </p:nvSpPr>
        <p:spPr bwMode="auto">
          <a:xfrm rot="-21652590">
            <a:off x="2646363" y="1995488"/>
            <a:ext cx="2819400" cy="4419600"/>
          </a:xfrm>
          <a:prstGeom prst="diamond">
            <a:avLst/>
          </a:prstGeom>
          <a:noFill/>
          <a:ln w="19050">
            <a:solidFill>
              <a:schemeClr val="tx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5807" name="Group 31"/>
          <p:cNvGrpSpPr>
            <a:grpSpLocks/>
          </p:cNvGrpSpPr>
          <p:nvPr/>
        </p:nvGrpSpPr>
        <p:grpSpPr bwMode="auto">
          <a:xfrm>
            <a:off x="2667000" y="2362200"/>
            <a:ext cx="2760663" cy="3657600"/>
            <a:chOff x="397" y="1296"/>
            <a:chExt cx="1739" cy="2304"/>
          </a:xfrm>
        </p:grpSpPr>
        <p:grpSp>
          <p:nvGrpSpPr>
            <p:cNvPr id="75808" name="Group 32"/>
            <p:cNvGrpSpPr>
              <a:grpSpLocks/>
            </p:cNvGrpSpPr>
            <p:nvPr/>
          </p:nvGrpSpPr>
          <p:grpSpPr bwMode="auto">
            <a:xfrm>
              <a:off x="397" y="1296"/>
              <a:ext cx="1739" cy="2304"/>
              <a:chOff x="397" y="1296"/>
              <a:chExt cx="1739" cy="2304"/>
            </a:xfrm>
          </p:grpSpPr>
          <p:sp>
            <p:nvSpPr>
              <p:cNvPr id="75809" name="Line 33"/>
              <p:cNvSpPr>
                <a:spLocks noChangeShapeType="1"/>
              </p:cNvSpPr>
              <p:nvPr/>
            </p:nvSpPr>
            <p:spPr bwMode="auto">
              <a:xfrm rot="18204437" flipV="1">
                <a:off x="120" y="1656"/>
                <a:ext cx="2304" cy="158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810" name="Freeform 34"/>
              <p:cNvSpPr>
                <a:spLocks/>
              </p:cNvSpPr>
              <p:nvPr/>
            </p:nvSpPr>
            <p:spPr bwMode="auto">
              <a:xfrm>
                <a:off x="397" y="2449"/>
                <a:ext cx="1739" cy="25"/>
              </a:xfrm>
              <a:custGeom>
                <a:avLst/>
                <a:gdLst>
                  <a:gd name="T0" fmla="*/ 0 w 1739"/>
                  <a:gd name="T1" fmla="*/ 25 h 25"/>
                  <a:gd name="T2" fmla="*/ 1739 w 1739"/>
                  <a:gd name="T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739" h="25">
                    <a:moveTo>
                      <a:pt x="0" y="25"/>
                    </a:moveTo>
                    <a:lnTo>
                      <a:pt x="1739" y="0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5811" name="Text Box 35"/>
            <p:cNvSpPr txBox="1">
              <a:spLocks noChangeArrowheads="1"/>
            </p:cNvSpPr>
            <p:nvPr/>
          </p:nvSpPr>
          <p:spPr bwMode="auto">
            <a:xfrm>
              <a:off x="1006" y="2160"/>
              <a:ext cx="290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800" b="1" baseline="0">
                  <a:solidFill>
                    <a:srgbClr val="000099"/>
                  </a:solidFill>
                </a:rPr>
                <a:t>О</a:t>
              </a:r>
            </a:p>
          </p:txBody>
        </p:sp>
      </p:grpSp>
      <p:sp>
        <p:nvSpPr>
          <p:cNvPr id="75812" name="Freeform 36"/>
          <p:cNvSpPr>
            <a:spLocks/>
          </p:cNvSpPr>
          <p:nvPr/>
        </p:nvSpPr>
        <p:spPr bwMode="auto">
          <a:xfrm>
            <a:off x="4056063" y="3962400"/>
            <a:ext cx="196850" cy="238125"/>
          </a:xfrm>
          <a:custGeom>
            <a:avLst/>
            <a:gdLst>
              <a:gd name="T0" fmla="*/ 0 w 124"/>
              <a:gd name="T1" fmla="*/ 2 h 150"/>
              <a:gd name="T2" fmla="*/ 120 w 124"/>
              <a:gd name="T3" fmla="*/ 0 h 150"/>
              <a:gd name="T4" fmla="*/ 124 w 124"/>
              <a:gd name="T5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" h="150">
                <a:moveTo>
                  <a:pt x="0" y="2"/>
                </a:moveTo>
                <a:lnTo>
                  <a:pt x="120" y="0"/>
                </a:lnTo>
                <a:lnTo>
                  <a:pt x="124" y="15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5795" name="Oval 19"/>
          <p:cNvSpPr>
            <a:spLocks noChangeArrowheads="1"/>
          </p:cNvSpPr>
          <p:nvPr/>
        </p:nvSpPr>
        <p:spPr bwMode="auto">
          <a:xfrm>
            <a:off x="3962400" y="41148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5815" name="Text Box 39"/>
          <p:cNvSpPr txBox="1">
            <a:spLocks noChangeArrowheads="1"/>
          </p:cNvSpPr>
          <p:nvPr/>
        </p:nvSpPr>
        <p:spPr bwMode="auto">
          <a:xfrm>
            <a:off x="6019800" y="1524000"/>
            <a:ext cx="262533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i="1" baseline="0">
                <a:solidFill>
                  <a:srgbClr val="000099"/>
                </a:solidFill>
              </a:rPr>
              <a:t>АВС</a:t>
            </a:r>
            <a:r>
              <a:rPr lang="en-US" sz="2800" b="1" i="1" baseline="0">
                <a:solidFill>
                  <a:srgbClr val="000099"/>
                </a:solidFill>
              </a:rPr>
              <a:t>D</a:t>
            </a:r>
            <a:r>
              <a:rPr lang="ru-RU" sz="2800" b="1" i="1" baseline="0">
                <a:solidFill>
                  <a:srgbClr val="000099"/>
                </a:solidFill>
              </a:rPr>
              <a:t> – ромб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5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5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5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5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75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5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5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75779" grpId="0" animBg="1"/>
      <p:bldP spid="75782" grpId="0" animBg="1"/>
      <p:bldP spid="75783" grpId="0" animBg="1"/>
      <p:bldP spid="75796" grpId="0"/>
      <p:bldP spid="75798" grpId="0"/>
      <p:bldP spid="75799" grpId="0"/>
      <p:bldP spid="75800" grpId="0"/>
      <p:bldP spid="758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57" name="Freeform 29"/>
          <p:cNvSpPr>
            <a:spLocks/>
          </p:cNvSpPr>
          <p:nvPr/>
        </p:nvSpPr>
        <p:spPr bwMode="auto">
          <a:xfrm>
            <a:off x="1638300" y="4533900"/>
            <a:ext cx="2032000" cy="1016000"/>
          </a:xfrm>
          <a:custGeom>
            <a:avLst/>
            <a:gdLst>
              <a:gd name="T0" fmla="*/ 0 w 1280"/>
              <a:gd name="T1" fmla="*/ 640 h 640"/>
              <a:gd name="T2" fmla="*/ 432 w 1280"/>
              <a:gd name="T3" fmla="*/ 0 h 640"/>
              <a:gd name="T4" fmla="*/ 1280 w 1280"/>
              <a:gd name="T5" fmla="*/ 640 h 640"/>
              <a:gd name="T6" fmla="*/ 0 w 1280"/>
              <a:gd name="T7" fmla="*/ 64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0" h="640">
                <a:moveTo>
                  <a:pt x="0" y="640"/>
                </a:moveTo>
                <a:lnTo>
                  <a:pt x="432" y="0"/>
                </a:lnTo>
                <a:lnTo>
                  <a:pt x="1280" y="640"/>
                </a:lnTo>
                <a:lnTo>
                  <a:pt x="0" y="64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56" name="Freeform 28"/>
          <p:cNvSpPr>
            <a:spLocks/>
          </p:cNvSpPr>
          <p:nvPr/>
        </p:nvSpPr>
        <p:spPr bwMode="auto">
          <a:xfrm>
            <a:off x="3721100" y="4000500"/>
            <a:ext cx="2997200" cy="1549400"/>
          </a:xfrm>
          <a:custGeom>
            <a:avLst/>
            <a:gdLst>
              <a:gd name="T0" fmla="*/ 0 w 1888"/>
              <a:gd name="T1" fmla="*/ 976 h 976"/>
              <a:gd name="T2" fmla="*/ 1216 w 1888"/>
              <a:gd name="T3" fmla="*/ 0 h 976"/>
              <a:gd name="T4" fmla="*/ 1888 w 1888"/>
              <a:gd name="T5" fmla="*/ 976 h 976"/>
              <a:gd name="T6" fmla="*/ 0 w 1888"/>
              <a:gd name="T7" fmla="*/ 976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88" h="976">
                <a:moveTo>
                  <a:pt x="0" y="976"/>
                </a:moveTo>
                <a:lnTo>
                  <a:pt x="1216" y="0"/>
                </a:lnTo>
                <a:lnTo>
                  <a:pt x="1888" y="976"/>
                </a:lnTo>
                <a:lnTo>
                  <a:pt x="0" y="97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76200" y="76200"/>
            <a:ext cx="8991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прямоугольных треугольников составить равенства, выражающие зависимость между сторонами прямоугольного треугольника, по теореме Пифагора.</a:t>
            </a:r>
            <a:r>
              <a:rPr lang="ru-RU" sz="2400" b="1" baseline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73731" name="AutoShape 3"/>
          <p:cNvSpPr>
            <a:spLocks noChangeArrowheads="1"/>
          </p:cNvSpPr>
          <p:nvPr/>
        </p:nvSpPr>
        <p:spPr bwMode="auto">
          <a:xfrm>
            <a:off x="1638300" y="1892300"/>
            <a:ext cx="5105400" cy="36576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3733" name="Freeform 5"/>
          <p:cNvSpPr>
            <a:spLocks/>
          </p:cNvSpPr>
          <p:nvPr/>
        </p:nvSpPr>
        <p:spPr bwMode="auto">
          <a:xfrm>
            <a:off x="3733800" y="1905000"/>
            <a:ext cx="1917700" cy="3657600"/>
          </a:xfrm>
          <a:custGeom>
            <a:avLst/>
            <a:gdLst>
              <a:gd name="T0" fmla="*/ 0 w 1208"/>
              <a:gd name="T1" fmla="*/ 2304 h 2304"/>
              <a:gd name="T2" fmla="*/ 288 w 1208"/>
              <a:gd name="T3" fmla="*/ 0 h 2304"/>
              <a:gd name="T4" fmla="*/ 1208 w 1208"/>
              <a:gd name="T5" fmla="*/ 1320 h 2304"/>
              <a:gd name="T6" fmla="*/ 0 w 1208"/>
              <a:gd name="T7" fmla="*/ 2304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8" h="2304">
                <a:moveTo>
                  <a:pt x="0" y="2304"/>
                </a:moveTo>
                <a:lnTo>
                  <a:pt x="288" y="0"/>
                </a:lnTo>
                <a:lnTo>
                  <a:pt x="1208" y="1320"/>
                </a:lnTo>
                <a:lnTo>
                  <a:pt x="0" y="230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4" name="Freeform 6"/>
          <p:cNvSpPr>
            <a:spLocks/>
          </p:cNvSpPr>
          <p:nvPr/>
        </p:nvSpPr>
        <p:spPr bwMode="auto">
          <a:xfrm>
            <a:off x="2324100" y="1905000"/>
            <a:ext cx="1866900" cy="3657600"/>
          </a:xfrm>
          <a:custGeom>
            <a:avLst/>
            <a:gdLst>
              <a:gd name="T0" fmla="*/ 0 w 1176"/>
              <a:gd name="T1" fmla="*/ 1656 h 2304"/>
              <a:gd name="T2" fmla="*/ 1176 w 1176"/>
              <a:gd name="T3" fmla="*/ 0 h 2304"/>
              <a:gd name="T4" fmla="*/ 888 w 1176"/>
              <a:gd name="T5" fmla="*/ 2304 h 2304"/>
              <a:gd name="T6" fmla="*/ 0 w 1176"/>
              <a:gd name="T7" fmla="*/ 1656 h 2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6" h="2304">
                <a:moveTo>
                  <a:pt x="0" y="1656"/>
                </a:moveTo>
                <a:lnTo>
                  <a:pt x="1176" y="0"/>
                </a:lnTo>
                <a:lnTo>
                  <a:pt x="888" y="2304"/>
                </a:lnTo>
                <a:lnTo>
                  <a:pt x="0" y="165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35" name="Text Box 7"/>
          <p:cNvSpPr txBox="1">
            <a:spLocks noChangeArrowheads="1"/>
          </p:cNvSpPr>
          <p:nvPr/>
        </p:nvSpPr>
        <p:spPr bwMode="auto">
          <a:xfrm>
            <a:off x="1143000" y="5105400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aseline="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3944938" y="14351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aseline="0">
                <a:solidFill>
                  <a:srgbClr val="0000FF"/>
                </a:solidFill>
              </a:rPr>
              <a:t>С</a:t>
            </a: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6819900" y="53975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aseline="0">
                <a:solidFill>
                  <a:srgbClr val="0000FF"/>
                </a:solidFill>
              </a:rPr>
              <a:t>В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3467100" y="5549900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М</a:t>
            </a:r>
          </a:p>
        </p:txBody>
      </p:sp>
      <p:sp>
        <p:nvSpPr>
          <p:cNvPr id="73744" name="Freeform 16"/>
          <p:cNvSpPr>
            <a:spLocks/>
          </p:cNvSpPr>
          <p:nvPr/>
        </p:nvSpPr>
        <p:spPr bwMode="auto">
          <a:xfrm>
            <a:off x="2324100" y="4533900"/>
            <a:ext cx="1366838" cy="1008063"/>
          </a:xfrm>
          <a:custGeom>
            <a:avLst/>
            <a:gdLst>
              <a:gd name="T0" fmla="*/ 861 w 861"/>
              <a:gd name="T1" fmla="*/ 635 h 635"/>
              <a:gd name="T2" fmla="*/ 0 w 861"/>
              <a:gd name="T3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61" h="635">
                <a:moveTo>
                  <a:pt x="861" y="635"/>
                </a:moveTo>
                <a:lnTo>
                  <a:pt x="0" y="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45" name="Freeform 17"/>
          <p:cNvSpPr>
            <a:spLocks/>
          </p:cNvSpPr>
          <p:nvPr/>
        </p:nvSpPr>
        <p:spPr bwMode="auto">
          <a:xfrm>
            <a:off x="2476500" y="4356100"/>
            <a:ext cx="228600" cy="338138"/>
          </a:xfrm>
          <a:custGeom>
            <a:avLst/>
            <a:gdLst>
              <a:gd name="T0" fmla="*/ 49 w 144"/>
              <a:gd name="T1" fmla="*/ 213 h 213"/>
              <a:gd name="T2" fmla="*/ 144 w 144"/>
              <a:gd name="T3" fmla="*/ 106 h 213"/>
              <a:gd name="T4" fmla="*/ 0 w 144"/>
              <a:gd name="T5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4" h="213">
                <a:moveTo>
                  <a:pt x="49" y="213"/>
                </a:moveTo>
                <a:lnTo>
                  <a:pt x="144" y="106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47" name="Text Box 19"/>
          <p:cNvSpPr txBox="1">
            <a:spLocks noChangeArrowheads="1"/>
          </p:cNvSpPr>
          <p:nvPr/>
        </p:nvSpPr>
        <p:spPr bwMode="auto">
          <a:xfrm>
            <a:off x="2019300" y="41163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Р</a:t>
            </a:r>
          </a:p>
        </p:txBody>
      </p:sp>
      <p:grpSp>
        <p:nvGrpSpPr>
          <p:cNvPr id="73750" name="Group 22"/>
          <p:cNvGrpSpPr>
            <a:grpSpLocks/>
          </p:cNvGrpSpPr>
          <p:nvPr/>
        </p:nvGrpSpPr>
        <p:grpSpPr bwMode="auto">
          <a:xfrm>
            <a:off x="3708400" y="3987800"/>
            <a:ext cx="2082800" cy="1573213"/>
            <a:chOff x="2312" y="2616"/>
            <a:chExt cx="1312" cy="991"/>
          </a:xfrm>
        </p:grpSpPr>
        <p:sp>
          <p:nvSpPr>
            <p:cNvPr id="73751" name="Freeform 23"/>
            <p:cNvSpPr>
              <a:spLocks/>
            </p:cNvSpPr>
            <p:nvPr/>
          </p:nvSpPr>
          <p:spPr bwMode="auto">
            <a:xfrm>
              <a:off x="2312" y="2616"/>
              <a:ext cx="1216" cy="991"/>
            </a:xfrm>
            <a:custGeom>
              <a:avLst/>
              <a:gdLst>
                <a:gd name="T0" fmla="*/ 0 w 1216"/>
                <a:gd name="T1" fmla="*/ 991 h 991"/>
                <a:gd name="T2" fmla="*/ 1216 w 1216"/>
                <a:gd name="T3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16" h="991">
                  <a:moveTo>
                    <a:pt x="0" y="991"/>
                  </a:moveTo>
                  <a:lnTo>
                    <a:pt x="121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752" name="Freeform 24"/>
            <p:cNvSpPr>
              <a:spLocks/>
            </p:cNvSpPr>
            <p:nvPr/>
          </p:nvSpPr>
          <p:spPr bwMode="auto">
            <a:xfrm>
              <a:off x="3405" y="2727"/>
              <a:ext cx="219" cy="113"/>
            </a:xfrm>
            <a:custGeom>
              <a:avLst/>
              <a:gdLst>
                <a:gd name="T0" fmla="*/ 0 w 219"/>
                <a:gd name="T1" fmla="*/ 0 h 113"/>
                <a:gd name="T2" fmla="*/ 91 w 219"/>
                <a:gd name="T3" fmla="*/ 113 h 113"/>
                <a:gd name="T4" fmla="*/ 219 w 219"/>
                <a:gd name="T5" fmla="*/ 1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13">
                  <a:moveTo>
                    <a:pt x="0" y="0"/>
                  </a:moveTo>
                  <a:lnTo>
                    <a:pt x="91" y="113"/>
                  </a:lnTo>
                  <a:lnTo>
                    <a:pt x="219" y="17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54" name="Text Box 26"/>
          <p:cNvSpPr txBox="1">
            <a:spLocks noChangeArrowheads="1"/>
          </p:cNvSpPr>
          <p:nvPr/>
        </p:nvSpPr>
        <p:spPr bwMode="auto">
          <a:xfrm>
            <a:off x="5656263" y="3644900"/>
            <a:ext cx="401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baseline="0"/>
              <a:t>К</a:t>
            </a:r>
          </a:p>
        </p:txBody>
      </p:sp>
      <p:sp>
        <p:nvSpPr>
          <p:cNvPr id="73755" name="Oval 27"/>
          <p:cNvSpPr>
            <a:spLocks noChangeArrowheads="1"/>
          </p:cNvSpPr>
          <p:nvPr/>
        </p:nvSpPr>
        <p:spPr bwMode="auto">
          <a:xfrm>
            <a:off x="3619500" y="54737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3764" name="Rectangle 36"/>
          <p:cNvSpPr>
            <a:spLocks noChangeArrowheads="1"/>
          </p:cNvSpPr>
          <p:nvPr/>
        </p:nvSpPr>
        <p:spPr bwMode="auto">
          <a:xfrm>
            <a:off x="762000" y="24384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МР</a:t>
            </a:r>
            <a:r>
              <a:rPr lang="ru-RU" sz="2400" b="1" baseline="30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РС</a:t>
            </a:r>
            <a:r>
              <a:rPr lang="ru-RU" sz="2400" b="1" baseline="30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МС</a:t>
            </a:r>
            <a:r>
              <a:rPr lang="ru-RU" sz="2400" b="1" baseline="3000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400" baseline="0">
              <a:solidFill>
                <a:srgbClr val="FF6600"/>
              </a:solidFill>
            </a:endParaRPr>
          </a:p>
        </p:txBody>
      </p:sp>
      <p:sp>
        <p:nvSpPr>
          <p:cNvPr id="73765" name="Line 37"/>
          <p:cNvSpPr>
            <a:spLocks noChangeShapeType="1"/>
          </p:cNvSpPr>
          <p:nvPr/>
        </p:nvSpPr>
        <p:spPr bwMode="auto">
          <a:xfrm flipH="1">
            <a:off x="3733800" y="1905000"/>
            <a:ext cx="4572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66" name="Rectangle 38"/>
          <p:cNvSpPr>
            <a:spLocks noChangeArrowheads="1"/>
          </p:cNvSpPr>
          <p:nvPr/>
        </p:nvSpPr>
        <p:spPr bwMode="auto">
          <a:xfrm>
            <a:off x="6400800" y="44196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КМ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МВ</a:t>
            </a:r>
            <a:r>
              <a:rPr lang="ru-RU" sz="2400" b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400" baseline="0">
              <a:solidFill>
                <a:schemeClr val="accent2"/>
              </a:solidFill>
            </a:endParaRPr>
          </a:p>
        </p:txBody>
      </p:sp>
      <p:sp>
        <p:nvSpPr>
          <p:cNvPr id="73767" name="Rectangle 39"/>
          <p:cNvSpPr>
            <a:spLocks noChangeArrowheads="1"/>
          </p:cNvSpPr>
          <p:nvPr/>
        </p:nvSpPr>
        <p:spPr bwMode="auto">
          <a:xfrm>
            <a:off x="533400" y="58674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АР</a:t>
            </a:r>
            <a:r>
              <a:rPr lang="ru-RU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РМ</a:t>
            </a:r>
            <a:r>
              <a:rPr lang="ru-RU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МА</a:t>
            </a:r>
            <a:r>
              <a:rPr lang="ru-RU" sz="2400" b="1" baseline="30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400" baseline="0">
              <a:solidFill>
                <a:srgbClr val="FF0000"/>
              </a:solidFill>
            </a:endParaRPr>
          </a:p>
        </p:txBody>
      </p:sp>
      <p:sp>
        <p:nvSpPr>
          <p:cNvPr id="73768" name="Rectangle 40"/>
          <p:cNvSpPr>
            <a:spLocks noChangeArrowheads="1"/>
          </p:cNvSpPr>
          <p:nvPr/>
        </p:nvSpPr>
        <p:spPr bwMode="auto">
          <a:xfrm>
            <a:off x="4876800" y="2362200"/>
            <a:ext cx="27432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baseline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</a:t>
            </a:r>
            <a:r>
              <a:rPr lang="ru-RU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+ МК</a:t>
            </a:r>
            <a:r>
              <a:rPr lang="ru-RU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ru-RU" sz="2400" b="1" baseline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МС</a:t>
            </a:r>
            <a:r>
              <a:rPr lang="ru-RU" sz="2400" b="1" baseline="3000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400" baseline="0">
              <a:solidFill>
                <a:srgbClr val="008000"/>
              </a:solidFill>
            </a:endParaRPr>
          </a:p>
        </p:txBody>
      </p:sp>
      <p:sp>
        <p:nvSpPr>
          <p:cNvPr id="73769" name="Freeform 41"/>
          <p:cNvSpPr>
            <a:spLocks/>
          </p:cNvSpPr>
          <p:nvPr/>
        </p:nvSpPr>
        <p:spPr bwMode="auto">
          <a:xfrm>
            <a:off x="2147888" y="4752975"/>
            <a:ext cx="476250" cy="257175"/>
          </a:xfrm>
          <a:custGeom>
            <a:avLst/>
            <a:gdLst>
              <a:gd name="T0" fmla="*/ 0 w 300"/>
              <a:gd name="T1" fmla="*/ 33 h 162"/>
              <a:gd name="T2" fmla="*/ 186 w 300"/>
              <a:gd name="T3" fmla="*/ 162 h 162"/>
              <a:gd name="T4" fmla="*/ 300 w 300"/>
              <a:gd name="T5" fmla="*/ 0 h 162"/>
              <a:gd name="T6" fmla="*/ 297 w 300"/>
              <a:gd name="T7" fmla="*/ 3 h 162"/>
              <a:gd name="T8" fmla="*/ 297 w 300"/>
              <a:gd name="T9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162">
                <a:moveTo>
                  <a:pt x="0" y="33"/>
                </a:moveTo>
                <a:lnTo>
                  <a:pt x="186" y="162"/>
                </a:lnTo>
                <a:lnTo>
                  <a:pt x="300" y="0"/>
                </a:lnTo>
                <a:lnTo>
                  <a:pt x="297" y="3"/>
                </a:lnTo>
                <a:lnTo>
                  <a:pt x="297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3770" name="Freeform 42"/>
          <p:cNvSpPr>
            <a:spLocks/>
          </p:cNvSpPr>
          <p:nvPr/>
        </p:nvSpPr>
        <p:spPr bwMode="auto">
          <a:xfrm rot="6262884">
            <a:off x="5072063" y="3767137"/>
            <a:ext cx="476250" cy="257175"/>
          </a:xfrm>
          <a:custGeom>
            <a:avLst/>
            <a:gdLst>
              <a:gd name="T0" fmla="*/ 0 w 300"/>
              <a:gd name="T1" fmla="*/ 33 h 162"/>
              <a:gd name="T2" fmla="*/ 186 w 300"/>
              <a:gd name="T3" fmla="*/ 162 h 162"/>
              <a:gd name="T4" fmla="*/ 300 w 300"/>
              <a:gd name="T5" fmla="*/ 0 h 162"/>
              <a:gd name="T6" fmla="*/ 297 w 300"/>
              <a:gd name="T7" fmla="*/ 3 h 162"/>
              <a:gd name="T8" fmla="*/ 297 w 300"/>
              <a:gd name="T9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" h="162">
                <a:moveTo>
                  <a:pt x="0" y="33"/>
                </a:moveTo>
                <a:lnTo>
                  <a:pt x="186" y="162"/>
                </a:lnTo>
                <a:lnTo>
                  <a:pt x="300" y="0"/>
                </a:lnTo>
                <a:lnTo>
                  <a:pt x="297" y="3"/>
                </a:lnTo>
                <a:lnTo>
                  <a:pt x="297" y="0"/>
                </a:ln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3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3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7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3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73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7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3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3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73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57" grpId="0" animBg="1"/>
      <p:bldP spid="73756" grpId="0" animBg="1"/>
      <p:bldP spid="73733" grpId="0" animBg="1"/>
      <p:bldP spid="73734" grpId="0" animBg="1"/>
      <p:bldP spid="73764" grpId="0"/>
      <p:bldP spid="73766" grpId="0"/>
      <p:bldP spid="73767" grpId="0"/>
      <p:bldP spid="73768" grpId="0"/>
      <p:bldP spid="73769" grpId="0" animBg="1"/>
      <p:bldP spid="7377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599cd8e7e7d72754b1a1ce5ce18f33bda531f"/>
</p:tagLst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1016</TotalTime>
  <Words>1158</Words>
  <Application>Microsoft Office PowerPoint</Application>
  <PresentationFormat>Экран (4:3)</PresentationFormat>
  <Paragraphs>339</Paragraphs>
  <Slides>31</Slides>
  <Notes>19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Monotype Corsiva</vt:lpstr>
      <vt:lpstr>Tahoma</vt:lpstr>
      <vt:lpstr>Times New Roman</vt:lpstr>
      <vt:lpstr>Trebuchet MS</vt:lpstr>
      <vt:lpstr>Wingdings 3</vt:lpstr>
      <vt:lpstr>Аспект</vt:lpstr>
      <vt:lpstr>MSPhotoEd.3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Некоторые формулировки теоремы</vt:lpstr>
      <vt:lpstr>Теорема Пифагора</vt:lpstr>
      <vt:lpstr>Презентация PowerPoint</vt:lpstr>
      <vt:lpstr>Презентация PowerPoint</vt:lpstr>
      <vt:lpstr>Презентация PowerPoint</vt:lpstr>
      <vt:lpstr>С помощью теоремы Пифагора можно решать два вида задач  (с – гипотенуза, а и в - катеты): </vt:lpstr>
      <vt:lpstr>Реши устно:</vt:lpstr>
      <vt:lpstr>В классе: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Кабинет317</dc:creator>
  <cp:lastModifiedBy>user</cp:lastModifiedBy>
  <cp:revision>73</cp:revision>
  <cp:lastPrinted>1601-01-01T00:00:00Z</cp:lastPrinted>
  <dcterms:created xsi:type="dcterms:W3CDTF">1601-01-01T00:00:00Z</dcterms:created>
  <dcterms:modified xsi:type="dcterms:W3CDTF">2024-02-12T02:14:51Z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