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1" r:id="rId6"/>
    <p:sldId id="263" r:id="rId7"/>
    <p:sldId id="264" r:id="rId8"/>
    <p:sldId id="265" r:id="rId9"/>
    <p:sldId id="267" r:id="rId10"/>
    <p:sldId id="266" r:id="rId11"/>
    <p:sldId id="269" r:id="rId12"/>
    <p:sldId id="273" r:id="rId13"/>
    <p:sldId id="271" r:id="rId14"/>
    <p:sldId id="274" r:id="rId15"/>
    <p:sldId id="272" r:id="rId16"/>
    <p:sldId id="275" r:id="rId17"/>
    <p:sldId id="277" r:id="rId18"/>
    <p:sldId id="279" r:id="rId19"/>
    <p:sldId id="284" r:id="rId20"/>
    <p:sldId id="285" r:id="rId21"/>
    <p:sldId id="287" r:id="rId22"/>
    <p:sldId id="289" r:id="rId23"/>
    <p:sldId id="290" r:id="rId24"/>
    <p:sldId id="293" r:id="rId25"/>
    <p:sldId id="294" r:id="rId26"/>
    <p:sldId id="295" r:id="rId27"/>
    <p:sldId id="296" r:id="rId28"/>
    <p:sldId id="297" r:id="rId29"/>
    <p:sldId id="298" r:id="rId30"/>
    <p:sldId id="299" r:id="rId31"/>
    <p:sldId id="300" r:id="rId32"/>
    <p:sldId id="280" r:id="rId33"/>
    <p:sldId id="305" r:id="rId34"/>
    <p:sldId id="304" r:id="rId35"/>
    <p:sldId id="303" r:id="rId36"/>
    <p:sldId id="302" r:id="rId37"/>
    <p:sldId id="283" r:id="rId38"/>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2727" autoAdjust="0"/>
  </p:normalViewPr>
  <p:slideViewPr>
    <p:cSldViewPr snapToGrid="0">
      <p:cViewPr varScale="1">
        <p:scale>
          <a:sx n="68" d="100"/>
          <a:sy n="68" d="100"/>
        </p:scale>
        <p:origin x="792" y="66"/>
      </p:cViewPr>
      <p:guideLst/>
    </p:cSldViewPr>
  </p:slideViewPr>
  <p:notesTextViewPr>
    <p:cViewPr>
      <p:scale>
        <a:sx n="1" d="1"/>
        <a:sy n="1" d="1"/>
      </p:scale>
      <p:origin x="0" y="0"/>
    </p:cViewPr>
  </p:notesTextViewPr>
  <p:sorterViewPr>
    <p:cViewPr>
      <p:scale>
        <a:sx n="100" d="100"/>
        <a:sy n="100" d="100"/>
      </p:scale>
      <p:origin x="0" y="-1360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C321CD18-C880-40FB-BE2A-27766C6D0004}" type="datetimeFigureOut">
              <a:rPr lang="ru-RU" smtClean="0"/>
              <a:t>12.02.2024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FCE3F93-7DE9-464C-9F3D-DA395B4FD2DF}" type="slidenum">
              <a:rPr lang="ru-RU" smtClean="0"/>
              <a:t>‹#›</a:t>
            </a:fld>
            <a:endParaRPr lang="ru-RU"/>
          </a:p>
        </p:txBody>
      </p:sp>
    </p:spTree>
    <p:extLst>
      <p:ext uri="{BB962C8B-B14F-4D97-AF65-F5344CB8AC3E}">
        <p14:creationId xmlns:p14="http://schemas.microsoft.com/office/powerpoint/2010/main" val="42218827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C321CD18-C880-40FB-BE2A-27766C6D0004}" type="datetimeFigureOut">
              <a:rPr lang="ru-RU" smtClean="0"/>
              <a:t>12.02.2024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FCE3F93-7DE9-464C-9F3D-DA395B4FD2DF}" type="slidenum">
              <a:rPr lang="ru-RU" smtClean="0"/>
              <a:t>‹#›</a:t>
            </a:fld>
            <a:endParaRPr lang="ru-RU"/>
          </a:p>
        </p:txBody>
      </p:sp>
    </p:spTree>
    <p:extLst>
      <p:ext uri="{BB962C8B-B14F-4D97-AF65-F5344CB8AC3E}">
        <p14:creationId xmlns:p14="http://schemas.microsoft.com/office/powerpoint/2010/main" val="2808641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C321CD18-C880-40FB-BE2A-27766C6D0004}" type="datetimeFigureOut">
              <a:rPr lang="ru-RU" smtClean="0"/>
              <a:t>12.02.2024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FCE3F93-7DE9-464C-9F3D-DA395B4FD2DF}" type="slidenum">
              <a:rPr lang="ru-RU" smtClean="0"/>
              <a:t>‹#›</a:t>
            </a:fld>
            <a:endParaRPr lang="ru-RU"/>
          </a:p>
        </p:txBody>
      </p:sp>
    </p:spTree>
    <p:extLst>
      <p:ext uri="{BB962C8B-B14F-4D97-AF65-F5344CB8AC3E}">
        <p14:creationId xmlns:p14="http://schemas.microsoft.com/office/powerpoint/2010/main" val="29641688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C321CD18-C880-40FB-BE2A-27766C6D0004}" type="datetimeFigureOut">
              <a:rPr lang="ru-RU" smtClean="0"/>
              <a:t>12.02.2024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FCE3F93-7DE9-464C-9F3D-DA395B4FD2DF}" type="slidenum">
              <a:rPr lang="ru-RU" smtClean="0"/>
              <a:t>‹#›</a:t>
            </a:fld>
            <a:endParaRPr lang="ru-RU"/>
          </a:p>
        </p:txBody>
      </p:sp>
    </p:spTree>
    <p:extLst>
      <p:ext uri="{BB962C8B-B14F-4D97-AF65-F5344CB8AC3E}">
        <p14:creationId xmlns:p14="http://schemas.microsoft.com/office/powerpoint/2010/main" val="29900705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C321CD18-C880-40FB-BE2A-27766C6D0004}" type="datetimeFigureOut">
              <a:rPr lang="ru-RU" smtClean="0"/>
              <a:t>12.02.2024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FCE3F93-7DE9-464C-9F3D-DA395B4FD2DF}" type="slidenum">
              <a:rPr lang="ru-RU" smtClean="0"/>
              <a:t>‹#›</a:t>
            </a:fld>
            <a:endParaRPr lang="ru-RU"/>
          </a:p>
        </p:txBody>
      </p:sp>
    </p:spTree>
    <p:extLst>
      <p:ext uri="{BB962C8B-B14F-4D97-AF65-F5344CB8AC3E}">
        <p14:creationId xmlns:p14="http://schemas.microsoft.com/office/powerpoint/2010/main" val="5781238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C321CD18-C880-40FB-BE2A-27766C6D0004}" type="datetimeFigureOut">
              <a:rPr lang="ru-RU" smtClean="0"/>
              <a:t>12.02.2024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FCE3F93-7DE9-464C-9F3D-DA395B4FD2DF}" type="slidenum">
              <a:rPr lang="ru-RU" smtClean="0"/>
              <a:t>‹#›</a:t>
            </a:fld>
            <a:endParaRPr lang="ru-RU"/>
          </a:p>
        </p:txBody>
      </p:sp>
    </p:spTree>
    <p:extLst>
      <p:ext uri="{BB962C8B-B14F-4D97-AF65-F5344CB8AC3E}">
        <p14:creationId xmlns:p14="http://schemas.microsoft.com/office/powerpoint/2010/main" val="5707488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C321CD18-C880-40FB-BE2A-27766C6D0004}" type="datetimeFigureOut">
              <a:rPr lang="ru-RU" smtClean="0"/>
              <a:t>12.02.2024</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2FCE3F93-7DE9-464C-9F3D-DA395B4FD2DF}" type="slidenum">
              <a:rPr lang="ru-RU" smtClean="0"/>
              <a:t>‹#›</a:t>
            </a:fld>
            <a:endParaRPr lang="ru-RU"/>
          </a:p>
        </p:txBody>
      </p:sp>
    </p:spTree>
    <p:extLst>
      <p:ext uri="{BB962C8B-B14F-4D97-AF65-F5344CB8AC3E}">
        <p14:creationId xmlns:p14="http://schemas.microsoft.com/office/powerpoint/2010/main" val="16031660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C321CD18-C880-40FB-BE2A-27766C6D0004}" type="datetimeFigureOut">
              <a:rPr lang="ru-RU" smtClean="0"/>
              <a:t>12.02.2024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2FCE3F93-7DE9-464C-9F3D-DA395B4FD2DF}" type="slidenum">
              <a:rPr lang="ru-RU" smtClean="0"/>
              <a:t>‹#›</a:t>
            </a:fld>
            <a:endParaRPr lang="ru-RU"/>
          </a:p>
        </p:txBody>
      </p:sp>
    </p:spTree>
    <p:extLst>
      <p:ext uri="{BB962C8B-B14F-4D97-AF65-F5344CB8AC3E}">
        <p14:creationId xmlns:p14="http://schemas.microsoft.com/office/powerpoint/2010/main" val="38810817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C321CD18-C880-40FB-BE2A-27766C6D0004}" type="datetimeFigureOut">
              <a:rPr lang="ru-RU" smtClean="0"/>
              <a:t>12.02.2024</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2FCE3F93-7DE9-464C-9F3D-DA395B4FD2DF}" type="slidenum">
              <a:rPr lang="ru-RU" smtClean="0"/>
              <a:t>‹#›</a:t>
            </a:fld>
            <a:endParaRPr lang="ru-RU"/>
          </a:p>
        </p:txBody>
      </p:sp>
    </p:spTree>
    <p:extLst>
      <p:ext uri="{BB962C8B-B14F-4D97-AF65-F5344CB8AC3E}">
        <p14:creationId xmlns:p14="http://schemas.microsoft.com/office/powerpoint/2010/main" val="10372708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C321CD18-C880-40FB-BE2A-27766C6D0004}" type="datetimeFigureOut">
              <a:rPr lang="ru-RU" smtClean="0"/>
              <a:t>12.02.2024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FCE3F93-7DE9-464C-9F3D-DA395B4FD2DF}" type="slidenum">
              <a:rPr lang="ru-RU" smtClean="0"/>
              <a:t>‹#›</a:t>
            </a:fld>
            <a:endParaRPr lang="ru-RU"/>
          </a:p>
        </p:txBody>
      </p:sp>
    </p:spTree>
    <p:extLst>
      <p:ext uri="{BB962C8B-B14F-4D97-AF65-F5344CB8AC3E}">
        <p14:creationId xmlns:p14="http://schemas.microsoft.com/office/powerpoint/2010/main" val="39165135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C321CD18-C880-40FB-BE2A-27766C6D0004}" type="datetimeFigureOut">
              <a:rPr lang="ru-RU" smtClean="0"/>
              <a:t>12.02.2024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FCE3F93-7DE9-464C-9F3D-DA395B4FD2DF}" type="slidenum">
              <a:rPr lang="ru-RU" smtClean="0"/>
              <a:t>‹#›</a:t>
            </a:fld>
            <a:endParaRPr lang="ru-RU"/>
          </a:p>
        </p:txBody>
      </p:sp>
    </p:spTree>
    <p:extLst>
      <p:ext uri="{BB962C8B-B14F-4D97-AF65-F5344CB8AC3E}">
        <p14:creationId xmlns:p14="http://schemas.microsoft.com/office/powerpoint/2010/main" val="29453638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321CD18-C880-40FB-BE2A-27766C6D0004}" type="datetimeFigureOut">
              <a:rPr lang="ru-RU" smtClean="0"/>
              <a:t>12.02.2024</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FCE3F93-7DE9-464C-9F3D-DA395B4FD2DF}" type="slidenum">
              <a:rPr lang="ru-RU" smtClean="0"/>
              <a:t>‹#›</a:t>
            </a:fld>
            <a:endParaRPr lang="ru-RU"/>
          </a:p>
        </p:txBody>
      </p:sp>
    </p:spTree>
    <p:extLst>
      <p:ext uri="{BB962C8B-B14F-4D97-AF65-F5344CB8AC3E}">
        <p14:creationId xmlns:p14="http://schemas.microsoft.com/office/powerpoint/2010/main" val="84310688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7.xml"/><Relationship Id="rId5" Type="http://schemas.openxmlformats.org/officeDocument/2006/relationships/image" Target="../media/image48.png"/><Relationship Id="rId4" Type="http://schemas.openxmlformats.org/officeDocument/2006/relationships/image" Target="../media/image47.png"/></Relationships>
</file>

<file path=ppt/slides/_rels/slide35.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7.xml"/><Relationship Id="rId4" Type="http://schemas.openxmlformats.org/officeDocument/2006/relationships/image" Target="../media/image51.png"/></Relationships>
</file>

<file path=ppt/slides/_rels/slide36.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7.xml"/><Relationship Id="rId4" Type="http://schemas.openxmlformats.org/officeDocument/2006/relationships/image" Target="../media/image54.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7.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7" Type="http://schemas.openxmlformats.org/officeDocument/2006/relationships/image" Target="../media/image16.jpeg"/><Relationship Id="rId2" Type="http://schemas.openxmlformats.org/officeDocument/2006/relationships/image" Target="../media/image11.jpeg"/><Relationship Id="rId1" Type="http://schemas.openxmlformats.org/officeDocument/2006/relationships/slideLayout" Target="../slideLayouts/slideLayout7.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5791200" y="706582"/>
            <a:ext cx="4876799" cy="1399309"/>
          </a:xfrm>
        </p:spPr>
        <p:txBody>
          <a:bodyPr>
            <a:normAutofit/>
          </a:bodyPr>
          <a:lstStyle/>
          <a:p>
            <a:r>
              <a:rPr lang="ru-RU" sz="1800" dirty="0" smtClean="0">
                <a:latin typeface="Times New Roman" panose="02020603050405020304" pitchFamily="18" charset="0"/>
                <a:cs typeface="Times New Roman" panose="02020603050405020304" pitchFamily="18" charset="0"/>
              </a:rPr>
              <a:t>Муниципальное бюджетное дошкольное образовательное учреждение «Детский сад №175 комбинированного вида» Советского района г. Казани</a:t>
            </a:r>
            <a:endParaRPr lang="ru-RU" sz="1800" dirty="0">
              <a:latin typeface="Times New Roman" panose="02020603050405020304" pitchFamily="18" charset="0"/>
              <a:cs typeface="Times New Roman" panose="02020603050405020304" pitchFamily="18" charset="0"/>
            </a:endParaRPr>
          </a:p>
        </p:txBody>
      </p:sp>
      <p:sp>
        <p:nvSpPr>
          <p:cNvPr id="3" name="Подзаголовок 2"/>
          <p:cNvSpPr>
            <a:spLocks noGrp="1"/>
          </p:cNvSpPr>
          <p:nvPr>
            <p:ph type="subTitle" idx="1"/>
          </p:nvPr>
        </p:nvSpPr>
        <p:spPr>
          <a:xfrm>
            <a:off x="1524000" y="2978728"/>
            <a:ext cx="9144000" cy="3228108"/>
          </a:xfrm>
        </p:spPr>
        <p:txBody>
          <a:bodyPr>
            <a:normAutofit lnSpcReduction="10000"/>
          </a:bodyPr>
          <a:lstStyle/>
          <a:p>
            <a:r>
              <a:rPr lang="ru-RU" b="1" dirty="0" smtClean="0">
                <a:latin typeface="Times New Roman" panose="02020603050405020304" pitchFamily="18" charset="0"/>
                <a:cs typeface="Times New Roman" panose="02020603050405020304" pitchFamily="18" charset="0"/>
              </a:rPr>
              <a:t>Тема:</a:t>
            </a:r>
          </a:p>
          <a:p>
            <a:r>
              <a:rPr lang="ru-RU" sz="2800" b="1" dirty="0" smtClean="0">
                <a:latin typeface="Times New Roman" panose="02020603050405020304" pitchFamily="18" charset="0"/>
                <a:cs typeface="Times New Roman" panose="02020603050405020304" pitchFamily="18" charset="0"/>
              </a:rPr>
              <a:t>«История возникновения орнаментов татарского, русского, чувашского, удмуртского народов.»</a:t>
            </a:r>
          </a:p>
          <a:p>
            <a:endParaRPr lang="ru-RU" sz="2800" b="1" dirty="0">
              <a:latin typeface="Times New Roman" panose="02020603050405020304" pitchFamily="18" charset="0"/>
              <a:cs typeface="Times New Roman" panose="02020603050405020304" pitchFamily="18" charset="0"/>
            </a:endParaRPr>
          </a:p>
          <a:p>
            <a:pPr algn="r"/>
            <a:r>
              <a:rPr lang="ru-RU" sz="1600" dirty="0" smtClean="0">
                <a:latin typeface="Times New Roman" panose="02020603050405020304" pitchFamily="18" charset="0"/>
                <a:cs typeface="Times New Roman" panose="02020603050405020304" pitchFamily="18" charset="0"/>
              </a:rPr>
              <a:t>Выполнила:</a:t>
            </a:r>
          </a:p>
          <a:p>
            <a:pPr algn="r"/>
            <a:r>
              <a:rPr lang="ru-RU" sz="1600" dirty="0" smtClean="0">
                <a:latin typeface="Times New Roman" panose="02020603050405020304" pitchFamily="18" charset="0"/>
                <a:cs typeface="Times New Roman" panose="02020603050405020304" pitchFamily="18" charset="0"/>
              </a:rPr>
              <a:t> воспитатель </a:t>
            </a:r>
          </a:p>
          <a:p>
            <a:pPr algn="r"/>
            <a:r>
              <a:rPr lang="ru-RU" sz="1600" dirty="0" err="1" smtClean="0">
                <a:latin typeface="Times New Roman" panose="02020603050405020304" pitchFamily="18" charset="0"/>
                <a:cs typeface="Times New Roman" panose="02020603050405020304" pitchFamily="18" charset="0"/>
              </a:rPr>
              <a:t>Гречухина</a:t>
            </a:r>
            <a:r>
              <a:rPr lang="ru-RU" sz="1600" dirty="0" smtClean="0">
                <a:latin typeface="Times New Roman" panose="02020603050405020304" pitchFamily="18" charset="0"/>
                <a:cs typeface="Times New Roman" panose="02020603050405020304" pitchFamily="18" charset="0"/>
              </a:rPr>
              <a:t> Г.Ш.</a:t>
            </a:r>
          </a:p>
          <a:p>
            <a:r>
              <a:rPr lang="ru-RU" sz="1800" dirty="0" smtClean="0">
                <a:latin typeface="Times New Roman" panose="02020603050405020304" pitchFamily="18" charset="0"/>
                <a:cs typeface="Times New Roman" panose="02020603050405020304" pitchFamily="18" charset="0"/>
              </a:rPr>
              <a:t>Казань </a:t>
            </a:r>
            <a:r>
              <a:rPr lang="ru-RU" sz="1800" dirty="0" smtClean="0">
                <a:latin typeface="Times New Roman" panose="02020603050405020304" pitchFamily="18" charset="0"/>
                <a:cs typeface="Times New Roman" panose="02020603050405020304" pitchFamily="18" charset="0"/>
              </a:rPr>
              <a:t>2024</a:t>
            </a:r>
            <a:endParaRPr lang="ru-RU" sz="1800" dirty="0">
              <a:latin typeface="Times New Roman" panose="02020603050405020304" pitchFamily="18" charset="0"/>
              <a:cs typeface="Times New Roman" panose="02020603050405020304" pitchFamily="18" charset="0"/>
            </a:endParaRPr>
          </a:p>
          <a:p>
            <a:endParaRPr lang="ru-RU" sz="14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9861306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Прямоугольник 1"/>
          <p:cNvSpPr>
            <a:spLocks noChangeArrowheads="1"/>
          </p:cNvSpPr>
          <p:nvPr/>
        </p:nvSpPr>
        <p:spPr bwMode="auto">
          <a:xfrm>
            <a:off x="1426326" y="465222"/>
            <a:ext cx="8938462" cy="646331"/>
          </a:xfrm>
          <a:prstGeom prst="rect">
            <a:avLst/>
          </a:prstGeom>
          <a:noFill/>
          <a:ln w="9525">
            <a:noFill/>
            <a:miter lim="800000"/>
            <a:headEnd/>
            <a:tailEnd/>
          </a:ln>
        </p:spPr>
        <p:txBody>
          <a:bodyPr wrap="square">
            <a:spAutoFit/>
          </a:bodyPr>
          <a:lstStyle/>
          <a:p>
            <a:pPr algn="just"/>
            <a:r>
              <a:rPr lang="ru-RU" dirty="0" smtClean="0">
                <a:latin typeface="Times New Roman" panose="02020603050405020304" pitchFamily="18" charset="0"/>
                <a:cs typeface="Times New Roman" panose="02020603050405020304" pitchFamily="18" charset="0"/>
              </a:rPr>
              <a:t>     Наиболее </a:t>
            </a:r>
            <a:r>
              <a:rPr lang="ru-RU" dirty="0">
                <a:latin typeface="Times New Roman" panose="02020603050405020304" pitchFamily="18" charset="0"/>
                <a:cs typeface="Times New Roman" panose="02020603050405020304" pitchFamily="18" charset="0"/>
              </a:rPr>
              <a:t>точно передает характер очертаний любой формы линия. Она широко использовалась в орнаменте, чтобы разграничить отдельные мотивы. </a:t>
            </a:r>
          </a:p>
        </p:txBody>
      </p:sp>
      <p:pic>
        <p:nvPicPr>
          <p:cNvPr id="15363" name="Picture 5" descr="C:\Users\Мила\Desktop\Orn150a.jpg"/>
          <p:cNvPicPr>
            <a:picLocks noChangeAspect="1" noChangeArrowheads="1"/>
          </p:cNvPicPr>
          <p:nvPr/>
        </p:nvPicPr>
        <p:blipFill>
          <a:blip r:embed="rId2"/>
          <a:srcRect/>
          <a:stretch>
            <a:fillRect/>
          </a:stretch>
        </p:blipFill>
        <p:spPr bwMode="auto">
          <a:xfrm>
            <a:off x="5100638" y="1604210"/>
            <a:ext cx="5264150" cy="4968039"/>
          </a:xfrm>
          <a:prstGeom prst="rect">
            <a:avLst/>
          </a:prstGeom>
          <a:noFill/>
          <a:ln w="9525">
            <a:noFill/>
            <a:miter lim="800000"/>
            <a:headEnd/>
            <a:tailEnd/>
          </a:ln>
        </p:spPr>
      </p:pic>
      <p:pic>
        <p:nvPicPr>
          <p:cNvPr id="15364" name="Picture 6" descr="C:\Users\Мила\Desktop\000121.jpg"/>
          <p:cNvPicPr>
            <a:picLocks noChangeAspect="1" noChangeArrowheads="1"/>
          </p:cNvPicPr>
          <p:nvPr/>
        </p:nvPicPr>
        <p:blipFill>
          <a:blip r:embed="rId3"/>
          <a:srcRect/>
          <a:stretch>
            <a:fillRect/>
          </a:stretch>
        </p:blipFill>
        <p:spPr bwMode="auto">
          <a:xfrm>
            <a:off x="1881188" y="1604211"/>
            <a:ext cx="2857500" cy="4972803"/>
          </a:xfrm>
          <a:prstGeom prst="rect">
            <a:avLst/>
          </a:prstGeom>
          <a:noFill/>
          <a:ln w="9525">
            <a:noFill/>
            <a:miter lim="800000"/>
            <a:headEnd/>
            <a:tailEnd/>
          </a:ln>
        </p:spPr>
      </p:pic>
    </p:spTree>
    <p:extLst>
      <p:ext uri="{BB962C8B-B14F-4D97-AF65-F5344CB8AC3E}">
        <p14:creationId xmlns:p14="http://schemas.microsoft.com/office/powerpoint/2010/main" val="3540241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983673" y="762000"/>
            <a:ext cx="10224654" cy="5016758"/>
          </a:xfrm>
          <a:prstGeom prst="rect">
            <a:avLst/>
          </a:prstGeom>
        </p:spPr>
        <p:txBody>
          <a:bodyPr wrap="square">
            <a:spAutoFit/>
          </a:bodyPr>
          <a:lstStyle/>
          <a:p>
            <a:pPr algn="ctr"/>
            <a:r>
              <a:rPr lang="ru-RU" dirty="0" smtClean="0"/>
              <a:t>     </a:t>
            </a:r>
            <a:r>
              <a:rPr lang="ru-RU" sz="3200" dirty="0" smtClean="0">
                <a:latin typeface="Times New Roman" panose="02020603050405020304" pitchFamily="18" charset="0"/>
                <a:cs typeface="Times New Roman" panose="02020603050405020304" pitchFamily="18" charset="0"/>
              </a:rPr>
              <a:t>История татарского орнамента</a:t>
            </a:r>
          </a:p>
          <a:p>
            <a:r>
              <a:rPr lang="ru-RU" dirty="0"/>
              <a:t> </a:t>
            </a:r>
            <a:r>
              <a:rPr lang="ru-RU" dirty="0" smtClean="0"/>
              <a:t>    </a:t>
            </a:r>
            <a:r>
              <a:rPr lang="ru-RU" dirty="0" smtClean="0">
                <a:latin typeface="Times New Roman" panose="02020603050405020304" pitchFamily="18" charset="0"/>
                <a:cs typeface="Times New Roman" panose="02020603050405020304" pitchFamily="18" charset="0"/>
              </a:rPr>
              <a:t>Татарский </a:t>
            </a:r>
            <a:r>
              <a:rPr lang="ru-RU" dirty="0">
                <a:latin typeface="Times New Roman" panose="02020603050405020304" pitchFamily="18" charset="0"/>
                <a:cs typeface="Times New Roman" panose="02020603050405020304" pitchFamily="18" charset="0"/>
              </a:rPr>
              <a:t>орнамент имеет древнюю и богатую историю. Он развивался в течение многих столетий и отражает культурное наследие татарского народа. Изначально орнаменты использовались для украшения различных предметов, таких как одежда, посуда и архитектурные элементы</a:t>
            </a:r>
            <a:r>
              <a:rPr lang="ru-RU" dirty="0" smtClean="0">
                <a:latin typeface="Times New Roman" panose="02020603050405020304" pitchFamily="18" charset="0"/>
                <a:cs typeface="Times New Roman" panose="02020603050405020304" pitchFamily="18" charset="0"/>
              </a:rPr>
              <a:t>.</a:t>
            </a:r>
          </a:p>
          <a:p>
            <a:r>
              <a:rPr lang="ru-RU" dirty="0" smtClean="0">
                <a:latin typeface="Times New Roman" panose="02020603050405020304" pitchFamily="18" charset="0"/>
                <a:cs typeface="Times New Roman" panose="02020603050405020304" pitchFamily="18" charset="0"/>
              </a:rPr>
              <a:t>     Первые </a:t>
            </a:r>
            <a:r>
              <a:rPr lang="ru-RU" dirty="0">
                <a:latin typeface="Times New Roman" panose="02020603050405020304" pitchFamily="18" charset="0"/>
                <a:cs typeface="Times New Roman" panose="02020603050405020304" pitchFamily="18" charset="0"/>
              </a:rPr>
              <a:t>орнаменты татарского народа появились задолго до прихода ислама на эти земли. Они были вдохновлены природой и имели геометрические формы. Это были простые узоры из прямых и кривых линий, которые символизировали взаимосвязь между человеком и природой</a:t>
            </a:r>
            <a:r>
              <a:rPr lang="ru-RU" dirty="0" smtClean="0">
                <a:latin typeface="Times New Roman" panose="02020603050405020304" pitchFamily="18" charset="0"/>
                <a:cs typeface="Times New Roman" panose="02020603050405020304" pitchFamily="18" charset="0"/>
              </a:rPr>
              <a:t>.</a:t>
            </a:r>
          </a:p>
          <a:p>
            <a:r>
              <a:rPr lang="ru-RU" dirty="0">
                <a:latin typeface="Times New Roman" panose="02020603050405020304" pitchFamily="18" charset="0"/>
                <a:cs typeface="Times New Roman" panose="02020603050405020304" pitchFamily="18" charset="0"/>
              </a:rPr>
              <a:t> </a:t>
            </a:r>
            <a:r>
              <a:rPr lang="ru-RU" dirty="0" smtClean="0">
                <a:latin typeface="Times New Roman" panose="02020603050405020304" pitchFamily="18" charset="0"/>
                <a:cs typeface="Times New Roman" panose="02020603050405020304" pitchFamily="18" charset="0"/>
              </a:rPr>
              <a:t>     </a:t>
            </a:r>
            <a:r>
              <a:rPr lang="ru-RU" dirty="0">
                <a:latin typeface="Times New Roman" panose="02020603050405020304" pitchFamily="18" charset="0"/>
                <a:cs typeface="Times New Roman" panose="02020603050405020304" pitchFamily="18" charset="0"/>
              </a:rPr>
              <a:t>С появлением ислама в Татарстане в 10 веке орнаменты стали более сложными и получили новое значение. Исламский орнамент имел свои уникальные формы и символику. Он часто содержал надписи на арабском языке, которые передавали духовные и этические ценности ислама</a:t>
            </a:r>
            <a:r>
              <a:rPr lang="ru-RU" dirty="0" smtClean="0">
                <a:latin typeface="Times New Roman" panose="02020603050405020304" pitchFamily="18" charset="0"/>
                <a:cs typeface="Times New Roman" panose="02020603050405020304" pitchFamily="18" charset="0"/>
              </a:rPr>
              <a:t>. В </a:t>
            </a:r>
            <a:r>
              <a:rPr lang="ru-RU" dirty="0">
                <a:latin typeface="Times New Roman" panose="02020603050405020304" pitchFamily="18" charset="0"/>
                <a:cs typeface="Times New Roman" panose="02020603050405020304" pitchFamily="18" charset="0"/>
              </a:rPr>
              <a:t>течение веков татарский орнамент эволюционировал и смешивался с другими культурами, которые влияли на Татарстан</a:t>
            </a:r>
            <a:r>
              <a:rPr lang="ru-RU" dirty="0" smtClean="0">
                <a:latin typeface="Times New Roman" panose="02020603050405020304" pitchFamily="18" charset="0"/>
                <a:cs typeface="Times New Roman" panose="02020603050405020304" pitchFamily="18" charset="0"/>
              </a:rPr>
              <a:t>.</a:t>
            </a:r>
          </a:p>
          <a:p>
            <a:r>
              <a:rPr lang="ru-RU" dirty="0">
                <a:latin typeface="Times New Roman" panose="02020603050405020304" pitchFamily="18" charset="0"/>
                <a:cs typeface="Times New Roman" panose="02020603050405020304" pitchFamily="18" charset="0"/>
              </a:rPr>
              <a:t> </a:t>
            </a:r>
            <a:r>
              <a:rPr lang="ru-RU" dirty="0" smtClean="0">
                <a:latin typeface="Times New Roman" panose="02020603050405020304" pitchFamily="18" charset="0"/>
                <a:cs typeface="Times New Roman" panose="02020603050405020304" pitchFamily="18" charset="0"/>
              </a:rPr>
              <a:t>     </a:t>
            </a:r>
            <a:r>
              <a:rPr lang="ru-RU" dirty="0">
                <a:latin typeface="Times New Roman" panose="02020603050405020304" pitchFamily="18" charset="0"/>
                <a:cs typeface="Times New Roman" panose="02020603050405020304" pitchFamily="18" charset="0"/>
              </a:rPr>
              <a:t>Влияние персидской, китайской, среднеазиатской и русской культур отразилось в формах и узорах татарского орнамента. Это создало уникальный и разнообразный стиль, отличающийся от других национальных орнаментов</a:t>
            </a:r>
            <a:r>
              <a:rPr lang="ru-RU" dirty="0" smtClean="0">
                <a:latin typeface="Times New Roman" panose="02020603050405020304" pitchFamily="18" charset="0"/>
                <a:cs typeface="Times New Roman" panose="02020603050405020304" pitchFamily="18" charset="0"/>
              </a:rPr>
              <a:t>. Орнаменты </a:t>
            </a:r>
            <a:r>
              <a:rPr lang="ru-RU" dirty="0">
                <a:latin typeface="Times New Roman" panose="02020603050405020304" pitchFamily="18" charset="0"/>
                <a:cs typeface="Times New Roman" panose="02020603050405020304" pitchFamily="18" charset="0"/>
              </a:rPr>
              <a:t>татарского народа имеют глубокое значение и символику. Они отражают веру, мудрость, красоту и историю народа. Они хранят в себе уникальный татарский дух и являются непременной частью культурного </a:t>
            </a:r>
            <a:r>
              <a:rPr lang="ru-RU" dirty="0" smtClean="0">
                <a:latin typeface="Times New Roman" panose="02020603050405020304" pitchFamily="18" charset="0"/>
                <a:cs typeface="Times New Roman" panose="02020603050405020304" pitchFamily="18" charset="0"/>
              </a:rPr>
              <a:t>наследия.</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7151143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10490" y="863888"/>
            <a:ext cx="10515600" cy="1325563"/>
          </a:xfrm>
        </p:spPr>
        <p:txBody>
          <a:bodyPr>
            <a:normAutofit/>
          </a:bodyPr>
          <a:lstStyle/>
          <a:p>
            <a:pPr algn="ctr"/>
            <a:r>
              <a:rPr lang="ru-RU" sz="2200" dirty="0">
                <a:latin typeface="Times New Roman" panose="02020603050405020304" pitchFamily="18" charset="0"/>
                <a:cs typeface="Times New Roman" panose="02020603050405020304" pitchFamily="18" charset="0"/>
              </a:rPr>
              <a:t>Характерным признаком татарского орнамента являются цветочно-растительные, геометрические и зооморфные мотивы.</a:t>
            </a:r>
            <a:r>
              <a:rPr lang="ru-RU" dirty="0"/>
              <a:t/>
            </a:r>
            <a:br>
              <a:rPr lang="ru-RU" dirty="0"/>
            </a:br>
            <a:endParaRPr lang="ru-RU" dirty="0"/>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52945" y="1620982"/>
            <a:ext cx="10030691" cy="4807527"/>
          </a:xfrm>
        </p:spPr>
      </p:pic>
    </p:spTree>
    <p:extLst>
      <p:ext uri="{BB962C8B-B14F-4D97-AF65-F5344CB8AC3E}">
        <p14:creationId xmlns:p14="http://schemas.microsoft.com/office/powerpoint/2010/main" val="326796537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928255" y="997527"/>
            <a:ext cx="10141527" cy="4739759"/>
          </a:xfrm>
          <a:prstGeom prst="rect">
            <a:avLst/>
          </a:prstGeom>
        </p:spPr>
        <p:txBody>
          <a:bodyPr wrap="square">
            <a:spAutoFit/>
          </a:bodyPr>
          <a:lstStyle/>
          <a:p>
            <a:pPr algn="ctr"/>
            <a:r>
              <a:rPr lang="ru-RU" sz="3200" dirty="0">
                <a:solidFill>
                  <a:srgbClr val="000000"/>
                </a:solidFill>
                <a:latin typeface="Times New Roman" panose="02020603050405020304" pitchFamily="18" charset="0"/>
                <a:cs typeface="Times New Roman" panose="02020603050405020304" pitchFamily="18" charset="0"/>
              </a:rPr>
              <a:t>Цветочно-растительный орнамент </a:t>
            </a:r>
            <a:endParaRPr lang="ru-RU" sz="3200" dirty="0" smtClean="0">
              <a:solidFill>
                <a:srgbClr val="000000"/>
              </a:solidFill>
              <a:latin typeface="Times New Roman" panose="02020603050405020304" pitchFamily="18" charset="0"/>
              <a:cs typeface="Times New Roman" panose="02020603050405020304" pitchFamily="18" charset="0"/>
            </a:endParaRPr>
          </a:p>
          <a:p>
            <a:r>
              <a:rPr lang="ru-RU" dirty="0" smtClean="0">
                <a:solidFill>
                  <a:srgbClr val="000000"/>
                </a:solidFill>
                <a:latin typeface="Times New Roman" panose="02020603050405020304" pitchFamily="18" charset="0"/>
                <a:cs typeface="Times New Roman" panose="02020603050405020304" pitchFamily="18" charset="0"/>
              </a:rPr>
              <a:t>      Узоры применялись мастерами испокон веков во многих сферах прикладного искусства: архитектуре, вышивке, живописи, резьбе по дереву. Татарский орнамент с цветочно-растительными мотивами является наиболее распространенным. Мастера создают как простые формы, так и сложные букеты. Цвета, которые используются для орнамента, яркие, богатые и хорошо сочетаются. Мотивы стилизованы и имеют множество трактовок.</a:t>
            </a:r>
          </a:p>
          <a:p>
            <a:r>
              <a:rPr lang="ru-RU" dirty="0" smtClean="0">
                <a:solidFill>
                  <a:srgbClr val="000000"/>
                </a:solidFill>
                <a:latin typeface="Times New Roman" panose="02020603050405020304" pitchFamily="18" charset="0"/>
                <a:cs typeface="Times New Roman" panose="02020603050405020304" pitchFamily="18" charset="0"/>
              </a:rPr>
              <a:t>     Важную </a:t>
            </a:r>
            <a:r>
              <a:rPr lang="ru-RU" dirty="0">
                <a:solidFill>
                  <a:srgbClr val="000000"/>
                </a:solidFill>
                <a:latin typeface="Times New Roman" panose="02020603050405020304" pitchFamily="18" charset="0"/>
                <a:cs typeface="Times New Roman" panose="02020603050405020304" pitchFamily="18" charset="0"/>
              </a:rPr>
              <a:t>роль играет то, в каком порядке элементы узора расположены и как сочетаются между собой. В цветочно-растительных мотивах, которые используются для творчества, существуют три направления: степное, луговое и садовое. В зависимости от того, в какой местности проживал мастер или мастерица, те или иные татарские узоры и орнаменты преобладали. Для степного направления более характерны мотивы с изображением стилизованных маков, тюльпанов, незабудок, гвоздик. </a:t>
            </a:r>
            <a:r>
              <a:rPr lang="ru-RU" dirty="0" smtClean="0">
                <a:solidFill>
                  <a:srgbClr val="000000"/>
                </a:solidFill>
                <a:latin typeface="Times New Roman" panose="02020603050405020304" pitchFamily="18" charset="0"/>
                <a:cs typeface="Times New Roman" panose="02020603050405020304" pitchFamily="18" charset="0"/>
              </a:rPr>
              <a:t>       Луговые </a:t>
            </a:r>
            <a:r>
              <a:rPr lang="ru-RU" dirty="0">
                <a:solidFill>
                  <a:srgbClr val="000000"/>
                </a:solidFill>
                <a:latin typeface="Times New Roman" panose="02020603050405020304" pitchFamily="18" charset="0"/>
                <a:cs typeface="Times New Roman" panose="02020603050405020304" pitchFamily="18" charset="0"/>
              </a:rPr>
              <a:t>мотивы пестрят цветками шиповника, колокольчика, ромашки, васильков. Садовые направления были характерны для городских поселений. Изображались преимущественно георгины, хризантемы, розы, астры. </a:t>
            </a:r>
            <a:endParaRPr lang="ru-RU" dirty="0" smtClean="0">
              <a:solidFill>
                <a:srgbClr val="000000"/>
              </a:solidFill>
              <a:latin typeface="Times New Roman" panose="02020603050405020304" pitchFamily="18" charset="0"/>
              <a:cs typeface="Times New Roman" panose="02020603050405020304" pitchFamily="18" charset="0"/>
            </a:endParaRPr>
          </a:p>
          <a:p>
            <a:r>
              <a:rPr lang="ru-RU" dirty="0">
                <a:solidFill>
                  <a:srgbClr val="000000"/>
                </a:solidFill>
                <a:latin typeface="Times New Roman" panose="02020603050405020304" pitchFamily="18" charset="0"/>
                <a:cs typeface="Times New Roman" panose="02020603050405020304" pitchFamily="18" charset="0"/>
              </a:rPr>
              <a:t> </a:t>
            </a:r>
            <a:r>
              <a:rPr lang="ru-RU" dirty="0" smtClean="0">
                <a:solidFill>
                  <a:srgbClr val="000000"/>
                </a:solidFill>
                <a:latin typeface="Times New Roman" panose="02020603050405020304" pitchFamily="18" charset="0"/>
                <a:cs typeface="Times New Roman" panose="02020603050405020304" pitchFamily="18" charset="0"/>
              </a:rPr>
              <a:t>      Наиболее </a:t>
            </a:r>
            <a:r>
              <a:rPr lang="ru-RU" dirty="0">
                <a:solidFill>
                  <a:srgbClr val="000000"/>
                </a:solidFill>
                <a:latin typeface="Times New Roman" panose="02020603050405020304" pitchFamily="18" charset="0"/>
                <a:cs typeface="Times New Roman" panose="02020603050405020304" pitchFamily="18" charset="0"/>
              </a:rPr>
              <a:t>часто встречаются два цветка, которые использует татарский орнамент. Тюльпан и гвоздика служат основными мотивами.</a:t>
            </a:r>
            <a:endParaRPr lang="ru-RU" b="0" dirty="0">
              <a:solidFill>
                <a:srgbClr val="000000"/>
              </a:solidFill>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7421893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6"/>
            <a:ext cx="10515600" cy="521566"/>
          </a:xfrm>
        </p:spPr>
        <p:txBody>
          <a:bodyPr>
            <a:noAutofit/>
          </a:bodyPr>
          <a:lstStyle/>
          <a:p>
            <a:pPr algn="ctr"/>
            <a:r>
              <a:rPr lang="ru-RU" sz="3200" dirty="0" smtClean="0">
                <a:latin typeface="Times New Roman" panose="02020603050405020304" pitchFamily="18" charset="0"/>
                <a:cs typeface="Times New Roman" panose="02020603050405020304" pitchFamily="18" charset="0"/>
              </a:rPr>
              <a:t>Названия татарских орнаментов</a:t>
            </a:r>
            <a:endParaRPr lang="ru-RU" sz="3200" dirty="0">
              <a:latin typeface="Times New Roman" panose="02020603050405020304" pitchFamily="18" charset="0"/>
              <a:cs typeface="Times New Roman" panose="02020603050405020304" pitchFamily="18" charset="0"/>
            </a:endParaRPr>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325091" y="1066800"/>
            <a:ext cx="5403273" cy="5527964"/>
          </a:xfrm>
        </p:spPr>
      </p:pic>
    </p:spTree>
    <p:extLst>
      <p:ext uri="{BB962C8B-B14F-4D97-AF65-F5344CB8AC3E}">
        <p14:creationId xmlns:p14="http://schemas.microsoft.com/office/powerpoint/2010/main" val="93008972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094509" y="1305342"/>
            <a:ext cx="10404764" cy="2800767"/>
          </a:xfrm>
          <a:prstGeom prst="rect">
            <a:avLst/>
          </a:prstGeom>
        </p:spPr>
        <p:txBody>
          <a:bodyPr wrap="square">
            <a:spAutoFit/>
          </a:bodyPr>
          <a:lstStyle/>
          <a:p>
            <a:pPr algn="ctr"/>
            <a:r>
              <a:rPr lang="ru-RU" sz="3200" dirty="0">
                <a:solidFill>
                  <a:srgbClr val="000000"/>
                </a:solidFill>
                <a:latin typeface="Times New Roman" panose="02020603050405020304" pitchFamily="18" charset="0"/>
                <a:cs typeface="Times New Roman" panose="02020603050405020304" pitchFamily="18" charset="0"/>
              </a:rPr>
              <a:t>Г</a:t>
            </a:r>
            <a:r>
              <a:rPr lang="ru-RU" sz="3200" dirty="0" smtClean="0">
                <a:solidFill>
                  <a:srgbClr val="000000"/>
                </a:solidFill>
                <a:latin typeface="Times New Roman" panose="02020603050405020304" pitchFamily="18" charset="0"/>
                <a:cs typeface="Times New Roman" panose="02020603050405020304" pitchFamily="18" charset="0"/>
              </a:rPr>
              <a:t>еометрический </a:t>
            </a:r>
            <a:r>
              <a:rPr lang="ru-RU" sz="3200" dirty="0">
                <a:solidFill>
                  <a:srgbClr val="000000"/>
                </a:solidFill>
                <a:latin typeface="Times New Roman" panose="02020603050405020304" pitchFamily="18" charset="0"/>
                <a:cs typeface="Times New Roman" panose="02020603050405020304" pitchFamily="18" charset="0"/>
              </a:rPr>
              <a:t>и зооморфный мотивы</a:t>
            </a:r>
          </a:p>
          <a:p>
            <a:r>
              <a:rPr lang="ru-RU" dirty="0" smtClean="0">
                <a:solidFill>
                  <a:srgbClr val="000000"/>
                </a:solidFill>
                <a:latin typeface="Times New Roman" panose="02020603050405020304" pitchFamily="18" charset="0"/>
                <a:cs typeface="Times New Roman" panose="02020603050405020304" pitchFamily="18" charset="0"/>
              </a:rPr>
              <a:t>        Зооморфные </a:t>
            </a:r>
            <a:r>
              <a:rPr lang="ru-RU" dirty="0">
                <a:solidFill>
                  <a:srgbClr val="000000"/>
                </a:solidFill>
                <a:latin typeface="Times New Roman" panose="02020603050405020304" pitchFamily="18" charset="0"/>
                <a:cs typeface="Times New Roman" panose="02020603050405020304" pitchFamily="18" charset="0"/>
              </a:rPr>
              <a:t>рисунки практически не используются. Это объясняется требованиями религии, так что татарский орнамент очень редко содержит образы животных. Однако мастера, которые все-таки решаются на зооморфные мотивы в своих изделиях, стилизуют их настолько, что не всегда можно понять, какой зверь изображен.</a:t>
            </a:r>
          </a:p>
          <a:p>
            <a:r>
              <a:rPr lang="ru-RU" dirty="0" smtClean="0">
                <a:solidFill>
                  <a:srgbClr val="000000"/>
                </a:solidFill>
                <a:latin typeface="Times New Roman" panose="02020603050405020304" pitchFamily="18" charset="0"/>
                <a:cs typeface="Times New Roman" panose="02020603050405020304" pitchFamily="18" charset="0"/>
              </a:rPr>
              <a:t>       Зачастую </a:t>
            </a:r>
            <a:r>
              <a:rPr lang="ru-RU" dirty="0">
                <a:solidFill>
                  <a:srgbClr val="000000"/>
                </a:solidFill>
                <a:latin typeface="Times New Roman" panose="02020603050405020304" pitchFamily="18" charset="0"/>
                <a:cs typeface="Times New Roman" panose="02020603050405020304" pitchFamily="18" charset="0"/>
              </a:rPr>
              <a:t>геометрический татарский орнамент не является самостоятельным элементом изделия, а выполняет вспомогательные функции. Использование фигур зависит от того, на что наносится изображение. Например, в ткачестве преобладают геометрические мотивы, а в вышивке - цветочные, расположенные с геометрической точностью.</a:t>
            </a:r>
            <a:endParaRPr lang="ru-RU" b="0" dirty="0">
              <a:solidFill>
                <a:srgbClr val="000000"/>
              </a:solidFill>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8919727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290946"/>
            <a:ext cx="10515600" cy="69273"/>
          </a:xfrm>
        </p:spPr>
        <p:txBody>
          <a:bodyPr>
            <a:normAutofit fontScale="90000"/>
          </a:bodyPr>
          <a:lstStyle/>
          <a:p>
            <a:endParaRPr lang="ru-RU" dirty="0"/>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94509" y="665812"/>
            <a:ext cx="9906000" cy="5970515"/>
          </a:xfrm>
        </p:spPr>
      </p:pic>
    </p:spTree>
    <p:extLst>
      <p:ext uri="{BB962C8B-B14F-4D97-AF65-F5344CB8AC3E}">
        <p14:creationId xmlns:p14="http://schemas.microsoft.com/office/powerpoint/2010/main" val="234921948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1382" y="207816"/>
            <a:ext cx="9781309" cy="6747166"/>
          </a:xfrm>
          <a:prstGeom prst="rect">
            <a:avLst/>
          </a:prstGeom>
        </p:spPr>
      </p:pic>
    </p:spTree>
    <p:extLst>
      <p:ext uri="{BB962C8B-B14F-4D97-AF65-F5344CB8AC3E}">
        <p14:creationId xmlns:p14="http://schemas.microsoft.com/office/powerpoint/2010/main" val="293494197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6"/>
            <a:ext cx="10515600" cy="867930"/>
          </a:xfrm>
        </p:spPr>
        <p:txBody>
          <a:bodyPr>
            <a:normAutofit/>
          </a:bodyPr>
          <a:lstStyle/>
          <a:p>
            <a:pPr algn="ctr"/>
            <a:r>
              <a:rPr lang="ru-RU" sz="3200" dirty="0" smtClean="0">
                <a:latin typeface="Times New Roman" panose="02020603050405020304" pitchFamily="18" charset="0"/>
                <a:cs typeface="Times New Roman" panose="02020603050405020304" pitchFamily="18" charset="0"/>
              </a:rPr>
              <a:t>Татарский орнамент в полосе</a:t>
            </a:r>
            <a:endParaRPr lang="ru-RU" sz="3200" dirty="0">
              <a:latin typeface="Times New Roman" panose="02020603050405020304" pitchFamily="18" charset="0"/>
              <a:cs typeface="Times New Roman" panose="02020603050405020304" pitchFamily="18" charset="0"/>
            </a:endParaRPr>
          </a:p>
        </p:txBody>
      </p:sp>
      <p:pic>
        <p:nvPicPr>
          <p:cNvPr id="6" name="Объект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410691" y="1136074"/>
            <a:ext cx="6927273" cy="5721926"/>
          </a:xfrm>
        </p:spPr>
      </p:pic>
    </p:spTree>
    <p:extLst>
      <p:ext uri="{BB962C8B-B14F-4D97-AF65-F5344CB8AC3E}">
        <p14:creationId xmlns:p14="http://schemas.microsoft.com/office/powerpoint/2010/main" val="205741361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4965267" cy="1600200"/>
          </a:xfrm>
        </p:spPr>
        <p:txBody>
          <a:bodyPr>
            <a:normAutofit/>
          </a:bodyPr>
          <a:lstStyle/>
          <a:p>
            <a:r>
              <a:rPr lang="ru-RU" dirty="0" smtClean="0">
                <a:latin typeface="Times New Roman" panose="02020603050405020304" pitchFamily="18" charset="0"/>
                <a:cs typeface="Times New Roman" panose="02020603050405020304" pitchFamily="18" charset="0"/>
              </a:rPr>
              <a:t>Чувашский орнамент</a:t>
            </a:r>
            <a:endParaRPr lang="ru-RU" dirty="0">
              <a:latin typeface="Times New Roman" panose="02020603050405020304" pitchFamily="18" charset="0"/>
              <a:cs typeface="Times New Roman" panose="02020603050405020304" pitchFamily="18" charset="0"/>
            </a:endParaRPr>
          </a:p>
        </p:txBody>
      </p:sp>
      <p:sp>
        <p:nvSpPr>
          <p:cNvPr id="4" name="Текст 3"/>
          <p:cNvSpPr>
            <a:spLocks noGrp="1"/>
          </p:cNvSpPr>
          <p:nvPr>
            <p:ph type="body" sz="half" idx="2"/>
          </p:nvPr>
        </p:nvSpPr>
        <p:spPr/>
        <p:txBody>
          <a:bodyPr>
            <a:normAutofit/>
          </a:bodyPr>
          <a:lstStyle/>
          <a:p>
            <a:r>
              <a:rPr lang="ru-RU" sz="1800" dirty="0" smtClean="0">
                <a:latin typeface="Times New Roman" panose="02020603050405020304" pitchFamily="18" charset="0"/>
                <a:cs typeface="Times New Roman" panose="02020603050405020304" pitchFamily="18" charset="0"/>
              </a:rPr>
              <a:t>     История чувашского орнамента </a:t>
            </a:r>
            <a:r>
              <a:rPr lang="ru-RU" sz="1800" dirty="0">
                <a:latin typeface="Times New Roman" panose="02020603050405020304" pitchFamily="18" charset="0"/>
                <a:cs typeface="Times New Roman" panose="02020603050405020304" pitchFamily="18" charset="0"/>
              </a:rPr>
              <a:t>уходит корнями в древнюю историю этого народа. Символы и узоры создавались на протяжении веков и передавались из поколения в поколение. Они имели свою символику и значение, отражая мифологические и космологические представления чувашского народа</a:t>
            </a:r>
            <a:r>
              <a:rPr lang="ru-RU" sz="1800" dirty="0" smtClean="0">
                <a:latin typeface="Times New Roman" panose="02020603050405020304" pitchFamily="18" charset="0"/>
                <a:cs typeface="Times New Roman" panose="02020603050405020304" pitchFamily="18" charset="0"/>
              </a:rPr>
              <a:t>.</a:t>
            </a:r>
            <a:endParaRPr lang="ru-RU" sz="1800" dirty="0">
              <a:latin typeface="Times New Roman" panose="02020603050405020304" pitchFamily="18" charset="0"/>
              <a:cs typeface="Times New Roman" panose="02020603050405020304" pitchFamily="18" charset="0"/>
            </a:endParaRPr>
          </a:p>
        </p:txBody>
      </p:sp>
      <p:pic>
        <p:nvPicPr>
          <p:cNvPr id="1026" name="Picture 2" descr="Чувашский народный орнамент"/>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569527" y="609601"/>
            <a:ext cx="5430982" cy="52514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1874896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149927" y="1028343"/>
            <a:ext cx="9919855" cy="4801314"/>
          </a:xfrm>
          <a:prstGeom prst="rect">
            <a:avLst/>
          </a:prstGeom>
        </p:spPr>
        <p:txBody>
          <a:bodyPr wrap="square">
            <a:spAutoFit/>
          </a:bodyPr>
          <a:lstStyle/>
          <a:p>
            <a:r>
              <a:rPr lang="en-US" dirty="0" smtClean="0">
                <a:latin typeface="Times New Roman" panose="02020603050405020304" pitchFamily="18" charset="0"/>
                <a:cs typeface="Times New Roman" panose="02020603050405020304" pitchFamily="18" charset="0"/>
              </a:rPr>
              <a:t>     </a:t>
            </a:r>
            <a:r>
              <a:rPr lang="ru-RU" dirty="0" smtClean="0">
                <a:latin typeface="Times New Roman" panose="02020603050405020304" pitchFamily="18" charset="0"/>
                <a:cs typeface="Times New Roman" panose="02020603050405020304" pitchFamily="18" charset="0"/>
              </a:rPr>
              <a:t>Изучение </a:t>
            </a:r>
            <a:r>
              <a:rPr lang="ru-RU" dirty="0">
                <a:latin typeface="Times New Roman" panose="02020603050405020304" pitchFamily="18" charset="0"/>
                <a:cs typeface="Times New Roman" panose="02020603050405020304" pitchFamily="18" charset="0"/>
              </a:rPr>
              <a:t>культуры родного края – одно из важнейших путей развития патриотизма, национального самосознания: основа воспитания межнациональных чувств уже в дошкольном возрасте.</a:t>
            </a:r>
          </a:p>
          <a:p>
            <a:r>
              <a:rPr lang="en-US" dirty="0" smtClean="0">
                <a:latin typeface="Times New Roman" panose="02020603050405020304" pitchFamily="18" charset="0"/>
                <a:cs typeface="Times New Roman" panose="02020603050405020304" pitchFamily="18" charset="0"/>
              </a:rPr>
              <a:t>     </a:t>
            </a:r>
            <a:r>
              <a:rPr lang="ru-RU" dirty="0" smtClean="0">
                <a:latin typeface="Times New Roman" panose="02020603050405020304" pitchFamily="18" charset="0"/>
                <a:cs typeface="Times New Roman" panose="02020603050405020304" pitchFamily="18" charset="0"/>
              </a:rPr>
              <a:t>Дошкольное </a:t>
            </a:r>
            <a:r>
              <a:rPr lang="ru-RU" dirty="0">
                <a:latin typeface="Times New Roman" panose="02020603050405020304" pitchFamily="18" charset="0"/>
                <a:cs typeface="Times New Roman" panose="02020603050405020304" pitchFamily="18" charset="0"/>
              </a:rPr>
              <a:t>детство - тот период, когда возможно настоящее искреннее погружение в истоки культуры родного края. Дети разных национальностей, посещая дошкольные учреждения, повседневно общаются, рассказывают сказки, рисуют, играют в разные игры, поют и танцуют, внося в свою </a:t>
            </a:r>
            <a:r>
              <a:rPr lang="ru-RU" dirty="0" smtClean="0">
                <a:latin typeface="Times New Roman" panose="02020603050405020304" pitchFamily="18" charset="0"/>
                <a:cs typeface="Times New Roman" panose="02020603050405020304" pitchFamily="18" charset="0"/>
              </a:rPr>
              <a:t>деятельность </a:t>
            </a:r>
            <a:r>
              <a:rPr lang="ru-RU" dirty="0">
                <a:latin typeface="Times New Roman" panose="02020603050405020304" pitchFamily="18" charset="0"/>
                <a:cs typeface="Times New Roman" panose="02020603050405020304" pitchFamily="18" charset="0"/>
              </a:rPr>
              <a:t>элементы национальной культуры.</a:t>
            </a:r>
          </a:p>
          <a:p>
            <a:r>
              <a:rPr lang="en-US" dirty="0" smtClean="0">
                <a:latin typeface="Times New Roman" panose="02020603050405020304" pitchFamily="18" charset="0"/>
                <a:cs typeface="Times New Roman" panose="02020603050405020304" pitchFamily="18" charset="0"/>
              </a:rPr>
              <a:t>     </a:t>
            </a:r>
            <a:r>
              <a:rPr lang="ru-RU" dirty="0" smtClean="0">
                <a:latin typeface="Times New Roman" panose="02020603050405020304" pitchFamily="18" charset="0"/>
                <a:cs typeface="Times New Roman" panose="02020603050405020304" pitchFamily="18" charset="0"/>
              </a:rPr>
              <a:t>Так </a:t>
            </a:r>
            <a:r>
              <a:rPr lang="ru-RU" dirty="0">
                <a:latin typeface="Times New Roman" panose="02020603050405020304" pitchFamily="18" charset="0"/>
                <a:cs typeface="Times New Roman" panose="02020603050405020304" pitchFamily="18" charset="0"/>
              </a:rPr>
              <a:t>как основное время дети-дошкольники проводят с воспитателем, именно он может и должен ввести их в удивительный мир устного народного творчества, народно-прикладного искусства, познакомить с бытом, традициями и праздниками родного народа, его ремеслом и промыслами</a:t>
            </a:r>
            <a:r>
              <a:rPr lang="ru-RU" dirty="0" smtClean="0">
                <a:latin typeface="Times New Roman" panose="02020603050405020304" pitchFamily="18" charset="0"/>
                <a:cs typeface="Times New Roman" panose="02020603050405020304" pitchFamily="18" charset="0"/>
              </a:rPr>
              <a:t>.</a:t>
            </a:r>
            <a:endParaRPr lang="en-US" dirty="0" smtClean="0">
              <a:latin typeface="Times New Roman" panose="02020603050405020304" pitchFamily="18" charset="0"/>
              <a:cs typeface="Times New Roman" panose="02020603050405020304" pitchFamily="18" charset="0"/>
            </a:endParaRPr>
          </a:p>
          <a:p>
            <a:r>
              <a:rPr lang="en-US" dirty="0" smtClean="0">
                <a:latin typeface="Times New Roman" panose="02020603050405020304" pitchFamily="18" charset="0"/>
                <a:cs typeface="Times New Roman" panose="02020603050405020304" pitchFamily="18" charset="0"/>
              </a:rPr>
              <a:t>     </a:t>
            </a:r>
            <a:r>
              <a:rPr lang="ru-RU" dirty="0" smtClean="0">
                <a:latin typeface="Times New Roman" panose="02020603050405020304" pitchFamily="18" charset="0"/>
                <a:cs typeface="Times New Roman" panose="02020603050405020304" pitchFamily="18" charset="0"/>
              </a:rPr>
              <a:t>Придя </a:t>
            </a:r>
            <a:r>
              <a:rPr lang="ru-RU" dirty="0">
                <a:latin typeface="Times New Roman" panose="02020603050405020304" pitchFamily="18" charset="0"/>
                <a:cs typeface="Times New Roman" panose="02020603050405020304" pitchFamily="18" charset="0"/>
              </a:rPr>
              <a:t>в детский сад, ребёнок попадает в другой - сказочный мир. Малыша встречают куклы в татарских костюмах или в русских сарафанах, на стенах красуются панно с городецкой или хохломской росписью, панно-аппликации с татарскими  орнаментами, предметы мебели, расписная посуда: предметы быта, сама обстановка, выполненная в едином стиле, создают атмосферу старины, погружаясь в которую, ребёнок ощущает близость к корням родного края. </a:t>
            </a:r>
          </a:p>
          <a:p>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3052977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983671" y="1067448"/>
            <a:ext cx="10432473" cy="4211409"/>
          </a:xfrm>
          <a:prstGeom prst="rect">
            <a:avLst/>
          </a:prstGeom>
        </p:spPr>
        <p:txBody>
          <a:bodyPr wrap="square">
            <a:spAutoFit/>
          </a:bodyPr>
          <a:lstStyle/>
          <a:p>
            <a:pPr>
              <a:lnSpc>
                <a:spcPct val="115000"/>
              </a:lnSpc>
              <a:spcAft>
                <a:spcPts val="800"/>
              </a:spcAft>
            </a:pPr>
            <a:r>
              <a:rPr lang="ru-RU" dirty="0" smtClean="0">
                <a:latin typeface="Times New Roman" panose="02020603050405020304" pitchFamily="18" charset="0"/>
                <a:ea typeface="Calibri" panose="020F0502020204030204" pitchFamily="34" charset="0"/>
                <a:cs typeface="Times New Roman" panose="02020603050405020304" pitchFamily="18" charset="0"/>
              </a:rPr>
              <a:t>     В </a:t>
            </a:r>
            <a:r>
              <a:rPr lang="ru-RU" dirty="0">
                <a:latin typeface="Times New Roman" panose="02020603050405020304" pitchFamily="18" charset="0"/>
                <a:ea typeface="Calibri" panose="020F0502020204030204" pitchFamily="34" charset="0"/>
                <a:cs typeface="Times New Roman" panose="02020603050405020304" pitchFamily="18" charset="0"/>
              </a:rPr>
              <a:t>орнаментах вышивки нашли себе место изображения, напоминающие пиктограммы и рунические знаки – элементы пред письма и древнейшие письмена, которые позволяют предполагать незапамятную древность их </a:t>
            </a:r>
            <a:r>
              <a:rPr lang="ru-RU" dirty="0" smtClean="0">
                <a:latin typeface="Times New Roman" panose="02020603050405020304" pitchFamily="18" charset="0"/>
                <a:ea typeface="Calibri" panose="020F0502020204030204" pitchFamily="34" charset="0"/>
                <a:cs typeface="Times New Roman" panose="02020603050405020304" pitchFamily="18" charset="0"/>
              </a:rPr>
              <a:t>возникновения. </a:t>
            </a:r>
            <a:r>
              <a:rPr lang="ru-RU" dirty="0">
                <a:latin typeface="Times New Roman" panose="02020603050405020304" pitchFamily="18" charset="0"/>
                <a:ea typeface="Calibri" panose="020F0502020204030204" pitchFamily="34" charset="0"/>
                <a:cs typeface="Times New Roman" panose="02020603050405020304" pitchFamily="18" charset="0"/>
              </a:rPr>
              <a:t>В результате изучения научных трудов об истории чувашской вышивки была получена информация о том, что в чувашской вышивке особенностью является сочетание геометрических узоров с растительным и животными мотивами, что «чувашский орнамент состоит из узоров в форме крестиков, треугольников, ромбов, прямоугольников, зигзагов и полос. Круг, ромб, розетка, квадрат, восьмиугольник – символически означают солнце, как источник жизни; люди – крестики (знаки жизни); горы – треугольники; животные - прямые линии разной направленности; земледелие и – две параллельные линии, соединенные наклонными; вода изображается волнистой линией». </a:t>
            </a:r>
            <a:endParaRPr lang="ru-RU" sz="1600" dirty="0">
              <a:latin typeface="Calibri" panose="020F0502020204030204" pitchFamily="34" charset="0"/>
              <a:ea typeface="Calibri" panose="020F0502020204030204" pitchFamily="34" charset="0"/>
              <a:cs typeface="Times New Roman" panose="02020603050405020304" pitchFamily="18" charset="0"/>
            </a:endParaRPr>
          </a:p>
          <a:p>
            <a:r>
              <a:rPr lang="ru-RU" dirty="0">
                <a:latin typeface="Times New Roman" panose="02020603050405020304" pitchFamily="18" charset="0"/>
                <a:ea typeface="Calibri" panose="020F0502020204030204" pitchFamily="34" charset="0"/>
              </a:rPr>
              <a:t>Оказывается, наши предки считали, что мир создается птицами. При рождении ребенка чуваши говорили, что к ним прилетела новая птица, так как она считалась символом счастья. Поэтому в узорах очень часто встречается изображение птиц. </a:t>
            </a:r>
            <a:endParaRPr lang="ru-RU" dirty="0"/>
          </a:p>
        </p:txBody>
      </p:sp>
    </p:spTree>
    <p:extLst>
      <p:ext uri="{BB962C8B-B14F-4D97-AF65-F5344CB8AC3E}">
        <p14:creationId xmlns:p14="http://schemas.microsoft.com/office/powerpoint/2010/main" val="24252302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G:\воспитатель года 2020\img2.jpg"/>
          <p:cNvPicPr>
            <a:picLocks noChangeAspect="1" noChangeArrowheads="1"/>
          </p:cNvPicPr>
          <p:nvPr/>
        </p:nvPicPr>
        <p:blipFill>
          <a:blip r:embed="rId2" cstate="print"/>
          <a:srcRect/>
          <a:stretch>
            <a:fillRect/>
          </a:stretch>
        </p:blipFill>
        <p:spPr bwMode="auto">
          <a:xfrm>
            <a:off x="0" y="1"/>
            <a:ext cx="10668000" cy="6858001"/>
          </a:xfrm>
          <a:prstGeom prst="rect">
            <a:avLst/>
          </a:prstGeom>
          <a:noFill/>
        </p:spPr>
      </p:pic>
      <p:sp>
        <p:nvSpPr>
          <p:cNvPr id="2" name="Заголовок 1"/>
          <p:cNvSpPr>
            <a:spLocks noGrp="1"/>
          </p:cNvSpPr>
          <p:nvPr>
            <p:ph type="title"/>
          </p:nvPr>
        </p:nvSpPr>
        <p:spPr>
          <a:xfrm>
            <a:off x="2595538" y="285728"/>
            <a:ext cx="7615262" cy="1000132"/>
          </a:xfrm>
        </p:spPr>
        <p:txBody>
          <a:bodyPr>
            <a:normAutofit/>
          </a:bodyPr>
          <a:lstStyle/>
          <a:p>
            <a:r>
              <a:rPr lang="ru-RU" sz="3200" dirty="0" smtClean="0">
                <a:latin typeface="Times New Roman" pitchFamily="18" charset="0"/>
                <a:cs typeface="Times New Roman" pitchFamily="18" charset="0"/>
              </a:rPr>
              <a:t>Элементы </a:t>
            </a:r>
            <a:br>
              <a:rPr lang="ru-RU" sz="3200" dirty="0" smtClean="0">
                <a:latin typeface="Times New Roman" pitchFamily="18" charset="0"/>
                <a:cs typeface="Times New Roman" pitchFamily="18" charset="0"/>
              </a:rPr>
            </a:br>
            <a:r>
              <a:rPr lang="ru-RU" sz="3200" dirty="0" smtClean="0">
                <a:latin typeface="Times New Roman" pitchFamily="18" charset="0"/>
                <a:cs typeface="Times New Roman" pitchFamily="18" charset="0"/>
              </a:rPr>
              <a:t>чувашского орнамента</a:t>
            </a:r>
            <a:endParaRPr lang="ru-RU" sz="3200" dirty="0">
              <a:latin typeface="Times New Roman" pitchFamily="18" charset="0"/>
              <a:cs typeface="Times New Roman" pitchFamily="18" charset="0"/>
            </a:endParaRPr>
          </a:p>
        </p:txBody>
      </p:sp>
      <p:sp>
        <p:nvSpPr>
          <p:cNvPr id="3" name="Содержимое 2"/>
          <p:cNvSpPr>
            <a:spLocks noGrp="1"/>
          </p:cNvSpPr>
          <p:nvPr>
            <p:ph idx="1"/>
          </p:nvPr>
        </p:nvSpPr>
        <p:spPr>
          <a:xfrm>
            <a:off x="2595538" y="1600201"/>
            <a:ext cx="7715304" cy="4525963"/>
          </a:xfrm>
        </p:spPr>
        <p:txBody>
          <a:bodyPr/>
          <a:lstStyle/>
          <a:p>
            <a:pPr>
              <a:buNone/>
            </a:pPr>
            <a:endParaRPr lang="ru-RU" dirty="0" smtClean="0"/>
          </a:p>
          <a:p>
            <a:pPr>
              <a:buNone/>
            </a:pPr>
            <a:endParaRPr lang="ru-RU" dirty="0"/>
          </a:p>
        </p:txBody>
      </p:sp>
      <p:sp>
        <p:nvSpPr>
          <p:cNvPr id="5" name="Прямоугольник 4"/>
          <p:cNvSpPr/>
          <p:nvPr/>
        </p:nvSpPr>
        <p:spPr>
          <a:xfrm>
            <a:off x="3167042" y="1785926"/>
            <a:ext cx="3071834" cy="357190"/>
          </a:xfrm>
          <a:prstGeom prst="rect">
            <a:avLst/>
          </a:prstGeom>
          <a:solidFill>
            <a:srgbClr val="387A2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2050" name="Group 2"/>
          <p:cNvGrpSpPr>
            <a:grpSpLocks/>
          </p:cNvGrpSpPr>
          <p:nvPr/>
        </p:nvGrpSpPr>
        <p:grpSpPr bwMode="auto">
          <a:xfrm rot="16200000">
            <a:off x="8417735" y="607199"/>
            <a:ext cx="500066" cy="2714644"/>
            <a:chOff x="108496274" y="107059650"/>
            <a:chExt cx="630000" cy="1593000"/>
          </a:xfrm>
          <a:solidFill>
            <a:srgbClr val="0070C0"/>
          </a:solidFill>
        </p:grpSpPr>
        <p:sp>
          <p:nvSpPr>
            <p:cNvPr id="2051" name="AutoShape 3"/>
            <p:cNvSpPr>
              <a:spLocks noChangeArrowheads="1"/>
            </p:cNvSpPr>
            <p:nvPr/>
          </p:nvSpPr>
          <p:spPr bwMode="auto">
            <a:xfrm>
              <a:off x="108496274" y="107059650"/>
              <a:ext cx="630000" cy="531000"/>
            </a:xfrm>
            <a:prstGeom prst="chevron">
              <a:avLst>
                <a:gd name="adj" fmla="val 59256"/>
              </a:avLst>
            </a:prstGeom>
            <a:grpFill/>
            <a:ln w="9525" algn="in">
              <a:solidFill>
                <a:srgbClr val="0066FF"/>
              </a:solidFill>
              <a:miter lim="800000"/>
              <a:headEnd/>
              <a:tailEnd/>
            </a:ln>
            <a:effectLst/>
          </p:spPr>
          <p:txBody>
            <a:bodyPr vert="horz" wrap="square" lIns="36576" tIns="36576" rIns="36576" bIns="36576" numCol="1" anchor="t" anchorCtr="0" compatLnSpc="1">
              <a:prstTxWarp prst="textNoShape">
                <a:avLst/>
              </a:prstTxWarp>
            </a:bodyPr>
            <a:lstStyle/>
            <a:p>
              <a:endParaRPr lang="ru-RU"/>
            </a:p>
          </p:txBody>
        </p:sp>
        <p:sp>
          <p:nvSpPr>
            <p:cNvPr id="2052" name="AutoShape 4"/>
            <p:cNvSpPr>
              <a:spLocks noChangeArrowheads="1"/>
            </p:cNvSpPr>
            <p:nvPr/>
          </p:nvSpPr>
          <p:spPr bwMode="auto">
            <a:xfrm>
              <a:off x="108496274" y="108121650"/>
              <a:ext cx="630000" cy="531000"/>
            </a:xfrm>
            <a:prstGeom prst="chevron">
              <a:avLst>
                <a:gd name="adj" fmla="val 59256"/>
              </a:avLst>
            </a:prstGeom>
            <a:grpFill/>
            <a:ln w="9525" algn="in">
              <a:solidFill>
                <a:srgbClr val="0066FF"/>
              </a:solidFill>
              <a:miter lim="800000"/>
              <a:headEnd/>
              <a:tailEnd/>
            </a:ln>
            <a:effectLst/>
          </p:spPr>
          <p:txBody>
            <a:bodyPr vert="horz" wrap="square" lIns="36576" tIns="36576" rIns="36576" bIns="36576" numCol="1" anchor="t" anchorCtr="0" compatLnSpc="1">
              <a:prstTxWarp prst="textNoShape">
                <a:avLst/>
              </a:prstTxWarp>
            </a:bodyPr>
            <a:lstStyle/>
            <a:p>
              <a:endParaRPr lang="ru-RU"/>
            </a:p>
          </p:txBody>
        </p:sp>
        <p:sp>
          <p:nvSpPr>
            <p:cNvPr id="2053" name="AutoShape 5"/>
            <p:cNvSpPr>
              <a:spLocks noChangeArrowheads="1"/>
            </p:cNvSpPr>
            <p:nvPr/>
          </p:nvSpPr>
          <p:spPr bwMode="auto">
            <a:xfrm>
              <a:off x="108496274" y="107590650"/>
              <a:ext cx="630000" cy="531000"/>
            </a:xfrm>
            <a:prstGeom prst="chevron">
              <a:avLst>
                <a:gd name="adj" fmla="val 59256"/>
              </a:avLst>
            </a:prstGeom>
            <a:grpFill/>
            <a:ln w="9525" algn="in">
              <a:solidFill>
                <a:srgbClr val="0066FF"/>
              </a:solidFill>
              <a:miter lim="800000"/>
              <a:headEnd/>
              <a:tailEnd/>
            </a:ln>
            <a:effectLst/>
          </p:spPr>
          <p:txBody>
            <a:bodyPr vert="horz" wrap="square" lIns="36576" tIns="36576" rIns="36576" bIns="36576" numCol="1" anchor="t" anchorCtr="0" compatLnSpc="1">
              <a:prstTxWarp prst="textNoShape">
                <a:avLst/>
              </a:prstTxWarp>
            </a:bodyPr>
            <a:lstStyle/>
            <a:p>
              <a:endParaRPr lang="ru-RU"/>
            </a:p>
          </p:txBody>
        </p:sp>
      </p:grpSp>
      <p:sp>
        <p:nvSpPr>
          <p:cNvPr id="13" name="Прямоугольник 12"/>
          <p:cNvSpPr/>
          <p:nvPr/>
        </p:nvSpPr>
        <p:spPr>
          <a:xfrm>
            <a:off x="2952728" y="2643182"/>
            <a:ext cx="1080000" cy="10800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 name="Прямоугольник 13"/>
          <p:cNvSpPr/>
          <p:nvPr/>
        </p:nvSpPr>
        <p:spPr>
          <a:xfrm rot="2750715">
            <a:off x="4676518" y="3509716"/>
            <a:ext cx="1080000" cy="10800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 name="Равнобедренный треугольник 14"/>
          <p:cNvSpPr/>
          <p:nvPr/>
        </p:nvSpPr>
        <p:spPr>
          <a:xfrm>
            <a:off x="6381752" y="2500306"/>
            <a:ext cx="1428760" cy="1357322"/>
          </a:xfrm>
          <a:prstGeom prst="triangle">
            <a:avLst/>
          </a:prstGeom>
          <a:solidFill>
            <a:srgbClr val="387A2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6" name="Прямоугольник 15"/>
          <p:cNvSpPr/>
          <p:nvPr/>
        </p:nvSpPr>
        <p:spPr>
          <a:xfrm>
            <a:off x="8167702" y="3500438"/>
            <a:ext cx="2071702" cy="1071570"/>
          </a:xfrm>
          <a:prstGeom prst="rect">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7" name="Умножение 16"/>
          <p:cNvSpPr/>
          <p:nvPr/>
        </p:nvSpPr>
        <p:spPr>
          <a:xfrm>
            <a:off x="3452794" y="4929198"/>
            <a:ext cx="1071570" cy="1071570"/>
          </a:xfrm>
          <a:prstGeom prst="mathMultiply">
            <a:avLst>
              <a:gd name="adj1" fmla="val 17425"/>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8" name="Овал 17"/>
          <p:cNvSpPr/>
          <p:nvPr/>
        </p:nvSpPr>
        <p:spPr>
          <a:xfrm>
            <a:off x="5738810" y="5143512"/>
            <a:ext cx="1428760" cy="71438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9" name="Овал 18"/>
          <p:cNvSpPr/>
          <p:nvPr/>
        </p:nvSpPr>
        <p:spPr>
          <a:xfrm>
            <a:off x="8524892" y="5072074"/>
            <a:ext cx="928694" cy="714380"/>
          </a:xfrm>
          <a:prstGeom prst="ellipse">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362471448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3186545"/>
            <a:ext cx="5430982" cy="374072"/>
          </a:xfrm>
        </p:spPr>
        <p:txBody>
          <a:bodyPr>
            <a:normAutofit fontScale="90000"/>
          </a:bodyPr>
          <a:lstStyle/>
          <a:p>
            <a:r>
              <a:rPr lang="ru-RU" sz="2000" dirty="0" smtClean="0">
                <a:latin typeface="Times New Roman" panose="02020603050405020304" pitchFamily="18" charset="0"/>
                <a:cs typeface="Times New Roman" panose="02020603050405020304" pitchFamily="18" charset="0"/>
              </a:rPr>
              <a:t>     Чуваши </a:t>
            </a:r>
            <a:r>
              <a:rPr lang="ru-RU" sz="2000" dirty="0">
                <a:latin typeface="Times New Roman" panose="02020603050405020304" pitchFamily="18" charset="0"/>
                <a:cs typeface="Times New Roman" panose="02020603050405020304" pitchFamily="18" charset="0"/>
              </a:rPr>
              <a:t>в прошлом поклонялись огню, воде, земле. Поэтому в орнаментах старинных вышивок большое место занимали знаки этих субстанций. Одним из любимых узоров чувашских мастериц является космический огонь. Его изображение напоминает половину свастики. В древности на Востоке предки чувашей гунны, другие тюркские и, может быть, древнегерманские племена жили вместе. Впоследствии их исторические пути разошлись, но символический знак огня </a:t>
            </a:r>
            <a:r>
              <a:rPr lang="ru-RU" sz="2000" dirty="0" smtClean="0">
                <a:latin typeface="Times New Roman" panose="02020603050405020304" pitchFamily="18" charset="0"/>
                <a:cs typeface="Times New Roman" panose="02020603050405020304" pitchFamily="18" charset="0"/>
              </a:rPr>
              <a:t>сохранили. </a:t>
            </a:r>
            <a:r>
              <a:rPr lang="ru-RU" sz="2000" dirty="0">
                <a:latin typeface="Times New Roman" panose="02020603050405020304" pitchFamily="18" charset="0"/>
                <a:cs typeface="Times New Roman" panose="02020603050405020304" pitchFamily="18" charset="0"/>
              </a:rPr>
              <a:t>На одеждах знак огня выполнялся аппликацией маренового цвета. Таким же цветом заполнялся узор </a:t>
            </a:r>
            <a:r>
              <a:rPr lang="ru-RU" sz="2000" dirty="0" err="1">
                <a:latin typeface="Times New Roman" panose="02020603050405020304" pitchFamily="18" charset="0"/>
                <a:cs typeface="Times New Roman" panose="02020603050405020304" pitchFamily="18" charset="0"/>
              </a:rPr>
              <a:t>сурбана</a:t>
            </a:r>
            <a:r>
              <a:rPr lang="ru-RU" sz="2000" dirty="0">
                <a:latin typeface="Times New Roman" panose="02020603050405020304" pitchFamily="18" charset="0"/>
                <a:cs typeface="Times New Roman" panose="02020603050405020304" pitchFamily="18" charset="0"/>
              </a:rPr>
              <a:t> у верховых чувашей, называемый халам- </a:t>
            </a:r>
            <a:r>
              <a:rPr lang="ru-RU" sz="2000" dirty="0" err="1">
                <a:latin typeface="Times New Roman" panose="02020603050405020304" pitchFamily="18" charset="0"/>
                <a:cs typeface="Times New Roman" panose="02020603050405020304" pitchFamily="18" charset="0"/>
              </a:rPr>
              <a:t>сурпан</a:t>
            </a:r>
            <a:r>
              <a:rPr lang="ru-RU" sz="2000" dirty="0">
                <a:latin typeface="Times New Roman" panose="02020603050405020304" pitchFamily="18" charset="0"/>
                <a:cs typeface="Times New Roman" panose="02020603050405020304" pitchFamily="18" charset="0"/>
              </a:rPr>
              <a:t> </a:t>
            </a:r>
            <a:r>
              <a:rPr lang="ru-RU" sz="2000" dirty="0" err="1">
                <a:latin typeface="Times New Roman" panose="02020603050405020304" pitchFamily="18" charset="0"/>
                <a:cs typeface="Times New Roman" panose="02020603050405020304" pitchFamily="18" charset="0"/>
              </a:rPr>
              <a:t>терри</a:t>
            </a:r>
            <a:r>
              <a:rPr lang="ru-RU" sz="2000" dirty="0">
                <a:latin typeface="Times New Roman" panose="02020603050405020304" pitchFamily="18" charset="0"/>
                <a:cs typeface="Times New Roman" panose="02020603050405020304" pitchFamily="18" charset="0"/>
              </a:rPr>
              <a:t>. </a:t>
            </a:r>
            <a:r>
              <a:rPr lang="ru-RU" sz="2000" dirty="0" err="1">
                <a:latin typeface="Times New Roman" panose="02020603050405020304" pitchFamily="18" charset="0"/>
                <a:cs typeface="Times New Roman" panose="02020603050405020304" pitchFamily="18" charset="0"/>
              </a:rPr>
              <a:t>Сурбан</a:t>
            </a:r>
            <a:r>
              <a:rPr lang="ru-RU" sz="2000" dirty="0">
                <a:latin typeface="Times New Roman" panose="02020603050405020304" pitchFamily="18" charset="0"/>
                <a:cs typeface="Times New Roman" panose="02020603050405020304" pitchFamily="18" charset="0"/>
              </a:rPr>
              <a:t>, символ материнства, носила замужняя женщина, и его орнамент содержал стилизованные изображения растений.</a:t>
            </a:r>
          </a:p>
        </p:txBody>
      </p:sp>
      <p:pic>
        <p:nvPicPr>
          <p:cNvPr id="7" name="Объект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345382" y="1364671"/>
            <a:ext cx="4530436" cy="4398819"/>
          </a:xfrm>
        </p:spPr>
      </p:pic>
    </p:spTree>
    <p:extLst>
      <p:ext uri="{BB962C8B-B14F-4D97-AF65-F5344CB8AC3E}">
        <p14:creationId xmlns:p14="http://schemas.microsoft.com/office/powerpoint/2010/main" val="24771996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974725"/>
            <a:ext cx="10515600" cy="2087130"/>
          </a:xfrm>
        </p:spPr>
        <p:txBody>
          <a:bodyPr>
            <a:noAutofit/>
          </a:bodyPr>
          <a:lstStyle/>
          <a:p>
            <a:r>
              <a:rPr lang="ru-RU" sz="1800" dirty="0">
                <a:latin typeface="Times New Roman" panose="02020603050405020304" pitchFamily="18" charset="0"/>
                <a:cs typeface="Times New Roman" panose="02020603050405020304" pitchFamily="18" charset="0"/>
              </a:rPr>
              <a:t>Солнце Ведущим орнаментом в чувашской вышивке является знак Солнца, как источника жизни. Солнце вышивалось в форме круга, крестика, квадратика, свастика, восьмиугольника. До наших дней сохранился принцип изображения </a:t>
            </a:r>
            <a:r>
              <a:rPr lang="ru-RU" sz="1800" dirty="0" err="1">
                <a:latin typeface="Times New Roman" panose="02020603050405020304" pitchFamily="18" charset="0"/>
                <a:cs typeface="Times New Roman" panose="02020603050405020304" pitchFamily="18" charset="0"/>
              </a:rPr>
              <a:t>кеске</a:t>
            </a:r>
            <a:r>
              <a:rPr lang="ru-RU" sz="1800" dirty="0">
                <a:latin typeface="Times New Roman" panose="02020603050405020304" pitchFamily="18" charset="0"/>
                <a:cs typeface="Times New Roman" panose="02020603050405020304" pitchFamily="18" charset="0"/>
              </a:rPr>
              <a:t>., узора нагрудной части женской рубахи в виде солнца, двух крестиков, положенных друг на друга. По преданиям в древности светили 3 Солнца и на Земле была благодать. Когда злые силы из зависти убили двоих из них, третье, испугавшись, улетело в бескрайнюю высь. Ударили морозы, погибли плоды, настали холод и голод. «Пусть каждая женщина вышьет на своих полотнах ярким красным цветом три </a:t>
            </a:r>
            <a:r>
              <a:rPr lang="ru-RU" sz="1800" dirty="0" err="1">
                <a:latin typeface="Times New Roman" panose="02020603050405020304" pitchFamily="18" charset="0"/>
                <a:cs typeface="Times New Roman" panose="02020603050405020304" pitchFamily="18" charset="0"/>
              </a:rPr>
              <a:t>Солнца,что</a:t>
            </a:r>
            <a:r>
              <a:rPr lang="ru-RU" sz="1800" dirty="0">
                <a:latin typeface="Times New Roman" panose="02020603050405020304" pitchFamily="18" charset="0"/>
                <a:cs typeface="Times New Roman" panose="02020603050405020304" pitchFamily="18" charset="0"/>
              </a:rPr>
              <a:t> когда-то светили Земле .Вышивки эти мы назовем «</a:t>
            </a:r>
            <a:r>
              <a:rPr lang="ru-RU" sz="1800" dirty="0" err="1">
                <a:latin typeface="Times New Roman" panose="02020603050405020304" pitchFamily="18" charset="0"/>
                <a:cs typeface="Times New Roman" panose="02020603050405020304" pitchFamily="18" charset="0"/>
              </a:rPr>
              <a:t>хевел</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терри</a:t>
            </a:r>
            <a:r>
              <a:rPr lang="ru-RU" sz="1800" dirty="0">
                <a:latin typeface="Times New Roman" panose="02020603050405020304" pitchFamily="18" charset="0"/>
                <a:cs typeface="Times New Roman" panose="02020603050405020304" pitchFamily="18" charset="0"/>
              </a:rPr>
              <a:t>»-солнечными»- решили мудрецы и вернули Солнце назад. Дневное светило на многих узорах вышивается с ногами ( солнце, месяц и другие астрономические объекты воспринимались как живые</a:t>
            </a:r>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219200" y="3864997"/>
            <a:ext cx="9656618" cy="1898493"/>
          </a:xfrm>
        </p:spPr>
      </p:pic>
    </p:spTree>
    <p:extLst>
      <p:ext uri="{BB962C8B-B14F-4D97-AF65-F5344CB8AC3E}">
        <p14:creationId xmlns:p14="http://schemas.microsoft.com/office/powerpoint/2010/main" val="264253933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V="1">
            <a:off x="838200" y="-568035"/>
            <a:ext cx="10515600" cy="429490"/>
          </a:xfrm>
        </p:spPr>
        <p:txBody>
          <a:bodyPr>
            <a:normAutofit fontScale="90000"/>
          </a:bodyPr>
          <a:lstStyle/>
          <a:p>
            <a:endParaRPr lang="ru-RU" dirty="0"/>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25581" y="1"/>
            <a:ext cx="11540837" cy="6857999"/>
          </a:xfrm>
        </p:spPr>
      </p:pic>
    </p:spTree>
    <p:extLst>
      <p:ext uri="{BB962C8B-B14F-4D97-AF65-F5344CB8AC3E}">
        <p14:creationId xmlns:p14="http://schemas.microsoft.com/office/powerpoint/2010/main" val="26890850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192000" cy="6858000"/>
          </a:xfrm>
          <a:prstGeom prst="rect">
            <a:avLst/>
          </a:prstGeom>
        </p:spPr>
      </p:pic>
    </p:spTree>
    <p:extLst>
      <p:ext uri="{BB962C8B-B14F-4D97-AF65-F5344CB8AC3E}">
        <p14:creationId xmlns:p14="http://schemas.microsoft.com/office/powerpoint/2010/main" val="175989955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3047574" y="1714260"/>
            <a:ext cx="6096851" cy="3429479"/>
          </a:xfrm>
          <a:prstGeom prst="rect">
            <a:avLst/>
          </a:prstGeom>
        </p:spPr>
      </p:pic>
      <p:pic>
        <p:nvPicPr>
          <p:cNvPr id="3" name="Рисунок 2"/>
          <p:cNvPicPr>
            <a:picLocks noChangeAspect="1"/>
          </p:cNvPicPr>
          <p:nvPr/>
        </p:nvPicPr>
        <p:blipFill>
          <a:blip r:embed="rId2"/>
          <a:stretch>
            <a:fillRect/>
          </a:stretch>
        </p:blipFill>
        <p:spPr>
          <a:xfrm>
            <a:off x="3199974" y="1866660"/>
            <a:ext cx="6096851" cy="3429479"/>
          </a:xfrm>
          <a:prstGeom prst="rect">
            <a:avLst/>
          </a:prstGeom>
        </p:spPr>
      </p:pic>
      <p:pic>
        <p:nvPicPr>
          <p:cNvPr id="4" name="Рисунок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5636" y="76200"/>
            <a:ext cx="11319164" cy="6781800"/>
          </a:xfrm>
          <a:prstGeom prst="rect">
            <a:avLst/>
          </a:prstGeom>
        </p:spPr>
      </p:pic>
    </p:spTree>
    <p:extLst>
      <p:ext uri="{BB962C8B-B14F-4D97-AF65-F5344CB8AC3E}">
        <p14:creationId xmlns:p14="http://schemas.microsoft.com/office/powerpoint/2010/main" val="161377788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78873" y="443346"/>
            <a:ext cx="10848109" cy="2585323"/>
          </a:xfrm>
          <a:prstGeom prst="rect">
            <a:avLst/>
          </a:prstGeom>
        </p:spPr>
        <p:txBody>
          <a:bodyPr wrap="square">
            <a:spAutoFit/>
          </a:bodyPr>
          <a:lstStyle/>
          <a:p>
            <a:r>
              <a:rPr lang="ru-RU" dirty="0" smtClean="0"/>
              <a:t>     </a:t>
            </a:r>
            <a:r>
              <a:rPr lang="ru-RU" dirty="0" smtClean="0">
                <a:latin typeface="Times New Roman" panose="02020603050405020304" pitchFamily="18" charset="0"/>
                <a:cs typeface="Times New Roman" panose="02020603050405020304" pitchFamily="18" charset="0"/>
              </a:rPr>
              <a:t>В </a:t>
            </a:r>
            <a:r>
              <a:rPr lang="ru-RU" dirty="0">
                <a:latin typeface="Times New Roman" panose="02020603050405020304" pitchFamily="18" charset="0"/>
                <a:cs typeface="Times New Roman" panose="02020603050405020304" pitchFamily="18" charset="0"/>
              </a:rPr>
              <a:t>традиционной культуре удмуртов сохраняются многообразные орнаменты –</a:t>
            </a:r>
          </a:p>
          <a:p>
            <a:r>
              <a:rPr lang="ru-RU" dirty="0">
                <a:latin typeface="Times New Roman" panose="02020603050405020304" pitchFamily="18" charset="0"/>
                <a:cs typeface="Times New Roman" panose="02020603050405020304" pitchFamily="18" charset="0"/>
              </a:rPr>
              <a:t>от самых древних, история которых восходит еще к </a:t>
            </a:r>
            <a:r>
              <a:rPr lang="ru-RU" dirty="0" err="1">
                <a:latin typeface="Times New Roman" panose="02020603050405020304" pitchFamily="18" charset="0"/>
                <a:cs typeface="Times New Roman" panose="02020603050405020304" pitchFamily="18" charset="0"/>
              </a:rPr>
              <a:t>доэтническому</a:t>
            </a:r>
            <a:r>
              <a:rPr lang="ru-RU" dirty="0">
                <a:latin typeface="Times New Roman" panose="02020603050405020304" pitchFamily="18" charset="0"/>
                <a:cs typeface="Times New Roman" panose="02020603050405020304" pitchFamily="18" charset="0"/>
              </a:rPr>
              <a:t> времени, до относительно</a:t>
            </a:r>
          </a:p>
          <a:p>
            <a:r>
              <a:rPr lang="ru-RU" dirty="0">
                <a:latin typeface="Times New Roman" panose="02020603050405020304" pitchFamily="18" charset="0"/>
                <a:cs typeface="Times New Roman" panose="02020603050405020304" pitchFamily="18" charset="0"/>
              </a:rPr>
              <a:t>недавно возникших. Рассмотрим далее семантику наиболее популярных орнаментов и мотивов</a:t>
            </a:r>
          </a:p>
          <a:p>
            <a:r>
              <a:rPr lang="ru-RU" dirty="0">
                <a:latin typeface="Times New Roman" panose="02020603050405020304" pitchFamily="18" charset="0"/>
                <a:cs typeface="Times New Roman" panose="02020603050405020304" pitchFamily="18" charset="0"/>
              </a:rPr>
              <a:t>удмуртского декоративно-прикладного искусства .Наиболее ранними являются мотивы, связанные с</a:t>
            </a:r>
          </a:p>
          <a:p>
            <a:r>
              <a:rPr lang="ru-RU" dirty="0">
                <a:latin typeface="Times New Roman" panose="02020603050405020304" pitchFamily="18" charset="0"/>
                <a:cs typeface="Times New Roman" panose="02020603050405020304" pitchFamily="18" charset="0"/>
              </a:rPr>
              <a:t> водоплавающей птицей, которая, согласно космогоническому мифу, нырнув, приносит со дна</a:t>
            </a:r>
          </a:p>
          <a:p>
            <a:r>
              <a:rPr lang="ru-RU" dirty="0">
                <a:latin typeface="Times New Roman" panose="02020603050405020304" pitchFamily="18" charset="0"/>
                <a:cs typeface="Times New Roman" panose="02020603050405020304" pitchFamily="18" charset="0"/>
              </a:rPr>
              <a:t>первичного океана кусочек земли, из которого возникает . </a:t>
            </a:r>
            <a:endParaRPr lang="ru-RU" dirty="0" smtClean="0">
              <a:latin typeface="Times New Roman" panose="02020603050405020304" pitchFamily="18" charset="0"/>
              <a:cs typeface="Times New Roman" panose="02020603050405020304" pitchFamily="18" charset="0"/>
            </a:endParaRPr>
          </a:p>
          <a:p>
            <a:r>
              <a:rPr lang="ru-RU" dirty="0">
                <a:latin typeface="Times New Roman" panose="02020603050405020304" pitchFamily="18" charset="0"/>
                <a:cs typeface="Times New Roman" panose="02020603050405020304" pitchFamily="18" charset="0"/>
              </a:rPr>
              <a:t> </a:t>
            </a:r>
            <a:r>
              <a:rPr lang="ru-RU" dirty="0" smtClean="0">
                <a:latin typeface="Times New Roman" panose="02020603050405020304" pitchFamily="18" charset="0"/>
                <a:cs typeface="Times New Roman" panose="02020603050405020304" pitchFamily="18" charset="0"/>
              </a:rPr>
              <a:t>    В </a:t>
            </a:r>
            <a:r>
              <a:rPr lang="ru-RU" dirty="0">
                <a:latin typeface="Times New Roman" panose="02020603050405020304" pitchFamily="18" charset="0"/>
                <a:cs typeface="Times New Roman" panose="02020603050405020304" pitchFamily="18" charset="0"/>
              </a:rPr>
              <a:t>народном искусстве удмуртов этот же мотив водоплавающей птицы переносится в</a:t>
            </a:r>
          </a:p>
          <a:p>
            <a:r>
              <a:rPr lang="ru-RU" dirty="0">
                <a:latin typeface="Times New Roman" panose="02020603050405020304" pitchFamily="18" charset="0"/>
                <a:cs typeface="Times New Roman" panose="02020603050405020304" pitchFamily="18" charset="0"/>
              </a:rPr>
              <a:t>вышивку. Например, девичья свадебная рубаха украшалась мотивом «</a:t>
            </a:r>
            <a:r>
              <a:rPr lang="ru-RU" dirty="0" err="1">
                <a:latin typeface="Times New Roman" panose="02020603050405020304" pitchFamily="18" charset="0"/>
                <a:cs typeface="Times New Roman" panose="02020603050405020304" pitchFamily="18" charset="0"/>
              </a:rPr>
              <a:t>чöж</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бурд</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пужы</a:t>
            </a:r>
            <a:r>
              <a:rPr lang="ru-RU" dirty="0">
                <a:latin typeface="Times New Roman" panose="02020603050405020304" pitchFamily="18" charset="0"/>
                <a:cs typeface="Times New Roman" panose="02020603050405020304" pitchFamily="18" charset="0"/>
              </a:rPr>
              <a:t>» — «утиные</a:t>
            </a:r>
          </a:p>
          <a:p>
            <a:r>
              <a:rPr lang="ru-RU" dirty="0">
                <a:latin typeface="Times New Roman" panose="02020603050405020304" pitchFamily="18" charset="0"/>
                <a:cs typeface="Times New Roman" panose="02020603050405020304" pitchFamily="18" charset="0"/>
              </a:rPr>
              <a:t>крылья» (позднее переосмысленный как опавший колос).</a:t>
            </a:r>
          </a:p>
        </p:txBody>
      </p:sp>
      <p:pic>
        <p:nvPicPr>
          <p:cNvPr id="3" name="Рисунок 2"/>
          <p:cNvPicPr>
            <a:picLocks noChangeAspect="1"/>
          </p:cNvPicPr>
          <p:nvPr/>
        </p:nvPicPr>
        <p:blipFill>
          <a:blip r:embed="rId2"/>
          <a:stretch>
            <a:fillRect/>
          </a:stretch>
        </p:blipFill>
        <p:spPr>
          <a:xfrm>
            <a:off x="1039091" y="3924386"/>
            <a:ext cx="4419600" cy="2379431"/>
          </a:xfrm>
          <a:prstGeom prst="rect">
            <a:avLst/>
          </a:prstGeom>
        </p:spPr>
      </p:pic>
      <p:pic>
        <p:nvPicPr>
          <p:cNvPr id="4" name="Рисунок 3" descr="http://religious-life.ru/wp-content/uploads/2012/01/img03.jpg"/>
          <p:cNvPicPr/>
          <p:nvPr/>
        </p:nvPicPr>
        <p:blipFill>
          <a:blip r:embed="rId3" cstate="print"/>
          <a:srcRect/>
          <a:stretch>
            <a:fillRect/>
          </a:stretch>
        </p:blipFill>
        <p:spPr bwMode="auto">
          <a:xfrm>
            <a:off x="6380451" y="3028669"/>
            <a:ext cx="3982749" cy="3399840"/>
          </a:xfrm>
          <a:prstGeom prst="rect">
            <a:avLst/>
          </a:prstGeom>
          <a:noFill/>
          <a:ln w="9525">
            <a:noFill/>
            <a:miter lim="800000"/>
            <a:headEnd/>
            <a:tailEnd/>
          </a:ln>
        </p:spPr>
      </p:pic>
    </p:spTree>
    <p:extLst>
      <p:ext uri="{BB962C8B-B14F-4D97-AF65-F5344CB8AC3E}">
        <p14:creationId xmlns:p14="http://schemas.microsoft.com/office/powerpoint/2010/main" val="378297778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942109" y="787683"/>
            <a:ext cx="10501745" cy="990015"/>
          </a:xfrm>
          <a:prstGeom prst="rect">
            <a:avLst/>
          </a:prstGeom>
        </p:spPr>
        <p:txBody>
          <a:bodyPr wrap="square">
            <a:spAutoFit/>
          </a:bodyPr>
          <a:lstStyle/>
          <a:p>
            <a:pPr fontAlgn="base">
              <a:lnSpc>
                <a:spcPts val="1425"/>
              </a:lnSpc>
              <a:spcAft>
                <a:spcPts val="750"/>
              </a:spcAft>
            </a:pPr>
            <a:r>
              <a:rPr lang="ru-RU" dirty="0" smtClean="0">
                <a:solidFill>
                  <a:srgbClr val="333333"/>
                </a:solidFill>
                <a:latin typeface="Times New Roman" panose="02020603050405020304" pitchFamily="18" charset="0"/>
                <a:ea typeface="Times New Roman" panose="02020603050405020304" pitchFamily="18" charset="0"/>
              </a:rPr>
              <a:t>     </a:t>
            </a:r>
            <a:r>
              <a:rPr lang="ru-RU" dirty="0" err="1" smtClean="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Трехчастность</a:t>
            </a:r>
            <a:r>
              <a:rPr lang="ru-RU" dirty="0" smtClean="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мира находит отражение в образе мирового </a:t>
            </a:r>
            <a:r>
              <a:rPr lang="ru-RU" dirty="0" err="1">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древа.По</a:t>
            </a:r>
            <a:r>
              <a:rPr lang="ru-RU"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 представлениям удмуртов, человек мог обратиться в дерево, которое имеет душу, обладает сверхъестественной силой У удмуртов – жителей леса были культы, связанные с деревьями  Далее идея  мира получает развитие в образе женщины, у которой ноги согнуты ромбом, а руки воздеты к небу. Справа и слева от женской фигурки в вышивке могут быть изображены ветки деревьев – символы идеи плодородия</a:t>
            </a:r>
            <a:endParaRPr lang="ru-RU" dirty="0">
              <a:latin typeface="Times New Roman" panose="02020603050405020304" pitchFamily="18" charset="0"/>
              <a:ea typeface="Times New Roman" panose="02020603050405020304" pitchFamily="18" charset="0"/>
              <a:cs typeface="Times New Roman" panose="02020603050405020304" pitchFamily="18" charset="0"/>
            </a:endParaRPr>
          </a:p>
        </p:txBody>
      </p:sp>
      <p:pic>
        <p:nvPicPr>
          <p:cNvPr id="3" name="Рисунок 2"/>
          <p:cNvPicPr>
            <a:picLocks noChangeAspect="1"/>
          </p:cNvPicPr>
          <p:nvPr/>
        </p:nvPicPr>
        <p:blipFill>
          <a:blip r:embed="rId2"/>
          <a:stretch>
            <a:fillRect/>
          </a:stretch>
        </p:blipFill>
        <p:spPr>
          <a:xfrm>
            <a:off x="1634836" y="2250219"/>
            <a:ext cx="2576763" cy="2734670"/>
          </a:xfrm>
          <a:prstGeom prst="rect">
            <a:avLst/>
          </a:prstGeom>
        </p:spPr>
      </p:pic>
      <p:pic>
        <p:nvPicPr>
          <p:cNvPr id="4" name="Рисунок 3" descr="http://religious-life.ru/wp-content/uploads/2012/01/img09-300x124.jpg"/>
          <p:cNvPicPr/>
          <p:nvPr/>
        </p:nvPicPr>
        <p:blipFill>
          <a:blip r:embed="rId3" cstate="print"/>
          <a:srcRect/>
          <a:stretch>
            <a:fillRect/>
          </a:stretch>
        </p:blipFill>
        <p:spPr bwMode="auto">
          <a:xfrm>
            <a:off x="5001490" y="2713759"/>
            <a:ext cx="4502727" cy="1733550"/>
          </a:xfrm>
          <a:prstGeom prst="rect">
            <a:avLst/>
          </a:prstGeom>
          <a:noFill/>
          <a:ln w="9525">
            <a:noFill/>
            <a:miter lim="800000"/>
            <a:headEnd/>
            <a:tailEnd/>
          </a:ln>
        </p:spPr>
      </p:pic>
      <p:sp>
        <p:nvSpPr>
          <p:cNvPr id="5" name="Прямоугольник 4"/>
          <p:cNvSpPr/>
          <p:nvPr/>
        </p:nvSpPr>
        <p:spPr>
          <a:xfrm>
            <a:off x="1052945" y="5045517"/>
            <a:ext cx="10280072" cy="646331"/>
          </a:xfrm>
          <a:prstGeom prst="rect">
            <a:avLst/>
          </a:prstGeom>
        </p:spPr>
        <p:txBody>
          <a:bodyPr wrap="square">
            <a:spAutoFit/>
          </a:bodyPr>
          <a:lstStyle/>
          <a:p>
            <a:r>
              <a:rPr lang="ru-RU" dirty="0" smtClean="0">
                <a:solidFill>
                  <a:srgbClr val="333333"/>
                </a:solidFill>
                <a:latin typeface="Times New Roman" panose="02020603050405020304" pitchFamily="18" charset="0"/>
                <a:ea typeface="Calibri" panose="020F0502020204030204" pitchFamily="34" charset="0"/>
                <a:cs typeface="Times New Roman" panose="02020603050405020304" pitchFamily="18" charset="0"/>
              </a:rPr>
              <a:t>     Мотив </a:t>
            </a:r>
            <a:r>
              <a:rPr lang="ru-RU" dirty="0">
                <a:solidFill>
                  <a:srgbClr val="333333"/>
                </a:solidFill>
                <a:latin typeface="Times New Roman" panose="02020603050405020304" pitchFamily="18" charset="0"/>
                <a:ea typeface="Calibri" panose="020F0502020204030204" pitchFamily="34" charset="0"/>
                <a:cs typeface="Times New Roman" panose="02020603050405020304" pitchFamily="18" charset="0"/>
              </a:rPr>
              <a:t>«кони» является очень распространенным. Многие исследователи отмечают связь образа коня с солнечным культом.</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2269469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163781" y="759975"/>
            <a:ext cx="9836728" cy="990015"/>
          </a:xfrm>
          <a:prstGeom prst="rect">
            <a:avLst/>
          </a:prstGeom>
        </p:spPr>
        <p:txBody>
          <a:bodyPr wrap="square">
            <a:spAutoFit/>
          </a:bodyPr>
          <a:lstStyle/>
          <a:p>
            <a:pPr fontAlgn="base">
              <a:lnSpc>
                <a:spcPts val="1425"/>
              </a:lnSpc>
              <a:spcAft>
                <a:spcPts val="750"/>
              </a:spcAft>
            </a:pPr>
            <a:r>
              <a:rPr lang="ru-RU" dirty="0" smtClean="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     Все </a:t>
            </a:r>
            <a:r>
              <a:rPr lang="ru-RU"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солярные символы имели охранительное назначение. В частности, считалось, что солнце отгоняло злых духов. Изображения солнца отличались большим разнообразием – это круги, овалы, ромбы, полукружия и др. В XVII-XVIII вв. орнаментальные построения в удмуртском декоративно-прикладном искусстве еще бедны в композиционном отношении, однако с развитием художественного ткачества в XIX-XX вв. начинается новый расцвет орнаментального искусства .</a:t>
            </a:r>
            <a:endParaRPr lang="ru-RU" dirty="0">
              <a:latin typeface="Times New Roman" panose="02020603050405020304" pitchFamily="18" charset="0"/>
              <a:ea typeface="Times New Roman" panose="02020603050405020304" pitchFamily="18" charset="0"/>
              <a:cs typeface="Times New Roman" panose="02020603050405020304" pitchFamily="18" charset="0"/>
            </a:endParaRPr>
          </a:p>
        </p:txBody>
      </p:sp>
      <p:pic>
        <p:nvPicPr>
          <p:cNvPr id="3" name="Рисунок 2" descr="http://religious-life.ru/wp-content/uploads/2012/01/img11.jpg"/>
          <p:cNvPicPr/>
          <p:nvPr/>
        </p:nvPicPr>
        <p:blipFill>
          <a:blip r:embed="rId2" cstate="print"/>
          <a:srcRect/>
          <a:stretch>
            <a:fillRect/>
          </a:stretch>
        </p:blipFill>
        <p:spPr bwMode="auto">
          <a:xfrm>
            <a:off x="1884218" y="1812337"/>
            <a:ext cx="3463637" cy="2960109"/>
          </a:xfrm>
          <a:prstGeom prst="rect">
            <a:avLst/>
          </a:prstGeom>
          <a:noFill/>
          <a:ln w="9525">
            <a:noFill/>
            <a:miter lim="800000"/>
            <a:headEnd/>
            <a:tailEnd/>
          </a:ln>
        </p:spPr>
      </p:pic>
      <p:pic>
        <p:nvPicPr>
          <p:cNvPr id="4" name="Рисунок 3" descr="http://religious-life.ru/wp-content/uploads/2012/01/img12-300x187.jpg"/>
          <p:cNvPicPr/>
          <p:nvPr/>
        </p:nvPicPr>
        <p:blipFill>
          <a:blip r:embed="rId3" cstate="print"/>
          <a:srcRect/>
          <a:stretch>
            <a:fillRect/>
          </a:stretch>
        </p:blipFill>
        <p:spPr bwMode="auto">
          <a:xfrm>
            <a:off x="6414655" y="2401803"/>
            <a:ext cx="3699163" cy="2370643"/>
          </a:xfrm>
          <a:prstGeom prst="rect">
            <a:avLst/>
          </a:prstGeom>
          <a:noFill/>
          <a:ln w="9525">
            <a:noFill/>
            <a:miter lim="800000"/>
            <a:headEnd/>
            <a:tailEnd/>
          </a:ln>
        </p:spPr>
      </p:pic>
      <p:sp>
        <p:nvSpPr>
          <p:cNvPr id="5" name="Прямоугольник 4"/>
          <p:cNvSpPr/>
          <p:nvPr/>
        </p:nvSpPr>
        <p:spPr>
          <a:xfrm>
            <a:off x="955964" y="5024436"/>
            <a:ext cx="10474035" cy="1477328"/>
          </a:xfrm>
          <a:prstGeom prst="rect">
            <a:avLst/>
          </a:prstGeom>
        </p:spPr>
        <p:txBody>
          <a:bodyPr wrap="square">
            <a:spAutoFit/>
          </a:bodyPr>
          <a:lstStyle/>
          <a:p>
            <a:r>
              <a:rPr lang="ru-RU" dirty="0" smtClean="0">
                <a:solidFill>
                  <a:srgbClr val="333333"/>
                </a:solidFill>
                <a:latin typeface="Calibri" panose="020F0502020204030204" pitchFamily="34" charset="0"/>
                <a:ea typeface="Calibri" panose="020F0502020204030204" pitchFamily="34" charset="0"/>
                <a:cs typeface="Times New Roman" panose="02020603050405020304" pitchFamily="18" charset="0"/>
              </a:rPr>
              <a:t>     К </a:t>
            </a:r>
            <a:r>
              <a:rPr lang="ru-RU" dirty="0">
                <a:solidFill>
                  <a:srgbClr val="333333"/>
                </a:solidFill>
                <a:latin typeface="Calibri" panose="020F0502020204030204" pitchFamily="34" charset="0"/>
                <a:ea typeface="Calibri" panose="020F0502020204030204" pitchFamily="34" charset="0"/>
                <a:cs typeface="Times New Roman" panose="02020603050405020304" pitchFamily="18" charset="0"/>
              </a:rPr>
              <a:t>важным солярным мотивам, перенесенным на полотняную ткань, относится свастика. Ее функция не только охранительная; она имеет также значение жизни, возрождения.  Пожилые удмуртки ткали полотенца со свастикой во время войны даже под страхом смерти, потому что для них это был магический знак солнца и возрождения .Солярные мотивы в виде кругов с точкой представлены в мотивах «</a:t>
            </a:r>
            <a:r>
              <a:rPr lang="ru-RU" dirty="0" err="1">
                <a:solidFill>
                  <a:srgbClr val="333333"/>
                </a:solidFill>
                <a:latin typeface="Calibri" panose="020F0502020204030204" pitchFamily="34" charset="0"/>
                <a:ea typeface="Calibri" panose="020F0502020204030204" pitchFamily="34" charset="0"/>
                <a:cs typeface="Times New Roman" panose="02020603050405020304" pitchFamily="18" charset="0"/>
              </a:rPr>
              <a:t>питыри</a:t>
            </a:r>
            <a:r>
              <a:rPr lang="ru-RU" dirty="0">
                <a:solidFill>
                  <a:srgbClr val="333333"/>
                </a:solidFill>
                <a:latin typeface="Calibri" panose="020F0502020204030204" pitchFamily="34" charset="0"/>
                <a:ea typeface="Calibri" panose="020F0502020204030204" pitchFamily="34" charset="0"/>
                <a:cs typeface="Times New Roman" panose="02020603050405020304" pitchFamily="18" charset="0"/>
              </a:rPr>
              <a:t>» и «</a:t>
            </a:r>
            <a:r>
              <a:rPr lang="ru-RU" dirty="0" err="1">
                <a:solidFill>
                  <a:srgbClr val="333333"/>
                </a:solidFill>
                <a:latin typeface="Calibri" panose="020F0502020204030204" pitchFamily="34" charset="0"/>
                <a:ea typeface="Calibri" panose="020F0502020204030204" pitchFamily="34" charset="0"/>
                <a:cs typeface="Times New Roman" panose="02020603050405020304" pitchFamily="18" charset="0"/>
              </a:rPr>
              <a:t>питырес</a:t>
            </a:r>
            <a:r>
              <a:rPr lang="ru-RU" dirty="0">
                <a:solidFill>
                  <a:srgbClr val="333333"/>
                </a:solidFill>
                <a:latin typeface="Calibri" panose="020F0502020204030204" pitchFamily="34" charset="0"/>
                <a:ea typeface="Calibri" panose="020F0502020204030204" pitchFamily="34" charset="0"/>
                <a:cs typeface="Times New Roman" panose="02020603050405020304" pitchFamily="18" charset="0"/>
              </a:rPr>
              <a:t>» (окружность, круг).</a:t>
            </a:r>
            <a:endParaRPr lang="ru-RU" dirty="0"/>
          </a:p>
        </p:txBody>
      </p:sp>
    </p:spTree>
    <p:extLst>
      <p:ext uri="{BB962C8B-B14F-4D97-AF65-F5344CB8AC3E}">
        <p14:creationId xmlns:p14="http://schemas.microsoft.com/office/powerpoint/2010/main" val="401647414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1136072" y="900545"/>
            <a:ext cx="9975273" cy="3416320"/>
          </a:xfrm>
          <a:prstGeom prst="rect">
            <a:avLst/>
          </a:prstGeom>
        </p:spPr>
        <p:txBody>
          <a:bodyPr wrap="square">
            <a:spAutoFit/>
          </a:bodyPr>
          <a:lstStyle/>
          <a:p>
            <a:pPr fontAlgn="t"/>
            <a:r>
              <a:rPr lang="ru-RU" dirty="0" smtClean="0">
                <a:solidFill>
                  <a:srgbClr val="000000"/>
                </a:solidFill>
                <a:latin typeface="REG"/>
              </a:rPr>
              <a:t>     </a:t>
            </a:r>
            <a:r>
              <a:rPr lang="ru-RU" dirty="0" smtClean="0">
                <a:solidFill>
                  <a:srgbClr val="000000"/>
                </a:solidFill>
                <a:latin typeface="Times New Roman" panose="02020603050405020304" pitchFamily="18" charset="0"/>
                <a:cs typeface="Times New Roman" panose="02020603050405020304" pitchFamily="18" charset="0"/>
              </a:rPr>
              <a:t>Россия </a:t>
            </a:r>
            <a:r>
              <a:rPr lang="ru-RU" dirty="0">
                <a:solidFill>
                  <a:srgbClr val="000000"/>
                </a:solidFill>
                <a:latin typeface="Times New Roman" panose="02020603050405020304" pitchFamily="18" charset="0"/>
                <a:cs typeface="Times New Roman" panose="02020603050405020304" pitchFamily="18" charset="0"/>
              </a:rPr>
              <a:t>— многонациональная страна. </a:t>
            </a:r>
            <a:r>
              <a:rPr lang="ru-RU" dirty="0">
                <a:latin typeface="Times New Roman" panose="02020603050405020304" pitchFamily="18" charset="0"/>
                <a:cs typeface="Times New Roman" panose="02020603050405020304" pitchFamily="18" charset="0"/>
              </a:rPr>
              <a:t>У каждого </a:t>
            </a:r>
            <a:r>
              <a:rPr lang="ru-RU" dirty="0" smtClean="0">
                <a:latin typeface="Times New Roman" panose="02020603050405020304" pitchFamily="18" charset="0"/>
                <a:cs typeface="Times New Roman" panose="02020603050405020304" pitchFamily="18" charset="0"/>
              </a:rPr>
              <a:t>народа существует </a:t>
            </a:r>
            <a:r>
              <a:rPr lang="ru-RU" dirty="0">
                <a:latin typeface="Times New Roman" panose="02020603050405020304" pitchFamily="18" charset="0"/>
                <a:cs typeface="Times New Roman" panose="02020603050405020304" pitchFamily="18" charset="0"/>
              </a:rPr>
              <a:t>свой неповторимый вид орнамента, история которого может начинаться сотни и тысячи лет назад. Каждый орнамент несет в себе уникальную технику исполнения и большую смысловую нагрузку. Характер выполнения орнамента тех или иных народностей позволяет понять устройство их традиций, быта, моральных устоев.   </a:t>
            </a:r>
            <a:endParaRPr lang="ru-RU" dirty="0" smtClean="0">
              <a:latin typeface="Times New Roman" panose="02020603050405020304" pitchFamily="18" charset="0"/>
              <a:cs typeface="Times New Roman" panose="02020603050405020304" pitchFamily="18" charset="0"/>
            </a:endParaRPr>
          </a:p>
          <a:p>
            <a:pPr fontAlgn="t"/>
            <a:r>
              <a:rPr lang="ru-RU" dirty="0" smtClean="0">
                <a:latin typeface="Times New Roman" panose="02020603050405020304" pitchFamily="18" charset="0"/>
                <a:cs typeface="Times New Roman" panose="02020603050405020304" pitchFamily="18" charset="0"/>
              </a:rPr>
              <a:t>     Орнамент </a:t>
            </a:r>
            <a:r>
              <a:rPr lang="ru-RU" dirty="0">
                <a:latin typeface="Times New Roman" panose="02020603050405020304" pitchFamily="18" charset="0"/>
                <a:cs typeface="Times New Roman" panose="02020603050405020304" pitchFamily="18" charset="0"/>
              </a:rPr>
              <a:t>— это художественное построение рисунка из нескольких элементов. Как правило, он строится в соответствии с законами симметрии и ритма. В его основе используются геометрические, растительные и животные мотивы, а назначение его — украшать поверхность предмета, выделять его форму. Тем более удачно он сочетается с формой костюма, чем больше может ее подчеркнуть. Особенно это характерно для русской народной одежды, которая в большинстве своем украшается полосками разноцветной, узорной ткани, вышивки, тесьмы, кружев и разных аппликаций.</a:t>
            </a:r>
            <a:endParaRPr lang="ru-RU" dirty="0">
              <a:solidFill>
                <a:srgbClr val="00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1185751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080654" y="1193188"/>
            <a:ext cx="5056910" cy="4221669"/>
          </a:xfrm>
          <a:prstGeom prst="rect">
            <a:avLst/>
          </a:prstGeom>
        </p:spPr>
        <p:txBody>
          <a:bodyPr wrap="square">
            <a:spAutoFit/>
          </a:bodyPr>
          <a:lstStyle/>
          <a:p>
            <a:pPr fontAlgn="base">
              <a:lnSpc>
                <a:spcPts val="1425"/>
              </a:lnSpc>
              <a:spcAft>
                <a:spcPts val="0"/>
              </a:spcAft>
            </a:pPr>
            <a:r>
              <a:rPr lang="ru-RU" dirty="0" smtClean="0">
                <a:solidFill>
                  <a:srgbClr val="333333"/>
                </a:solidFill>
                <a:latin typeface="Times New Roman" panose="02020603050405020304" pitchFamily="18" charset="0"/>
                <a:ea typeface="Times New Roman" panose="02020603050405020304" pitchFamily="18" charset="0"/>
              </a:rPr>
              <a:t>      </a:t>
            </a:r>
            <a:r>
              <a:rPr lang="ru-RU" dirty="0" smtClean="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Некоторые </a:t>
            </a:r>
            <a:r>
              <a:rPr lang="ru-RU"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солярные мотивы, будучи перенесенными в вышивку и ткачество, приобрели иные значения. Так, например, ромб – изначально солярный символ (ромб с радиальными лучами или крестом) – позднее истолковывается как пожелание порядка хорошему хозяину, засеянное поле или он нес информацию о количестве сыновей. </a:t>
            </a:r>
            <a:r>
              <a:rPr lang="ru-RU" dirty="0" smtClean="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Еще </a:t>
            </a:r>
            <a:r>
              <a:rPr lang="ru-RU"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позднее ромб – это пряник, символ достатка. </a:t>
            </a:r>
            <a:endParaRPr lang="ru-RU" dirty="0" smtClean="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endParaRPr>
          </a:p>
          <a:p>
            <a:pPr fontAlgn="base">
              <a:lnSpc>
                <a:spcPts val="1425"/>
              </a:lnSpc>
              <a:spcAft>
                <a:spcPts val="0"/>
              </a:spcAft>
            </a:pPr>
            <a:r>
              <a:rPr lang="ru-RU"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dirty="0" smtClean="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    Ромб </a:t>
            </a:r>
            <a:r>
              <a:rPr lang="ru-RU"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может также истолковываться как «</a:t>
            </a:r>
            <a:r>
              <a:rPr lang="ru-RU" dirty="0" err="1">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куак</a:t>
            </a:r>
            <a:r>
              <a:rPr lang="ru-RU"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 – небесное древо жизни и оберег от сглаза и болезней. </a:t>
            </a:r>
            <a:endParaRPr lang="ru-RU" dirty="0">
              <a:latin typeface="Times New Roman" panose="02020603050405020304" pitchFamily="18" charset="0"/>
              <a:ea typeface="Times New Roman" panose="02020603050405020304" pitchFamily="18" charset="0"/>
              <a:cs typeface="Times New Roman" panose="02020603050405020304" pitchFamily="18" charset="0"/>
            </a:endParaRPr>
          </a:p>
          <a:p>
            <a:pPr fontAlgn="base">
              <a:lnSpc>
                <a:spcPts val="1425"/>
              </a:lnSpc>
              <a:spcAft>
                <a:spcPts val="750"/>
              </a:spcAft>
            </a:pPr>
            <a:r>
              <a:rPr lang="ru-RU" dirty="0" smtClean="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     Не </a:t>
            </a:r>
            <a:r>
              <a:rPr lang="ru-RU"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менее важным космическим мотивом в удмуртском декоративно-прикладном искусстве является </a:t>
            </a:r>
            <a:r>
              <a:rPr lang="ru-RU" dirty="0" err="1">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лунарный</a:t>
            </a:r>
            <a:r>
              <a:rPr lang="ru-RU"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 мотив.. Другое, по всей видимости, более позднее название этого мотива -«цветы шиповника». Девушке у северных удмуртов по обычаю не разрешалось выходить замуж без нагрудника с этим узором , поскольку он был женским знаком, способствовавшим плодовитости. В нем подчеркивался временной аспект, репродуктивный период женщины Этот мотив обладал мощной защитной функцией.</a:t>
            </a:r>
            <a:endParaRPr lang="ru-RU" dirty="0">
              <a:latin typeface="Times New Roman" panose="02020603050405020304" pitchFamily="18" charset="0"/>
              <a:ea typeface="Times New Roman" panose="02020603050405020304" pitchFamily="18" charset="0"/>
              <a:cs typeface="Times New Roman" panose="02020603050405020304" pitchFamily="18" charset="0"/>
            </a:endParaRPr>
          </a:p>
        </p:txBody>
      </p:sp>
      <p:pic>
        <p:nvPicPr>
          <p:cNvPr id="3" name="Рисунок 2" descr="http://religious-life.ru/wp-content/uploads/2012/01/img13.jpg"/>
          <p:cNvPicPr/>
          <p:nvPr/>
        </p:nvPicPr>
        <p:blipFill>
          <a:blip r:embed="rId2" cstate="print"/>
          <a:srcRect/>
          <a:stretch>
            <a:fillRect/>
          </a:stretch>
        </p:blipFill>
        <p:spPr bwMode="auto">
          <a:xfrm>
            <a:off x="6885710" y="900545"/>
            <a:ext cx="4544290" cy="4793673"/>
          </a:xfrm>
          <a:prstGeom prst="rect">
            <a:avLst/>
          </a:prstGeom>
          <a:noFill/>
          <a:ln w="9525">
            <a:noFill/>
            <a:miter lim="800000"/>
            <a:headEnd/>
            <a:tailEnd/>
          </a:ln>
        </p:spPr>
      </p:pic>
    </p:spTree>
    <p:extLst>
      <p:ext uri="{BB962C8B-B14F-4D97-AF65-F5344CB8AC3E}">
        <p14:creationId xmlns:p14="http://schemas.microsoft.com/office/powerpoint/2010/main" val="343709840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s://cf3.ppt-online.org/files3/slide/u/U7aEC5hNgRI1pMqzF0t2c6d3SHfWkK8PxTlbGm/slide-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6995887" cy="4194628"/>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https://cf3.ppt-online.org/files3/slide/u/U7aEC5hNgRI1pMqzF0t2c6d3SHfWkK8PxTlbGm/slide-4.jpg"/>
          <p:cNvPicPr>
            <a:picLocks noChangeAspect="1" noChangeArrowheads="1"/>
          </p:cNvPicPr>
          <p:nvPr/>
        </p:nvPicPr>
        <p:blipFill rotWithShape="1">
          <a:blip r:embed="rId3">
            <a:extLst>
              <a:ext uri="{28A0092B-C50C-407E-A947-70E740481C1C}">
                <a14:useLocalDpi xmlns:a14="http://schemas.microsoft.com/office/drawing/2010/main" val="0"/>
              </a:ext>
            </a:extLst>
          </a:blip>
          <a:srcRect l="7191" t="18954" r="3629" b="23862"/>
          <a:stretch/>
        </p:blipFill>
        <p:spPr bwMode="auto">
          <a:xfrm>
            <a:off x="4818742" y="3381829"/>
            <a:ext cx="7373257" cy="34761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9896523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09599" y="624114"/>
            <a:ext cx="10681855" cy="4247317"/>
          </a:xfrm>
          <a:prstGeom prst="rect">
            <a:avLst/>
          </a:prstGeom>
        </p:spPr>
        <p:txBody>
          <a:bodyPr wrap="square">
            <a:spAutoFit/>
          </a:bodyPr>
          <a:lstStyle/>
          <a:p>
            <a:r>
              <a:rPr lang="ru-RU" dirty="0" smtClean="0">
                <a:latin typeface="Times New Roman" panose="02020603050405020304" pitchFamily="18" charset="0"/>
                <a:cs typeface="Times New Roman" panose="02020603050405020304" pitchFamily="18" charset="0"/>
              </a:rPr>
              <a:t>     Педагоги </a:t>
            </a:r>
            <a:r>
              <a:rPr lang="ru-RU" dirty="0">
                <a:latin typeface="Times New Roman" panose="02020603050405020304" pitchFamily="18" charset="0"/>
                <a:cs typeface="Times New Roman" panose="02020603050405020304" pitchFamily="18" charset="0"/>
              </a:rPr>
              <a:t>нашего детского сада в доступной форме знакомят детей с прикладным искусством, как русского, так татарского и других народов. Понятно, что маленькому ребенку невозможно дать глубокое представление о народном искусстве. Однако некоторые образцы национальных промыслов детям можно показать. </a:t>
            </a:r>
            <a:endParaRPr lang="ru-RU" dirty="0" smtClean="0">
              <a:latin typeface="Times New Roman" panose="02020603050405020304" pitchFamily="18" charset="0"/>
              <a:cs typeface="Times New Roman" panose="02020603050405020304" pitchFamily="18" charset="0"/>
            </a:endParaRPr>
          </a:p>
          <a:p>
            <a:r>
              <a:rPr lang="ru-RU" dirty="0" smtClean="0">
                <a:latin typeface="Times New Roman" panose="02020603050405020304" pitchFamily="18" charset="0"/>
                <a:cs typeface="Times New Roman" panose="02020603050405020304" pitchFamily="18" charset="0"/>
              </a:rPr>
              <a:t>     На </a:t>
            </a:r>
            <a:r>
              <a:rPr lang="ru-RU" dirty="0">
                <a:latin typeface="Times New Roman" panose="02020603050405020304" pitchFamily="18" charset="0"/>
                <a:cs typeface="Times New Roman" panose="02020603050405020304" pitchFamily="18" charset="0"/>
              </a:rPr>
              <a:t>занятиях по ознакомлению с народно – прикладным искусством мы учим детей различать виды декоративно – прикладного искусства разных народов, видеть средства художественной выразительности и особенности стилей различных художников; воспитываем любовь и уважение к родному народу, развиваем эстетический вкус, любовь к </a:t>
            </a:r>
            <a:r>
              <a:rPr lang="ru-RU" dirty="0" smtClean="0">
                <a:latin typeface="Times New Roman" panose="02020603050405020304" pitchFamily="18" charset="0"/>
                <a:cs typeface="Times New Roman" panose="02020603050405020304" pitchFamily="18" charset="0"/>
              </a:rPr>
              <a:t>прекрасному.</a:t>
            </a:r>
          </a:p>
          <a:p>
            <a:r>
              <a:rPr lang="ru-RU" dirty="0" smtClean="0">
                <a:latin typeface="Times New Roman" panose="02020603050405020304" pitchFamily="18" charset="0"/>
                <a:cs typeface="Times New Roman" panose="02020603050405020304" pitchFamily="18" charset="0"/>
              </a:rPr>
              <a:t>     Формирование </a:t>
            </a:r>
            <a:r>
              <a:rPr lang="ru-RU" dirty="0">
                <a:latin typeface="Times New Roman" panose="02020603050405020304" pitchFamily="18" charset="0"/>
                <a:cs typeface="Times New Roman" panose="02020603050405020304" pitchFamily="18" charset="0"/>
              </a:rPr>
              <a:t>у детей знаний о народном творчестве, умений и навыков воспроизведения традиционных орнаментальных композиций вводим с учетом общих дидактических принципов: постепенности, последовательности, от простого к сложному.</a:t>
            </a:r>
          </a:p>
          <a:p>
            <a:r>
              <a:rPr lang="ru-RU" dirty="0">
                <a:latin typeface="Times New Roman" panose="02020603050405020304" pitchFamily="18" charset="0"/>
                <a:cs typeface="Times New Roman" panose="02020603050405020304" pitchFamily="18" charset="0"/>
              </a:rPr>
              <a:t>В нашей работе соблюдается преемственность в работе с разновозрастными группами. Особенно любимы детьми, занятия по </a:t>
            </a:r>
            <a:r>
              <a:rPr lang="ru-RU" dirty="0" err="1">
                <a:latin typeface="Times New Roman" panose="02020603050405020304" pitchFamily="18" charset="0"/>
                <a:cs typeface="Times New Roman" panose="02020603050405020304" pitchFamily="18" charset="0"/>
              </a:rPr>
              <a:t>изодеятельности</a:t>
            </a:r>
            <a:r>
              <a:rPr lang="ru-RU" dirty="0">
                <a:latin typeface="Times New Roman" panose="02020603050405020304" pitchFamily="18" charset="0"/>
                <a:cs typeface="Times New Roman" panose="02020603050405020304" pitchFamily="18" charset="0"/>
              </a:rPr>
              <a:t>: в декоративной лепке. Аппликации, рисовании, они могут отразить свои знания совершенствовать умения и навыки, проявлять творчество. Этому способствуют и самостоятельная художественная деятельность дошкольников и занятия по ручному труду. </a:t>
            </a:r>
            <a:endParaRPr lang="ru-RU" dirty="0"/>
          </a:p>
        </p:txBody>
      </p:sp>
    </p:spTree>
    <p:extLst>
      <p:ext uri="{BB962C8B-B14F-4D97-AF65-F5344CB8AC3E}">
        <p14:creationId xmlns:p14="http://schemas.microsoft.com/office/powerpoint/2010/main" val="250757886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995195"/>
          </a:xfrm>
        </p:spPr>
        <p:txBody>
          <a:bodyPr>
            <a:normAutofit/>
          </a:bodyPr>
          <a:lstStyle/>
          <a:p>
            <a:r>
              <a:rPr lang="ru-RU" sz="3200" dirty="0" smtClean="0">
                <a:latin typeface="Times New Roman" panose="02020603050405020304" pitchFamily="18" charset="0"/>
                <a:cs typeface="Times New Roman" panose="02020603050405020304" pitchFamily="18" charset="0"/>
              </a:rPr>
              <a:t>Элементы изучения орнаментов народов Поволжья с детьми</a:t>
            </a:r>
            <a:endParaRPr lang="ru-RU" sz="3200" dirty="0">
              <a:latin typeface="Times New Roman" panose="02020603050405020304" pitchFamily="18" charset="0"/>
              <a:cs typeface="Times New Roman" panose="02020603050405020304" pitchFamily="18" charset="0"/>
            </a:endParaRPr>
          </a:p>
        </p:txBody>
      </p:sp>
      <p:pic>
        <p:nvPicPr>
          <p:cNvPr id="5" name="Рисунок 4"/>
          <p:cNvPicPr>
            <a:picLocks noChangeAspect="1"/>
          </p:cNvPicPr>
          <p:nvPr/>
        </p:nvPicPr>
        <p:blipFill>
          <a:blip r:embed="rId2"/>
          <a:stretch>
            <a:fillRect/>
          </a:stretch>
        </p:blipFill>
        <p:spPr>
          <a:xfrm>
            <a:off x="1418873" y="2117558"/>
            <a:ext cx="3845209" cy="3093719"/>
          </a:xfrm>
          <a:prstGeom prst="rect">
            <a:avLst/>
          </a:prstGeom>
        </p:spPr>
      </p:pic>
      <p:sp>
        <p:nvSpPr>
          <p:cNvPr id="3" name="Подзаголовок 2"/>
          <p:cNvSpPr>
            <a:spLocks noGrp="1"/>
          </p:cNvSpPr>
          <p:nvPr>
            <p:ph type="subTitle" idx="1"/>
          </p:nvPr>
        </p:nvSpPr>
        <p:spPr>
          <a:xfrm flipH="1">
            <a:off x="13667874" y="5165558"/>
            <a:ext cx="64168" cy="45719"/>
          </a:xfrm>
        </p:spPr>
        <p:txBody>
          <a:bodyPr>
            <a:normAutofit fontScale="25000" lnSpcReduction="20000"/>
          </a:bodyPr>
          <a:lstStyle/>
          <a:p>
            <a:endParaRPr lang="ru-RU" dirty="0"/>
          </a:p>
        </p:txBody>
      </p:sp>
      <p:pic>
        <p:nvPicPr>
          <p:cNvPr id="6" name="Рисунок 5"/>
          <p:cNvPicPr>
            <a:picLocks noChangeAspect="1"/>
          </p:cNvPicPr>
          <p:nvPr/>
        </p:nvPicPr>
        <p:blipFill>
          <a:blip r:embed="rId3"/>
          <a:stretch>
            <a:fillRect/>
          </a:stretch>
        </p:blipFill>
        <p:spPr>
          <a:xfrm>
            <a:off x="5406190" y="2371843"/>
            <a:ext cx="5662862" cy="4209270"/>
          </a:xfrm>
          <a:prstGeom prst="rect">
            <a:avLst/>
          </a:prstGeom>
        </p:spPr>
      </p:pic>
    </p:spTree>
    <p:extLst>
      <p:ext uri="{BB962C8B-B14F-4D97-AF65-F5344CB8AC3E}">
        <p14:creationId xmlns:p14="http://schemas.microsoft.com/office/powerpoint/2010/main" val="145710402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flipH="1">
            <a:off x="130628" y="3274610"/>
            <a:ext cx="4153807" cy="3583390"/>
          </a:xfrm>
          <a:prstGeom prst="rect">
            <a:avLst/>
          </a:prstGeom>
        </p:spPr>
      </p:pic>
      <p:pic>
        <p:nvPicPr>
          <p:cNvPr id="4" name="Рисунок 3"/>
          <p:cNvPicPr>
            <a:picLocks noChangeAspect="1"/>
          </p:cNvPicPr>
          <p:nvPr/>
        </p:nvPicPr>
        <p:blipFill>
          <a:blip r:embed="rId3"/>
          <a:stretch>
            <a:fillRect/>
          </a:stretch>
        </p:blipFill>
        <p:spPr>
          <a:xfrm>
            <a:off x="3132365" y="232229"/>
            <a:ext cx="5764892" cy="3599543"/>
          </a:xfrm>
          <a:prstGeom prst="rect">
            <a:avLst/>
          </a:prstGeom>
        </p:spPr>
      </p:pic>
      <p:pic>
        <p:nvPicPr>
          <p:cNvPr id="5" name="Рисунок 4"/>
          <p:cNvPicPr>
            <a:picLocks noChangeAspect="1"/>
          </p:cNvPicPr>
          <p:nvPr/>
        </p:nvPicPr>
        <p:blipFill>
          <a:blip r:embed="rId4"/>
          <a:stretch>
            <a:fillRect/>
          </a:stretch>
        </p:blipFill>
        <p:spPr>
          <a:xfrm>
            <a:off x="4393321" y="3932237"/>
            <a:ext cx="3224838" cy="2268136"/>
          </a:xfrm>
          <a:prstGeom prst="rect">
            <a:avLst/>
          </a:prstGeom>
        </p:spPr>
      </p:pic>
      <p:pic>
        <p:nvPicPr>
          <p:cNvPr id="6" name="Рисунок 5"/>
          <p:cNvPicPr>
            <a:picLocks noChangeAspect="1"/>
          </p:cNvPicPr>
          <p:nvPr/>
        </p:nvPicPr>
        <p:blipFill>
          <a:blip r:embed="rId5"/>
          <a:stretch>
            <a:fillRect/>
          </a:stretch>
        </p:blipFill>
        <p:spPr>
          <a:xfrm>
            <a:off x="7828645" y="3024284"/>
            <a:ext cx="4171949" cy="3790992"/>
          </a:xfrm>
          <a:prstGeom prst="rect">
            <a:avLst/>
          </a:prstGeom>
        </p:spPr>
      </p:pic>
    </p:spTree>
    <p:extLst>
      <p:ext uri="{BB962C8B-B14F-4D97-AF65-F5344CB8AC3E}">
        <p14:creationId xmlns:p14="http://schemas.microsoft.com/office/powerpoint/2010/main" val="176498765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116114" y="658054"/>
            <a:ext cx="6168572" cy="4276803"/>
          </a:xfrm>
          <a:prstGeom prst="rect">
            <a:avLst/>
          </a:prstGeom>
        </p:spPr>
      </p:pic>
      <p:pic>
        <p:nvPicPr>
          <p:cNvPr id="3" name="Рисунок 2"/>
          <p:cNvPicPr>
            <a:picLocks noChangeAspect="1"/>
          </p:cNvPicPr>
          <p:nvPr/>
        </p:nvPicPr>
        <p:blipFill>
          <a:blip r:embed="rId3"/>
          <a:stretch>
            <a:fillRect/>
          </a:stretch>
        </p:blipFill>
        <p:spPr>
          <a:xfrm>
            <a:off x="6458857" y="658054"/>
            <a:ext cx="5050721" cy="3441004"/>
          </a:xfrm>
          <a:prstGeom prst="rect">
            <a:avLst/>
          </a:prstGeom>
        </p:spPr>
      </p:pic>
      <p:pic>
        <p:nvPicPr>
          <p:cNvPr id="4" name="Рисунок 3"/>
          <p:cNvPicPr>
            <a:picLocks noChangeAspect="1"/>
          </p:cNvPicPr>
          <p:nvPr/>
        </p:nvPicPr>
        <p:blipFill rotWithShape="1">
          <a:blip r:embed="rId4"/>
          <a:srcRect l="-7229" t="24144" r="7229" b="-24145"/>
          <a:stretch/>
        </p:blipFill>
        <p:spPr>
          <a:xfrm>
            <a:off x="3614057" y="4156914"/>
            <a:ext cx="7512396" cy="3463086"/>
          </a:xfrm>
          <a:prstGeom prst="rect">
            <a:avLst/>
          </a:prstGeom>
        </p:spPr>
      </p:pic>
    </p:spTree>
    <p:extLst>
      <p:ext uri="{BB962C8B-B14F-4D97-AF65-F5344CB8AC3E}">
        <p14:creationId xmlns:p14="http://schemas.microsoft.com/office/powerpoint/2010/main" val="118383173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descr="blob:https://web.whatsapp.com/6f0b9700-f626-4cab-af83-0e476b7749c0"/>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3" name="Рисунок 2"/>
          <p:cNvPicPr>
            <a:picLocks noChangeAspect="1"/>
          </p:cNvPicPr>
          <p:nvPr/>
        </p:nvPicPr>
        <p:blipFill>
          <a:blip r:embed="rId2"/>
          <a:stretch>
            <a:fillRect/>
          </a:stretch>
        </p:blipFill>
        <p:spPr>
          <a:xfrm>
            <a:off x="307975" y="295421"/>
            <a:ext cx="3585528" cy="3585528"/>
          </a:xfrm>
          <a:prstGeom prst="rect">
            <a:avLst/>
          </a:prstGeom>
        </p:spPr>
      </p:pic>
      <p:pic>
        <p:nvPicPr>
          <p:cNvPr id="4" name="Рисунок 3"/>
          <p:cNvPicPr>
            <a:picLocks noChangeAspect="1"/>
          </p:cNvPicPr>
          <p:nvPr/>
        </p:nvPicPr>
        <p:blipFill rotWithShape="1">
          <a:blip r:embed="rId3"/>
          <a:srcRect t="-12904" b="12904"/>
          <a:stretch/>
        </p:blipFill>
        <p:spPr>
          <a:xfrm>
            <a:off x="3250364" y="1083376"/>
            <a:ext cx="4079632" cy="3449247"/>
          </a:xfrm>
          <a:prstGeom prst="rect">
            <a:avLst/>
          </a:prstGeom>
        </p:spPr>
      </p:pic>
      <p:pic>
        <p:nvPicPr>
          <p:cNvPr id="5" name="Рисунок 4"/>
          <p:cNvPicPr>
            <a:picLocks noChangeAspect="1"/>
          </p:cNvPicPr>
          <p:nvPr/>
        </p:nvPicPr>
        <p:blipFill rotWithShape="1">
          <a:blip r:embed="rId4"/>
          <a:srcRect l="-1659" t="10067" r="2071" b="-9177"/>
          <a:stretch/>
        </p:blipFill>
        <p:spPr>
          <a:xfrm>
            <a:off x="7092572" y="2807999"/>
            <a:ext cx="4644000" cy="4068000"/>
          </a:xfrm>
          <a:prstGeom prst="rect">
            <a:avLst/>
          </a:prstGeom>
        </p:spPr>
      </p:pic>
    </p:spTree>
    <p:extLst>
      <p:ext uri="{BB962C8B-B14F-4D97-AF65-F5344CB8AC3E}">
        <p14:creationId xmlns:p14="http://schemas.microsoft.com/office/powerpoint/2010/main" val="123837750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565563" y="2136339"/>
            <a:ext cx="8631381" cy="1754326"/>
          </a:xfrm>
          <a:prstGeom prst="rect">
            <a:avLst/>
          </a:prstGeom>
        </p:spPr>
        <p:txBody>
          <a:bodyPr wrap="square">
            <a:spAutoFit/>
          </a:bodyPr>
          <a:lstStyle/>
          <a:p>
            <a:r>
              <a:rPr lang="ru-RU" dirty="0" smtClean="0">
                <a:latin typeface="Times New Roman" panose="02020603050405020304" pitchFamily="18" charset="0"/>
                <a:cs typeface="Times New Roman" panose="02020603050405020304" pitchFamily="18" charset="0"/>
              </a:rPr>
              <a:t>     В </a:t>
            </a:r>
            <a:r>
              <a:rPr lang="ru-RU" dirty="0">
                <a:latin typeface="Times New Roman" panose="02020603050405020304" pitchFamily="18" charset="0"/>
                <a:cs typeface="Times New Roman" panose="02020603050405020304" pitchFamily="18" charset="0"/>
              </a:rPr>
              <a:t>заключении хотела бы отметить, что все вышеперечисленные средства по приобщению детей к культуре родного края, должны быть тесно переплетены между собой, являясь друг другу дополнением. Этим мы закладываем фундамент для создания гармоничной личности ребёнка- будущего гражданина, патриота своей страны.</a:t>
            </a:r>
          </a:p>
          <a:p>
            <a:r>
              <a:rPr lang="ru-RU" dirty="0">
                <a:latin typeface="Times New Roman" panose="02020603050405020304" pitchFamily="18" charset="0"/>
                <a:cs typeface="Times New Roman" panose="02020603050405020304" pitchFamily="18" charset="0"/>
              </a:rPr>
              <a:t> </a:t>
            </a:r>
            <a:r>
              <a:rPr lang="ru-RU" i="1" dirty="0">
                <a:latin typeface="Times New Roman" panose="02020603050405020304" pitchFamily="18" charset="0"/>
                <a:cs typeface="Times New Roman" panose="02020603050405020304" pitchFamily="18" charset="0"/>
              </a:rPr>
              <a:t>«Ибо, то, что мы знаем с детства, знаем всю жизнь…» </a:t>
            </a:r>
            <a:r>
              <a:rPr lang="ru-RU" i="1" dirty="0" err="1">
                <a:latin typeface="Times New Roman" panose="02020603050405020304" pitchFamily="18" charset="0"/>
                <a:cs typeface="Times New Roman" panose="02020603050405020304" pitchFamily="18" charset="0"/>
              </a:rPr>
              <a:t>М.Цветаева</a:t>
            </a:r>
            <a:r>
              <a:rPr lang="ru-RU" i="1"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336514339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dirty="0" smtClean="0">
                <a:latin typeface="Times New Roman" panose="02020603050405020304" pitchFamily="18" charset="0"/>
                <a:cs typeface="Times New Roman" panose="02020603050405020304" pitchFamily="18" charset="0"/>
              </a:rPr>
              <a:t>Русский народный орнамент</a:t>
            </a:r>
            <a:endParaRPr lang="ru-RU" dirty="0">
              <a:latin typeface="Times New Roman" panose="02020603050405020304" pitchFamily="18" charset="0"/>
              <a:cs typeface="Times New Roman" panose="02020603050405020304" pitchFamily="18" charset="0"/>
            </a:endParaRPr>
          </a:p>
        </p:txBody>
      </p:sp>
      <p:pic>
        <p:nvPicPr>
          <p:cNvPr id="6" name="Рисунок 5"/>
          <p:cNvPicPr>
            <a:picLocks noGrp="1" noChangeAspect="1"/>
          </p:cNvPicPr>
          <p:nvPr>
            <p:ph type="pic" idx="1"/>
          </p:nvPr>
        </p:nvPicPr>
        <p:blipFill>
          <a:blip r:embed="rId2">
            <a:extLst>
              <a:ext uri="{28A0092B-C50C-407E-A947-70E740481C1C}">
                <a14:useLocalDpi xmlns:a14="http://schemas.microsoft.com/office/drawing/2010/main" val="0"/>
              </a:ext>
            </a:extLst>
          </a:blip>
          <a:srcRect t="10520" b="10520"/>
          <a:stretch>
            <a:fillRect/>
          </a:stretch>
        </p:blipFill>
        <p:spPr>
          <a:xfrm>
            <a:off x="5183188" y="692727"/>
            <a:ext cx="6172200" cy="4918365"/>
          </a:xfrm>
        </p:spPr>
      </p:pic>
      <p:sp>
        <p:nvSpPr>
          <p:cNvPr id="4" name="Текст 3"/>
          <p:cNvSpPr>
            <a:spLocks noGrp="1"/>
          </p:cNvSpPr>
          <p:nvPr>
            <p:ph type="body" sz="half" idx="2"/>
          </p:nvPr>
        </p:nvSpPr>
        <p:spPr/>
        <p:txBody>
          <a:bodyPr>
            <a:normAutofit/>
          </a:bodyPr>
          <a:lstStyle/>
          <a:p>
            <a:r>
              <a:rPr lang="ru-RU" sz="1800" dirty="0" smtClean="0">
                <a:latin typeface="Times New Roman" panose="02020603050405020304" pitchFamily="18" charset="0"/>
                <a:cs typeface="Times New Roman" panose="02020603050405020304" pitchFamily="18" charset="0"/>
              </a:rPr>
              <a:t>     Русские </a:t>
            </a:r>
            <a:r>
              <a:rPr lang="ru-RU" sz="1800" dirty="0">
                <a:latin typeface="Times New Roman" panose="02020603050405020304" pitchFamily="18" charset="0"/>
                <a:cs typeface="Times New Roman" panose="02020603050405020304" pitchFamily="18" charset="0"/>
              </a:rPr>
              <a:t>народные вышивки издавна славятся разнообрази­ем узоров, оригинальностью их располо­жения и утонченностью цветовых реше­ний, которые создавались на протяжении столетий в зависимости от географиче­ских, исторических и культурных усло­вий</a:t>
            </a:r>
            <a:r>
              <a:rPr lang="ru-RU" sz="1800" dirty="0" smtClean="0">
                <a:latin typeface="Times New Roman" panose="02020603050405020304" pitchFamily="18" charset="0"/>
                <a:cs typeface="Times New Roman" panose="02020603050405020304" pitchFamily="18" charset="0"/>
              </a:rPr>
              <a:t>.</a:t>
            </a:r>
            <a:r>
              <a:rPr lang="ru-RU" sz="1800" dirty="0">
                <a:latin typeface="Times New Roman" panose="02020603050405020304" pitchFamily="18" charset="0"/>
                <a:cs typeface="Times New Roman" panose="02020603050405020304" pitchFamily="18" charset="0"/>
              </a:rPr>
              <a:t> </a:t>
            </a:r>
            <a:endParaRPr lang="ru-RU" sz="1800" dirty="0" smtClean="0">
              <a:latin typeface="Times New Roman" panose="02020603050405020304" pitchFamily="18" charset="0"/>
              <a:cs typeface="Times New Roman" panose="02020603050405020304" pitchFamily="18" charset="0"/>
            </a:endParaRPr>
          </a:p>
          <a:p>
            <a:r>
              <a:rPr lang="ru-RU" sz="1800" dirty="0">
                <a:latin typeface="Times New Roman" panose="02020603050405020304" pitchFamily="18" charset="0"/>
                <a:cs typeface="Times New Roman" panose="02020603050405020304" pitchFamily="18" charset="0"/>
              </a:rPr>
              <a:t> </a:t>
            </a:r>
            <a:r>
              <a:rPr lang="ru-RU" sz="1800" dirty="0" smtClean="0">
                <a:latin typeface="Times New Roman" panose="02020603050405020304" pitchFamily="18" charset="0"/>
                <a:cs typeface="Times New Roman" panose="02020603050405020304" pitchFamily="18" charset="0"/>
              </a:rPr>
              <a:t>    Построение </a:t>
            </a:r>
            <a:r>
              <a:rPr lang="ru-RU" sz="1800" dirty="0">
                <a:latin typeface="Times New Roman" panose="02020603050405020304" pitchFamily="18" charset="0"/>
                <a:cs typeface="Times New Roman" panose="02020603050405020304" pitchFamily="18" charset="0"/>
              </a:rPr>
              <a:t>орнамента в большинстве случаев организуется симметрией. Как правило, зеркальной: одна половина орнаментированной плоскости повторяет другую, словно в зеркале. </a:t>
            </a:r>
          </a:p>
        </p:txBody>
      </p:sp>
    </p:spTree>
    <p:extLst>
      <p:ext uri="{BB962C8B-B14F-4D97-AF65-F5344CB8AC3E}">
        <p14:creationId xmlns:p14="http://schemas.microsoft.com/office/powerpoint/2010/main" val="376226885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Прямоугольник 1"/>
          <p:cNvSpPr>
            <a:spLocks noChangeArrowheads="1"/>
          </p:cNvSpPr>
          <p:nvPr/>
        </p:nvSpPr>
        <p:spPr bwMode="auto">
          <a:xfrm>
            <a:off x="1314019" y="330509"/>
            <a:ext cx="8996795" cy="923330"/>
          </a:xfrm>
          <a:prstGeom prst="rect">
            <a:avLst/>
          </a:prstGeom>
          <a:noFill/>
          <a:ln w="9525">
            <a:noFill/>
            <a:miter lim="800000"/>
            <a:headEnd/>
            <a:tailEnd/>
          </a:ln>
        </p:spPr>
        <p:txBody>
          <a:bodyPr wrap="square">
            <a:spAutoFit/>
          </a:bodyPr>
          <a:lstStyle/>
          <a:p>
            <a:pPr algn="ctr"/>
            <a:r>
              <a:rPr lang="ru-RU" dirty="0">
                <a:latin typeface="Times New Roman" panose="02020603050405020304" pitchFamily="18" charset="0"/>
                <a:cs typeface="Times New Roman" panose="02020603050405020304" pitchFamily="18" charset="0"/>
              </a:rPr>
              <a:t>Орнамент подразделяют на три вида:</a:t>
            </a:r>
          </a:p>
          <a:p>
            <a:pPr algn="just"/>
            <a:r>
              <a:rPr lang="ru-RU" dirty="0">
                <a:latin typeface="Times New Roman" panose="02020603050405020304" pitchFamily="18" charset="0"/>
                <a:cs typeface="Times New Roman" panose="02020603050405020304" pitchFamily="18" charset="0"/>
              </a:rPr>
              <a:t> - изобразительный (конкретный рисунок человека, животных, растений, пейзажные или архитектурные мотивы, рисунок предметов неживой природы и т.д.);  </a:t>
            </a:r>
          </a:p>
        </p:txBody>
      </p:sp>
      <p:sp>
        <p:nvSpPr>
          <p:cNvPr id="6147" name="Прямоугольник 3"/>
          <p:cNvSpPr>
            <a:spLocks noChangeArrowheads="1"/>
          </p:cNvSpPr>
          <p:nvPr/>
        </p:nvSpPr>
        <p:spPr bwMode="auto">
          <a:xfrm>
            <a:off x="1878158" y="2643764"/>
            <a:ext cx="8572500" cy="369332"/>
          </a:xfrm>
          <a:prstGeom prst="rect">
            <a:avLst/>
          </a:prstGeom>
          <a:noFill/>
          <a:ln w="9525">
            <a:noFill/>
            <a:miter lim="800000"/>
            <a:headEnd/>
            <a:tailEnd/>
          </a:ln>
        </p:spPr>
        <p:txBody>
          <a:bodyPr>
            <a:spAutoFit/>
          </a:bodyPr>
          <a:lstStyle/>
          <a:p>
            <a:pPr algn="just"/>
            <a:r>
              <a:rPr lang="ru-RU" b="1" dirty="0">
                <a:latin typeface="Times New Roman" panose="02020603050405020304" pitchFamily="18" charset="0"/>
                <a:cs typeface="Times New Roman" panose="02020603050405020304" pitchFamily="18" charset="0"/>
              </a:rPr>
              <a:t>- </a:t>
            </a:r>
            <a:r>
              <a:rPr lang="ru-RU" dirty="0">
                <a:latin typeface="Times New Roman" panose="02020603050405020304" pitchFamily="18" charset="0"/>
                <a:cs typeface="Times New Roman" panose="02020603050405020304" pitchFamily="18" charset="0"/>
              </a:rPr>
              <a:t>неизобразительный (геометрические и абстрактные формы);</a:t>
            </a:r>
          </a:p>
        </p:txBody>
      </p:sp>
      <p:sp>
        <p:nvSpPr>
          <p:cNvPr id="6148" name="Прямоугольник 5"/>
          <p:cNvSpPr>
            <a:spLocks noChangeArrowheads="1"/>
          </p:cNvSpPr>
          <p:nvPr/>
        </p:nvSpPr>
        <p:spPr bwMode="auto">
          <a:xfrm>
            <a:off x="1738314" y="4572000"/>
            <a:ext cx="8715375" cy="369332"/>
          </a:xfrm>
          <a:prstGeom prst="rect">
            <a:avLst/>
          </a:prstGeom>
          <a:noFill/>
          <a:ln w="9525">
            <a:noFill/>
            <a:miter lim="800000"/>
            <a:headEnd/>
            <a:tailEnd/>
          </a:ln>
        </p:spPr>
        <p:txBody>
          <a:bodyPr>
            <a:spAutoFit/>
          </a:bodyPr>
          <a:lstStyle/>
          <a:p>
            <a:pPr algn="just"/>
            <a:r>
              <a:rPr lang="ru-RU" b="1" dirty="0">
                <a:latin typeface="Times New Roman" panose="02020603050405020304" pitchFamily="18" charset="0"/>
                <a:cs typeface="Times New Roman" panose="02020603050405020304" pitchFamily="18" charset="0"/>
              </a:rPr>
              <a:t>- </a:t>
            </a:r>
            <a:r>
              <a:rPr lang="ru-RU" dirty="0">
                <a:latin typeface="Times New Roman" panose="02020603050405020304" pitchFamily="18" charset="0"/>
                <a:cs typeface="Times New Roman" panose="02020603050405020304" pitchFamily="18" charset="0"/>
              </a:rPr>
              <a:t>комбинированный (сочетание изобразительных мотивов и абстрактных форм).</a:t>
            </a:r>
          </a:p>
        </p:txBody>
      </p:sp>
      <p:pic>
        <p:nvPicPr>
          <p:cNvPr id="6149" name="Picture 4" descr="C:\Users\Мила\Desktop\орнамент\mRusskiyNarodnyOrnament_23 - копия.jpg"/>
          <p:cNvPicPr>
            <a:picLocks noChangeAspect="1" noChangeArrowheads="1"/>
          </p:cNvPicPr>
          <p:nvPr/>
        </p:nvPicPr>
        <p:blipFill>
          <a:blip r:embed="rId2"/>
          <a:srcRect/>
          <a:stretch>
            <a:fillRect/>
          </a:stretch>
        </p:blipFill>
        <p:spPr bwMode="auto">
          <a:xfrm>
            <a:off x="4810126" y="3357564"/>
            <a:ext cx="2714625" cy="1093787"/>
          </a:xfrm>
          <a:prstGeom prst="rect">
            <a:avLst/>
          </a:prstGeom>
          <a:noFill/>
          <a:ln w="9525">
            <a:noFill/>
            <a:miter lim="800000"/>
            <a:headEnd/>
            <a:tailEnd/>
          </a:ln>
        </p:spPr>
      </p:pic>
      <p:pic>
        <p:nvPicPr>
          <p:cNvPr id="6150" name="Picture 6" descr="C:\Users\Мила\Desktop\Orn228.jpg"/>
          <p:cNvPicPr>
            <a:picLocks noChangeAspect="1" noChangeArrowheads="1"/>
          </p:cNvPicPr>
          <p:nvPr/>
        </p:nvPicPr>
        <p:blipFill>
          <a:blip r:embed="rId3"/>
          <a:srcRect/>
          <a:stretch>
            <a:fillRect/>
          </a:stretch>
        </p:blipFill>
        <p:spPr bwMode="auto">
          <a:xfrm>
            <a:off x="7524751" y="5214939"/>
            <a:ext cx="2786063" cy="1322387"/>
          </a:xfrm>
          <a:prstGeom prst="rect">
            <a:avLst/>
          </a:prstGeom>
          <a:noFill/>
          <a:ln w="9525">
            <a:noFill/>
            <a:miter lim="800000"/>
            <a:headEnd/>
            <a:tailEnd/>
          </a:ln>
        </p:spPr>
      </p:pic>
      <p:pic>
        <p:nvPicPr>
          <p:cNvPr id="6151" name="Picture 7" descr="C:\Users\Мила\Desktop\hohloma4.jpg"/>
          <p:cNvPicPr>
            <a:picLocks noChangeAspect="1" noChangeArrowheads="1"/>
          </p:cNvPicPr>
          <p:nvPr/>
        </p:nvPicPr>
        <p:blipFill>
          <a:blip r:embed="rId4"/>
          <a:srcRect/>
          <a:stretch>
            <a:fillRect/>
          </a:stretch>
        </p:blipFill>
        <p:spPr bwMode="auto">
          <a:xfrm>
            <a:off x="1952626" y="1571626"/>
            <a:ext cx="2106613" cy="1120775"/>
          </a:xfrm>
          <a:prstGeom prst="rect">
            <a:avLst/>
          </a:prstGeom>
          <a:noFill/>
          <a:ln w="9525">
            <a:noFill/>
            <a:miter lim="800000"/>
            <a:headEnd/>
            <a:tailEnd/>
          </a:ln>
        </p:spPr>
      </p:pic>
    </p:spTree>
    <p:extLst>
      <p:ext uri="{BB962C8B-B14F-4D97-AF65-F5344CB8AC3E}">
        <p14:creationId xmlns:p14="http://schemas.microsoft.com/office/powerpoint/2010/main" val="37341032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Прямоугольник 1"/>
          <p:cNvSpPr>
            <a:spLocks noChangeArrowheads="1"/>
          </p:cNvSpPr>
          <p:nvPr/>
        </p:nvSpPr>
        <p:spPr bwMode="auto">
          <a:xfrm>
            <a:off x="6941127" y="249382"/>
            <a:ext cx="3865418" cy="4585871"/>
          </a:xfrm>
          <a:prstGeom prst="rect">
            <a:avLst/>
          </a:prstGeom>
          <a:noFill/>
          <a:ln w="9525">
            <a:noFill/>
            <a:miter lim="800000"/>
            <a:headEnd/>
            <a:tailEnd/>
          </a:ln>
        </p:spPr>
        <p:txBody>
          <a:bodyPr wrap="square">
            <a:spAutoFit/>
          </a:bodyPr>
          <a:lstStyle/>
          <a:p>
            <a:pPr algn="just"/>
            <a:r>
              <a:rPr lang="ru-RU" dirty="0">
                <a:latin typeface="Times New Roman" panose="02020603050405020304" pitchFamily="18" charset="0"/>
                <a:cs typeface="Times New Roman" panose="02020603050405020304" pitchFamily="18" charset="0"/>
              </a:rPr>
              <a:t>У наших далеких предков существовал ежедневный магический ритуал очищения водой: утром - от ночных страхов и ужасов, вечером - от дневных тягот, забот и усталости. В обряд очищения водой входило и вытирание лица полотенцем. Утром лицо вытиралось нижним концом, где ромбы создавали композицию восхода (внизу шла широкая полоса, затем следовали более узкие полосы). Вечером - верхним концом, где композиция была зеркальной – закат (поначалу тонкая полоска, а затем все более широкие полосы). </a:t>
            </a:r>
            <a:r>
              <a:rPr lang="ru-RU" sz="2200" b="1" dirty="0"/>
              <a:t> </a:t>
            </a:r>
          </a:p>
        </p:txBody>
      </p:sp>
      <p:pic>
        <p:nvPicPr>
          <p:cNvPr id="9220" name="Picture 4" descr="C:\Users\Мила\Desktop\towelnaborSokol.jpg"/>
          <p:cNvPicPr>
            <a:picLocks noChangeAspect="1" noChangeArrowheads="1"/>
          </p:cNvPicPr>
          <p:nvPr/>
        </p:nvPicPr>
        <p:blipFill>
          <a:blip r:embed="rId2"/>
          <a:srcRect/>
          <a:stretch>
            <a:fillRect/>
          </a:stretch>
        </p:blipFill>
        <p:spPr bwMode="auto">
          <a:xfrm>
            <a:off x="1399309" y="142876"/>
            <a:ext cx="3196504" cy="2143125"/>
          </a:xfrm>
          <a:prstGeom prst="rect">
            <a:avLst/>
          </a:prstGeom>
          <a:noFill/>
          <a:ln w="9525">
            <a:noFill/>
            <a:miter lim="800000"/>
            <a:headEnd/>
            <a:tailEnd/>
          </a:ln>
        </p:spPr>
      </p:pic>
      <p:pic>
        <p:nvPicPr>
          <p:cNvPr id="5" name="Picture 3" descr="C:\Users\Мила\Desktop\TowelVepskoe.jpg"/>
          <p:cNvPicPr>
            <a:picLocks noChangeAspect="1" noChangeArrowheads="1"/>
          </p:cNvPicPr>
          <p:nvPr/>
        </p:nvPicPr>
        <p:blipFill>
          <a:blip r:embed="rId3"/>
          <a:srcRect/>
          <a:stretch>
            <a:fillRect/>
          </a:stretch>
        </p:blipFill>
        <p:spPr bwMode="auto">
          <a:xfrm>
            <a:off x="2244436" y="1214438"/>
            <a:ext cx="3782291" cy="1655762"/>
          </a:xfrm>
          <a:prstGeom prst="rect">
            <a:avLst/>
          </a:prstGeom>
          <a:noFill/>
          <a:ln w="9525">
            <a:noFill/>
            <a:miter lim="800000"/>
            <a:headEnd/>
            <a:tailEnd/>
          </a:ln>
        </p:spPr>
      </p:pic>
      <p:pic>
        <p:nvPicPr>
          <p:cNvPr id="9221" name="Picture 5" descr="C:\Users\Мила\Desktop\embrmixed technique .jpg"/>
          <p:cNvPicPr>
            <a:picLocks noChangeAspect="1" noChangeArrowheads="1"/>
          </p:cNvPicPr>
          <p:nvPr/>
        </p:nvPicPr>
        <p:blipFill>
          <a:blip r:embed="rId4"/>
          <a:srcRect/>
          <a:stretch>
            <a:fillRect/>
          </a:stretch>
        </p:blipFill>
        <p:spPr bwMode="auto">
          <a:xfrm>
            <a:off x="2809876" y="2428875"/>
            <a:ext cx="3700462" cy="2444750"/>
          </a:xfrm>
          <a:prstGeom prst="rect">
            <a:avLst/>
          </a:prstGeom>
          <a:noFill/>
          <a:ln w="9525">
            <a:noFill/>
            <a:miter lim="800000"/>
            <a:headEnd/>
            <a:tailEnd/>
          </a:ln>
        </p:spPr>
      </p:pic>
      <p:pic>
        <p:nvPicPr>
          <p:cNvPr id="9223" name="Picture 7" descr="C:\Users\Мила\Desktop\07.jpg"/>
          <p:cNvPicPr>
            <a:picLocks noChangeAspect="1" noChangeArrowheads="1"/>
          </p:cNvPicPr>
          <p:nvPr/>
        </p:nvPicPr>
        <p:blipFill>
          <a:blip r:embed="rId5"/>
          <a:srcRect/>
          <a:stretch>
            <a:fillRect/>
          </a:stretch>
        </p:blipFill>
        <p:spPr bwMode="auto">
          <a:xfrm>
            <a:off x="1246909" y="3500439"/>
            <a:ext cx="3920404" cy="1539875"/>
          </a:xfrm>
          <a:prstGeom prst="rect">
            <a:avLst/>
          </a:prstGeom>
          <a:noFill/>
          <a:ln w="9525">
            <a:noFill/>
            <a:miter lim="800000"/>
            <a:headEnd/>
            <a:tailEnd/>
          </a:ln>
        </p:spPr>
      </p:pic>
      <p:pic>
        <p:nvPicPr>
          <p:cNvPr id="9224" name="Picture 8" descr="C:\Users\Мила\Desktop\03.jpg"/>
          <p:cNvPicPr>
            <a:picLocks noChangeAspect="1" noChangeArrowheads="1"/>
          </p:cNvPicPr>
          <p:nvPr/>
        </p:nvPicPr>
        <p:blipFill>
          <a:blip r:embed="rId6"/>
          <a:srcRect/>
          <a:stretch>
            <a:fillRect/>
          </a:stretch>
        </p:blipFill>
        <p:spPr bwMode="auto">
          <a:xfrm>
            <a:off x="2379087" y="4429126"/>
            <a:ext cx="3647639" cy="2143125"/>
          </a:xfrm>
          <a:prstGeom prst="rect">
            <a:avLst/>
          </a:prstGeom>
          <a:noFill/>
          <a:ln w="9525">
            <a:noFill/>
            <a:miter lim="800000"/>
            <a:headEnd/>
            <a:tailEnd/>
          </a:ln>
        </p:spPr>
      </p:pic>
    </p:spTree>
    <p:extLst>
      <p:ext uri="{BB962C8B-B14F-4D97-AF65-F5344CB8AC3E}">
        <p14:creationId xmlns:p14="http://schemas.microsoft.com/office/powerpoint/2010/main" val="14744947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220"/>
                                        </p:tgtEl>
                                        <p:attrNameLst>
                                          <p:attrName>style.visibility</p:attrName>
                                        </p:attrNameLst>
                                      </p:cBhvr>
                                      <p:to>
                                        <p:strVal val="visible"/>
                                      </p:to>
                                    </p:set>
                                    <p:animEffect transition="in" filter="fade">
                                      <p:cBhvr>
                                        <p:cTn id="7" dur="2000"/>
                                        <p:tgtEl>
                                          <p:spTgt spid="9220"/>
                                        </p:tgtEl>
                                      </p:cBhvr>
                                    </p:animEffect>
                                  </p:childTnLst>
                                </p:cTn>
                              </p:par>
                            </p:childTnLst>
                          </p:cTn>
                        </p:par>
                        <p:par>
                          <p:cTn id="8" fill="hold">
                            <p:stCondLst>
                              <p:cond delay="2000"/>
                            </p:stCondLst>
                            <p:childTnLst>
                              <p:par>
                                <p:cTn id="9" presetID="10" presetClass="entr" presetSubtype="0" fill="hold" nodeType="afterEffect">
                                  <p:stCondLst>
                                    <p:cond delay="100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2000"/>
                                        <p:tgtEl>
                                          <p:spTgt spid="5"/>
                                        </p:tgtEl>
                                      </p:cBhvr>
                                    </p:animEffect>
                                  </p:childTnLst>
                                </p:cTn>
                              </p:par>
                            </p:childTnLst>
                          </p:cTn>
                        </p:par>
                        <p:par>
                          <p:cTn id="12" fill="hold">
                            <p:stCondLst>
                              <p:cond delay="5000"/>
                            </p:stCondLst>
                            <p:childTnLst>
                              <p:par>
                                <p:cTn id="13" presetID="10" presetClass="entr" presetSubtype="0" fill="hold" nodeType="afterEffect">
                                  <p:stCondLst>
                                    <p:cond delay="1000"/>
                                  </p:stCondLst>
                                  <p:childTnLst>
                                    <p:set>
                                      <p:cBhvr>
                                        <p:cTn id="14" dur="1" fill="hold">
                                          <p:stCondLst>
                                            <p:cond delay="0"/>
                                          </p:stCondLst>
                                        </p:cTn>
                                        <p:tgtEl>
                                          <p:spTgt spid="9221"/>
                                        </p:tgtEl>
                                        <p:attrNameLst>
                                          <p:attrName>style.visibility</p:attrName>
                                        </p:attrNameLst>
                                      </p:cBhvr>
                                      <p:to>
                                        <p:strVal val="visible"/>
                                      </p:to>
                                    </p:set>
                                    <p:animEffect transition="in" filter="fade">
                                      <p:cBhvr>
                                        <p:cTn id="15" dur="2000"/>
                                        <p:tgtEl>
                                          <p:spTgt spid="9221"/>
                                        </p:tgtEl>
                                      </p:cBhvr>
                                    </p:animEffect>
                                  </p:childTnLst>
                                </p:cTn>
                              </p:par>
                            </p:childTnLst>
                          </p:cTn>
                        </p:par>
                        <p:par>
                          <p:cTn id="16" fill="hold">
                            <p:stCondLst>
                              <p:cond delay="8000"/>
                            </p:stCondLst>
                            <p:childTnLst>
                              <p:par>
                                <p:cTn id="17" presetID="10" presetClass="entr" presetSubtype="0" fill="hold" nodeType="afterEffect">
                                  <p:stCondLst>
                                    <p:cond delay="1000"/>
                                  </p:stCondLst>
                                  <p:childTnLst>
                                    <p:set>
                                      <p:cBhvr>
                                        <p:cTn id="18" dur="1" fill="hold">
                                          <p:stCondLst>
                                            <p:cond delay="0"/>
                                          </p:stCondLst>
                                        </p:cTn>
                                        <p:tgtEl>
                                          <p:spTgt spid="9223"/>
                                        </p:tgtEl>
                                        <p:attrNameLst>
                                          <p:attrName>style.visibility</p:attrName>
                                        </p:attrNameLst>
                                      </p:cBhvr>
                                      <p:to>
                                        <p:strVal val="visible"/>
                                      </p:to>
                                    </p:set>
                                    <p:animEffect transition="in" filter="fade">
                                      <p:cBhvr>
                                        <p:cTn id="19" dur="2000"/>
                                        <p:tgtEl>
                                          <p:spTgt spid="9223"/>
                                        </p:tgtEl>
                                      </p:cBhvr>
                                    </p:animEffect>
                                  </p:childTnLst>
                                </p:cTn>
                              </p:par>
                            </p:childTnLst>
                          </p:cTn>
                        </p:par>
                        <p:par>
                          <p:cTn id="20" fill="hold">
                            <p:stCondLst>
                              <p:cond delay="11000"/>
                            </p:stCondLst>
                            <p:childTnLst>
                              <p:par>
                                <p:cTn id="21" presetID="10" presetClass="entr" presetSubtype="0" fill="hold" nodeType="afterEffect">
                                  <p:stCondLst>
                                    <p:cond delay="1000"/>
                                  </p:stCondLst>
                                  <p:childTnLst>
                                    <p:set>
                                      <p:cBhvr>
                                        <p:cTn id="22" dur="1" fill="hold">
                                          <p:stCondLst>
                                            <p:cond delay="0"/>
                                          </p:stCondLst>
                                        </p:cTn>
                                        <p:tgtEl>
                                          <p:spTgt spid="9224"/>
                                        </p:tgtEl>
                                        <p:attrNameLst>
                                          <p:attrName>style.visibility</p:attrName>
                                        </p:attrNameLst>
                                      </p:cBhvr>
                                      <p:to>
                                        <p:strVal val="visible"/>
                                      </p:to>
                                    </p:set>
                                    <p:animEffect transition="in" filter="fade">
                                      <p:cBhvr>
                                        <p:cTn id="23" dur="2000"/>
                                        <p:tgtEl>
                                          <p:spTgt spid="92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Прямоугольник 1"/>
          <p:cNvSpPr>
            <a:spLocks noChangeArrowheads="1"/>
          </p:cNvSpPr>
          <p:nvPr/>
        </p:nvSpPr>
        <p:spPr bwMode="auto">
          <a:xfrm>
            <a:off x="1717964" y="318656"/>
            <a:ext cx="9490363" cy="646331"/>
          </a:xfrm>
          <a:prstGeom prst="rect">
            <a:avLst/>
          </a:prstGeom>
          <a:noFill/>
          <a:ln w="9525">
            <a:noFill/>
            <a:miter lim="800000"/>
            <a:headEnd/>
            <a:tailEnd/>
          </a:ln>
        </p:spPr>
        <p:txBody>
          <a:bodyPr wrap="square">
            <a:spAutoFit/>
          </a:bodyPr>
          <a:lstStyle/>
          <a:p>
            <a:pPr algn="just"/>
            <a:r>
              <a:rPr lang="ru-RU" dirty="0">
                <a:latin typeface="Times New Roman" panose="02020603050405020304" pitchFamily="18" charset="0"/>
                <a:cs typeface="Times New Roman" panose="02020603050405020304" pitchFamily="18" charset="0"/>
              </a:rPr>
              <a:t>Знаки Земли и плодородия. Квадрат (ромб), поделённый крестом на четыре части – знак вспаханного поля. Если внутри есть точки – знак засеянного поля. </a:t>
            </a:r>
          </a:p>
        </p:txBody>
      </p:sp>
      <p:pic>
        <p:nvPicPr>
          <p:cNvPr id="12291" name="Picture 2" descr="C:\Users\Мила\Desktop\Romb3.jpg"/>
          <p:cNvPicPr>
            <a:picLocks noChangeAspect="1" noChangeArrowheads="1"/>
          </p:cNvPicPr>
          <p:nvPr/>
        </p:nvPicPr>
        <p:blipFill>
          <a:blip r:embed="rId2"/>
          <a:srcRect/>
          <a:stretch>
            <a:fillRect/>
          </a:stretch>
        </p:blipFill>
        <p:spPr bwMode="auto">
          <a:xfrm>
            <a:off x="2309814" y="1143001"/>
            <a:ext cx="7572375" cy="5510213"/>
          </a:xfrm>
          <a:prstGeom prst="rect">
            <a:avLst/>
          </a:prstGeom>
          <a:noFill/>
          <a:ln w="9525">
            <a:noFill/>
            <a:miter lim="800000"/>
            <a:headEnd/>
            <a:tailEnd/>
          </a:ln>
        </p:spPr>
      </p:pic>
    </p:spTree>
    <p:extLst>
      <p:ext uri="{BB962C8B-B14F-4D97-AF65-F5344CB8AC3E}">
        <p14:creationId xmlns:p14="http://schemas.microsoft.com/office/powerpoint/2010/main" val="33396582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Прямоугольник 1"/>
          <p:cNvSpPr>
            <a:spLocks noChangeArrowheads="1"/>
          </p:cNvSpPr>
          <p:nvPr/>
        </p:nvSpPr>
        <p:spPr bwMode="auto">
          <a:xfrm>
            <a:off x="1738313" y="210919"/>
            <a:ext cx="8858250" cy="646331"/>
          </a:xfrm>
          <a:prstGeom prst="rect">
            <a:avLst/>
          </a:prstGeom>
          <a:noFill/>
          <a:ln w="9525">
            <a:noFill/>
            <a:miter lim="800000"/>
            <a:headEnd/>
            <a:tailEnd/>
          </a:ln>
        </p:spPr>
        <p:txBody>
          <a:bodyPr>
            <a:spAutoFit/>
          </a:bodyPr>
          <a:lstStyle/>
          <a:p>
            <a:pPr algn="just"/>
            <a:r>
              <a:rPr lang="ru-RU" dirty="0">
                <a:latin typeface="Times New Roman" panose="02020603050405020304" pitchFamily="18" charset="0"/>
                <a:cs typeface="Times New Roman" panose="02020603050405020304" pitchFamily="18" charset="0"/>
              </a:rPr>
              <a:t>Глиняная игрушка и поныне украшается орнаментом, одним из элементов которого является ромб, хотя его магический смысл утрачен. Например, </a:t>
            </a:r>
            <a:r>
              <a:rPr lang="ru-RU" dirty="0" err="1">
                <a:latin typeface="Times New Roman" panose="02020603050405020304" pitchFamily="18" charset="0"/>
                <a:cs typeface="Times New Roman" panose="02020603050405020304" pitchFamily="18" charset="0"/>
              </a:rPr>
              <a:t>каргопольская</a:t>
            </a:r>
            <a:r>
              <a:rPr lang="ru-RU" dirty="0">
                <a:latin typeface="Times New Roman" panose="02020603050405020304" pitchFamily="18" charset="0"/>
                <a:cs typeface="Times New Roman" panose="02020603050405020304" pitchFamily="18" charset="0"/>
              </a:rPr>
              <a:t> игрушка.</a:t>
            </a:r>
          </a:p>
        </p:txBody>
      </p:sp>
      <p:pic>
        <p:nvPicPr>
          <p:cNvPr id="14339" name="Picture 8" descr="C:\Users\Мила\Desktop\363s.jpg"/>
          <p:cNvPicPr>
            <a:picLocks noChangeAspect="1" noChangeArrowheads="1"/>
          </p:cNvPicPr>
          <p:nvPr/>
        </p:nvPicPr>
        <p:blipFill>
          <a:blip r:embed="rId2"/>
          <a:srcRect/>
          <a:stretch>
            <a:fillRect/>
          </a:stretch>
        </p:blipFill>
        <p:spPr bwMode="auto">
          <a:xfrm>
            <a:off x="6381750" y="1071563"/>
            <a:ext cx="4000500" cy="2857500"/>
          </a:xfrm>
          <a:prstGeom prst="rect">
            <a:avLst/>
          </a:prstGeom>
          <a:noFill/>
          <a:ln w="9525">
            <a:noFill/>
            <a:miter lim="800000"/>
            <a:headEnd/>
            <a:tailEnd/>
          </a:ln>
        </p:spPr>
      </p:pic>
      <p:pic>
        <p:nvPicPr>
          <p:cNvPr id="14340" name="Picture 9" descr="C:\Users\Мила\Desktop\283s.jpg"/>
          <p:cNvPicPr>
            <a:picLocks noChangeAspect="1" noChangeArrowheads="1"/>
          </p:cNvPicPr>
          <p:nvPr/>
        </p:nvPicPr>
        <p:blipFill>
          <a:blip r:embed="rId3"/>
          <a:srcRect/>
          <a:stretch>
            <a:fillRect/>
          </a:stretch>
        </p:blipFill>
        <p:spPr bwMode="auto">
          <a:xfrm>
            <a:off x="1881189" y="4143376"/>
            <a:ext cx="2401887" cy="2500313"/>
          </a:xfrm>
          <a:prstGeom prst="rect">
            <a:avLst/>
          </a:prstGeom>
          <a:noFill/>
          <a:ln w="9525">
            <a:noFill/>
            <a:miter lim="800000"/>
            <a:headEnd/>
            <a:tailEnd/>
          </a:ln>
        </p:spPr>
      </p:pic>
      <p:pic>
        <p:nvPicPr>
          <p:cNvPr id="14341" name="Picture 10" descr="C:\Users\Мила\Desktop\201s.jpg"/>
          <p:cNvPicPr>
            <a:picLocks noChangeAspect="1" noChangeArrowheads="1"/>
          </p:cNvPicPr>
          <p:nvPr/>
        </p:nvPicPr>
        <p:blipFill>
          <a:blip r:embed="rId4"/>
          <a:srcRect/>
          <a:stretch>
            <a:fillRect/>
          </a:stretch>
        </p:blipFill>
        <p:spPr bwMode="auto">
          <a:xfrm>
            <a:off x="4595814" y="4143376"/>
            <a:ext cx="1571625" cy="2500313"/>
          </a:xfrm>
          <a:prstGeom prst="rect">
            <a:avLst/>
          </a:prstGeom>
          <a:noFill/>
          <a:ln w="9525">
            <a:noFill/>
            <a:miter lim="800000"/>
            <a:headEnd/>
            <a:tailEnd/>
          </a:ln>
        </p:spPr>
      </p:pic>
      <p:pic>
        <p:nvPicPr>
          <p:cNvPr id="14342" name="Picture 12" descr="C:\Users\Мила\Desktop\IMG_171s.jpg"/>
          <p:cNvPicPr>
            <a:picLocks noChangeAspect="1" noChangeArrowheads="1"/>
          </p:cNvPicPr>
          <p:nvPr/>
        </p:nvPicPr>
        <p:blipFill>
          <a:blip r:embed="rId5"/>
          <a:srcRect/>
          <a:stretch>
            <a:fillRect/>
          </a:stretch>
        </p:blipFill>
        <p:spPr bwMode="auto">
          <a:xfrm>
            <a:off x="1881188" y="1071563"/>
            <a:ext cx="4286250" cy="2857500"/>
          </a:xfrm>
          <a:prstGeom prst="rect">
            <a:avLst/>
          </a:prstGeom>
          <a:noFill/>
          <a:ln w="9525">
            <a:noFill/>
            <a:miter lim="800000"/>
            <a:headEnd/>
            <a:tailEnd/>
          </a:ln>
        </p:spPr>
      </p:pic>
      <p:pic>
        <p:nvPicPr>
          <p:cNvPr id="14343" name="Picture 13" descr="C:\Users\Мила\Desktop\IMG_180s.jpg"/>
          <p:cNvPicPr>
            <a:picLocks noChangeAspect="1" noChangeArrowheads="1"/>
          </p:cNvPicPr>
          <p:nvPr/>
        </p:nvPicPr>
        <p:blipFill>
          <a:blip r:embed="rId6"/>
          <a:srcRect/>
          <a:stretch>
            <a:fillRect/>
          </a:stretch>
        </p:blipFill>
        <p:spPr bwMode="auto">
          <a:xfrm>
            <a:off x="6381750" y="4143376"/>
            <a:ext cx="1962150" cy="2500313"/>
          </a:xfrm>
          <a:prstGeom prst="rect">
            <a:avLst/>
          </a:prstGeom>
          <a:noFill/>
          <a:ln w="9525">
            <a:noFill/>
            <a:miter lim="800000"/>
            <a:headEnd/>
            <a:tailEnd/>
          </a:ln>
        </p:spPr>
      </p:pic>
      <p:pic>
        <p:nvPicPr>
          <p:cNvPr id="14344" name="Picture 14" descr="C:\Users\Мила\Desktop\IMG_182s.jpg"/>
          <p:cNvPicPr>
            <a:picLocks noChangeAspect="1" noChangeArrowheads="1"/>
          </p:cNvPicPr>
          <p:nvPr/>
        </p:nvPicPr>
        <p:blipFill>
          <a:blip r:embed="rId7"/>
          <a:srcRect/>
          <a:stretch>
            <a:fillRect/>
          </a:stretch>
        </p:blipFill>
        <p:spPr bwMode="auto">
          <a:xfrm>
            <a:off x="8691563" y="4143376"/>
            <a:ext cx="1700212" cy="2500313"/>
          </a:xfrm>
          <a:prstGeom prst="rect">
            <a:avLst/>
          </a:prstGeom>
          <a:noFill/>
          <a:ln w="9525">
            <a:noFill/>
            <a:miter lim="800000"/>
            <a:headEnd/>
            <a:tailEnd/>
          </a:ln>
        </p:spPr>
      </p:pic>
    </p:spTree>
    <p:extLst>
      <p:ext uri="{BB962C8B-B14F-4D97-AF65-F5344CB8AC3E}">
        <p14:creationId xmlns:p14="http://schemas.microsoft.com/office/powerpoint/2010/main" val="14349351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extBox 1"/>
          <p:cNvSpPr txBox="1">
            <a:spLocks noChangeArrowheads="1"/>
          </p:cNvSpPr>
          <p:nvPr/>
        </p:nvSpPr>
        <p:spPr bwMode="auto">
          <a:xfrm>
            <a:off x="1738314" y="346364"/>
            <a:ext cx="8643937" cy="2246769"/>
          </a:xfrm>
          <a:prstGeom prst="rect">
            <a:avLst/>
          </a:prstGeom>
          <a:noFill/>
          <a:ln w="9525">
            <a:noFill/>
            <a:miter lim="800000"/>
            <a:headEnd/>
            <a:tailEnd/>
          </a:ln>
        </p:spPr>
        <p:txBody>
          <a:bodyPr>
            <a:spAutoFit/>
          </a:bodyPr>
          <a:lstStyle/>
          <a:p>
            <a:pPr algn="ctr"/>
            <a:r>
              <a:rPr lang="ru-RU" sz="3200" dirty="0">
                <a:latin typeface="Times New Roman" panose="02020603050405020304" pitchFamily="18" charset="0"/>
                <a:cs typeface="Times New Roman" panose="02020603050405020304" pitchFamily="18" charset="0"/>
              </a:rPr>
              <a:t>Изобразительные образы русского орнамента:</a:t>
            </a:r>
          </a:p>
          <a:p>
            <a:pPr algn="just"/>
            <a:endParaRPr lang="ru-RU" dirty="0">
              <a:latin typeface="Times New Roman" panose="02020603050405020304" pitchFamily="18" charset="0"/>
              <a:cs typeface="Times New Roman" panose="02020603050405020304" pitchFamily="18" charset="0"/>
            </a:endParaRPr>
          </a:p>
          <a:p>
            <a:pPr algn="just"/>
            <a:r>
              <a:rPr lang="ru-RU" dirty="0">
                <a:latin typeface="Times New Roman" panose="02020603050405020304" pitchFamily="18" charset="0"/>
                <a:cs typeface="Times New Roman" panose="02020603050405020304" pitchFamily="18" charset="0"/>
              </a:rPr>
              <a:t>Дерево. Оно и первый кормилец в эпоху собирания плодов, оно и жилище, оно и тепло в холодную зиму, без него нет очага, на котором готовят пищу.</a:t>
            </a:r>
            <a:r>
              <a:rPr lang="ru-RU" i="1" dirty="0">
                <a:latin typeface="Times New Roman" panose="02020603050405020304" pitchFamily="18" charset="0"/>
                <a:cs typeface="Times New Roman" panose="02020603050405020304" pitchFamily="18" charset="0"/>
              </a:rPr>
              <a:t> </a:t>
            </a:r>
            <a:r>
              <a:rPr lang="ru-RU" dirty="0">
                <a:latin typeface="Times New Roman" panose="02020603050405020304" pitchFamily="18" charset="0"/>
                <a:cs typeface="Times New Roman" panose="02020603050405020304" pitchFamily="18" charset="0"/>
              </a:rPr>
              <a:t>Оно же древо жизни, древо познания, мировое древо</a:t>
            </a:r>
            <a:r>
              <a:rPr lang="ru-RU" i="1" dirty="0">
                <a:latin typeface="Times New Roman" panose="02020603050405020304" pitchFamily="18" charset="0"/>
                <a:cs typeface="Times New Roman" panose="02020603050405020304" pitchFamily="18" charset="0"/>
              </a:rPr>
              <a:t>.</a:t>
            </a:r>
            <a:r>
              <a:rPr lang="ru-RU" dirty="0">
                <a:latin typeface="Times New Roman" panose="02020603050405020304" pitchFamily="18" charset="0"/>
                <a:cs typeface="Times New Roman" panose="02020603050405020304" pitchFamily="18" charset="0"/>
              </a:rPr>
              <a:t> Мы говорим - корни памяти, корни истории, корни рода. Мы говорим - древо рода, родословное древо. Дерево - законченный и совершенный образ мира.  </a:t>
            </a:r>
          </a:p>
        </p:txBody>
      </p:sp>
      <p:pic>
        <p:nvPicPr>
          <p:cNvPr id="27651" name="Picture 2" descr="C:\Users\Мила\Desktop\clip_image002.jpg"/>
          <p:cNvPicPr>
            <a:picLocks noChangeAspect="1" noChangeArrowheads="1"/>
          </p:cNvPicPr>
          <p:nvPr/>
        </p:nvPicPr>
        <p:blipFill>
          <a:blip r:embed="rId2"/>
          <a:srcRect/>
          <a:stretch>
            <a:fillRect/>
          </a:stretch>
        </p:blipFill>
        <p:spPr bwMode="auto">
          <a:xfrm>
            <a:off x="1738314" y="2951018"/>
            <a:ext cx="4389436" cy="3478358"/>
          </a:xfrm>
          <a:prstGeom prst="rect">
            <a:avLst/>
          </a:prstGeom>
          <a:noFill/>
          <a:ln w="9525">
            <a:noFill/>
            <a:miter lim="800000"/>
            <a:headEnd/>
            <a:tailEnd/>
          </a:ln>
        </p:spPr>
      </p:pic>
      <p:sp>
        <p:nvSpPr>
          <p:cNvPr id="27652" name="TextBox 4"/>
          <p:cNvSpPr txBox="1">
            <a:spLocks noChangeArrowheads="1"/>
          </p:cNvSpPr>
          <p:nvPr/>
        </p:nvSpPr>
        <p:spPr bwMode="auto">
          <a:xfrm>
            <a:off x="5881688" y="6488113"/>
            <a:ext cx="1082156" cy="369332"/>
          </a:xfrm>
          <a:prstGeom prst="rect">
            <a:avLst/>
          </a:prstGeom>
          <a:noFill/>
          <a:ln w="9525">
            <a:noFill/>
            <a:miter lim="800000"/>
            <a:headEnd/>
            <a:tailEnd/>
          </a:ln>
        </p:spPr>
        <p:txBody>
          <a:bodyPr wrap="none">
            <a:spAutoFit/>
          </a:bodyPr>
          <a:lstStyle/>
          <a:p>
            <a:r>
              <a:rPr lang="ru-RU"/>
              <a:t>Вышивка</a:t>
            </a:r>
          </a:p>
        </p:txBody>
      </p:sp>
      <p:pic>
        <p:nvPicPr>
          <p:cNvPr id="27653" name="Picture 7" descr="C:\Users\Мила\Desktop\16.jpg"/>
          <p:cNvPicPr>
            <a:picLocks noChangeAspect="1" noChangeArrowheads="1"/>
          </p:cNvPicPr>
          <p:nvPr/>
        </p:nvPicPr>
        <p:blipFill>
          <a:blip r:embed="rId3"/>
          <a:srcRect/>
          <a:stretch>
            <a:fillRect/>
          </a:stretch>
        </p:blipFill>
        <p:spPr bwMode="auto">
          <a:xfrm>
            <a:off x="6310314" y="2951018"/>
            <a:ext cx="4537795" cy="3478357"/>
          </a:xfrm>
          <a:prstGeom prst="rect">
            <a:avLst/>
          </a:prstGeom>
          <a:noFill/>
          <a:ln w="9525">
            <a:noFill/>
            <a:miter lim="800000"/>
            <a:headEnd/>
            <a:tailEnd/>
          </a:ln>
        </p:spPr>
      </p:pic>
    </p:spTree>
    <p:extLst>
      <p:ext uri="{BB962C8B-B14F-4D97-AF65-F5344CB8AC3E}">
        <p14:creationId xmlns:p14="http://schemas.microsoft.com/office/powerpoint/2010/main" val="22295945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433</TotalTime>
  <Words>2187</Words>
  <Application>Microsoft Office PowerPoint</Application>
  <PresentationFormat>Широкоэкранный</PresentationFormat>
  <Paragraphs>74</Paragraphs>
  <Slides>37</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37</vt:i4>
      </vt:variant>
    </vt:vector>
  </HeadingPairs>
  <TitlesOfParts>
    <vt:vector size="43" baseType="lpstr">
      <vt:lpstr>Arial</vt:lpstr>
      <vt:lpstr>Calibri</vt:lpstr>
      <vt:lpstr>Calibri Light</vt:lpstr>
      <vt:lpstr>REG</vt:lpstr>
      <vt:lpstr>Times New Roman</vt:lpstr>
      <vt:lpstr>Тема Office</vt:lpstr>
      <vt:lpstr>Муниципальное бюджетное дошкольное образовательное учреждение «Детский сад №175 комбинированного вида» Советского района г. Казани</vt:lpstr>
      <vt:lpstr>Презентация PowerPoint</vt:lpstr>
      <vt:lpstr>Презентация PowerPoint</vt:lpstr>
      <vt:lpstr>Русский народный орнамент</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Характерным признаком татарского орнамента являются цветочно-растительные, геометрические и зооморфные мотивы. </vt:lpstr>
      <vt:lpstr>Презентация PowerPoint</vt:lpstr>
      <vt:lpstr>Названия татарских орнаментов</vt:lpstr>
      <vt:lpstr>Презентация PowerPoint</vt:lpstr>
      <vt:lpstr>Презентация PowerPoint</vt:lpstr>
      <vt:lpstr>Презентация PowerPoint</vt:lpstr>
      <vt:lpstr>Татарский орнамент в полосе</vt:lpstr>
      <vt:lpstr>Чувашский орнамент</vt:lpstr>
      <vt:lpstr>Презентация PowerPoint</vt:lpstr>
      <vt:lpstr>Элементы  чувашского орнамента</vt:lpstr>
      <vt:lpstr>     Чуваши в прошлом поклонялись огню, воде, земле. Поэтому в орнаментах старинных вышивок большое место занимали знаки этих субстанций. Одним из любимых узоров чувашских мастериц является космический огонь. Его изображение напоминает половину свастики. В древности на Востоке предки чувашей гунны, другие тюркские и, может быть, древнегерманские племена жили вместе. Впоследствии их исторические пути разошлись, но символический знак огня сохранили. На одеждах знак огня выполнялся аппликацией маренового цвета. Таким же цветом заполнялся узор сурбана у верховых чувашей, называемый халам- сурпан терри. Сурбан, символ материнства, носила замужняя женщина, и его орнамент содержал стилизованные изображения растений.</vt:lpstr>
      <vt:lpstr>Солнце Ведущим орнаментом в чувашской вышивке является знак Солнца, как источника жизни. Солнце вышивалось в форме круга, крестика, квадратика, свастика, восьмиугольника. До наших дней сохранился принцип изображения кеске., узора нагрудной части женской рубахи в виде солнца, двух крестиков, положенных друг на друга. По преданиям в древности светили 3 Солнца и на Земле была благодать. Когда злые силы из зависти убили двоих из них, третье, испугавшись, улетело в бескрайнюю высь. Ударили морозы, погибли плоды, настали холод и голод. «Пусть каждая женщина вышьет на своих полотнах ярким красным цветом три Солнца,что когда-то светили Земле .Вышивки эти мы назовем «хевел терри»-солнечными»- решили мудрецы и вернули Солнце назад. Дневное светило на многих узорах вышивается с ногами ( солнце, месяц и другие астрономические объекты воспринимались как живые</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Элементы изучения орнаментов народов Поволжья с детьми</vt:lpstr>
      <vt:lpstr>Презентация PowerPoint</vt:lpstr>
      <vt:lpstr>Презентация PowerPoint</vt:lpstr>
      <vt:lpstr>Презентация PowerPoint</vt:lpstr>
      <vt:lpstr>Презентация PowerPoint</vt:lpstr>
    </vt:vector>
  </TitlesOfParts>
  <Company>SPecialiST RePack</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Муниципальное бюджетное дошкольное образовательное учреждение «Детский сад №175 комбинированного вида» Советского района г. Казани</dc:title>
  <dc:creator>User</dc:creator>
  <cp:lastModifiedBy>User</cp:lastModifiedBy>
  <cp:revision>41</cp:revision>
  <dcterms:created xsi:type="dcterms:W3CDTF">2023-11-08T21:33:33Z</dcterms:created>
  <dcterms:modified xsi:type="dcterms:W3CDTF">2024-02-12T00:10:22Z</dcterms:modified>
</cp:coreProperties>
</file>