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21"/>
  </p:notesMasterIdLst>
  <p:sldIdLst>
    <p:sldId id="257" r:id="rId6"/>
    <p:sldId id="256" r:id="rId7"/>
    <p:sldId id="258" r:id="rId8"/>
    <p:sldId id="259" r:id="rId9"/>
    <p:sldId id="260" r:id="rId10"/>
    <p:sldId id="262" r:id="rId11"/>
    <p:sldId id="263" r:id="rId12"/>
    <p:sldId id="261" r:id="rId13"/>
    <p:sldId id="265" r:id="rId14"/>
    <p:sldId id="266" r:id="rId15"/>
    <p:sldId id="269" r:id="rId16"/>
    <p:sldId id="270" r:id="rId17"/>
    <p:sldId id="267" r:id="rId18"/>
    <p:sldId id="264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B73BDA-82FD-401B-B61C-723693C2F68A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D353E3-ABE4-49FA-BA01-68C94D229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756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D353E3-ABE4-49FA-BA01-68C94D22931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50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D9F-1667-468E-BE93-2CC213AFA9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7551-A539-4E2D-A503-4D725E09BE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D9F-1667-468E-BE93-2CC213AFA9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7551-A539-4E2D-A503-4D725E09BE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D9F-1667-468E-BE93-2CC213AFA9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7551-A539-4E2D-A503-4D725E09BE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324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6911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0927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3041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63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5886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8457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658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D9F-1667-468E-BE93-2CC213AFA9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7551-A539-4E2D-A503-4D725E09BE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7372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4255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1925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8671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9692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3897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4037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8962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8218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44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D9F-1667-468E-BE93-2CC213AFA9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7551-A539-4E2D-A503-4D725E09BE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6589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1918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4197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2597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479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2518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1339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5018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13006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846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D9F-1667-468E-BE93-2CC213AFA9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7551-A539-4E2D-A503-4D725E09BEF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1451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7491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845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13671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8311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05801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5341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0144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86460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645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D9F-1667-468E-BE93-2CC213AFA9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7551-A539-4E2D-A503-4D725E09BE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87411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2337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2728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5844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56979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099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D9F-1667-468E-BE93-2CC213AFA9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7551-A539-4E2D-A503-4D725E09BE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D9F-1667-468E-BE93-2CC213AFA9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7551-A539-4E2D-A503-4D725E09BE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D9F-1667-468E-BE93-2CC213AFA9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DB7551-A539-4E2D-A503-4D725E09BE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2D9F-1667-468E-BE93-2CC213AFA9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B7551-A539-4E2D-A503-4D725E09BE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44D2D9F-1667-468E-BE93-2CC213AFA9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BDB7551-A539-4E2D-A503-4D725E09BEF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984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86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30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814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мы будем изучать?</a:t>
            </a:r>
            <a:endParaRPr lang="ru-RU" dirty="0"/>
          </a:p>
        </p:txBody>
      </p:sp>
      <p:pic>
        <p:nvPicPr>
          <p:cNvPr id="5" name="Picture 4" descr="https://www.atorus.ru/public/ator/data/705d9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35549"/>
            <a:ext cx="3096344" cy="2324391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D:\Александрийский_столб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56"/>
          <a:stretch/>
        </p:blipFill>
        <p:spPr bwMode="auto">
          <a:xfrm>
            <a:off x="3745407" y="917251"/>
            <a:ext cx="2168849" cy="2360986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ros-istor.ru/system/files/novgorod1_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857698"/>
            <a:ext cx="3289920" cy="2200591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s://palm-tour.ru/wp-content/uploads/2021/02/oMCGZvCVq1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996" y="4221088"/>
            <a:ext cx="3168352" cy="2493611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stihi.ru/pics/2018/09/29/902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096" y="1698905"/>
            <a:ext cx="2836236" cy="2127177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7 of 5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1" y="3388708"/>
            <a:ext cx="1955752" cy="313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22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241869"/>
            <a:ext cx="9607699" cy="749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702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-7590"/>
            <a:ext cx="6484392" cy="6995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733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383\Desktop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www.peterburg.ru/sites/default/files/gorod_page1_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980728"/>
            <a:ext cx="415242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59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/>
          <p:cNvSpPr>
            <a:spLocks noChangeArrowheads="1"/>
          </p:cNvSpPr>
          <p:nvPr/>
        </p:nvSpPr>
        <p:spPr bwMode="gray">
          <a:xfrm>
            <a:off x="940768" y="157942"/>
            <a:ext cx="7560840" cy="719137"/>
          </a:xfrm>
          <a:prstGeom prst="rect">
            <a:avLst/>
          </a:prstGeom>
          <a:gradFill rotWithShape="1">
            <a:gsLst>
              <a:gs pos="0">
                <a:srgbClr val="93B1FD">
                  <a:gamma/>
                  <a:tint val="0"/>
                  <a:invGamma/>
                  <a:alpha val="0"/>
                </a:srgbClr>
              </a:gs>
              <a:gs pos="100000">
                <a:srgbClr val="93B1FD"/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Constantia" panose="02030602050306030303" pitchFamily="18" charset="0"/>
              </a:rPr>
              <a:t>Особенности природных условий и ресурсов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Constantia" panose="02030602050306030303" pitchFamily="18" charset="0"/>
              </a:rPr>
              <a:t>Северо-Запада</a:t>
            </a:r>
            <a:endParaRPr lang="en-US" sz="2000" b="1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320701"/>
              </p:ext>
            </p:extLst>
          </p:nvPr>
        </p:nvGraphicFramePr>
        <p:xfrm>
          <a:off x="179510" y="1268760"/>
          <a:ext cx="8784980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4"/>
                <a:gridCol w="1944216"/>
                <a:gridCol w="1944216"/>
                <a:gridCol w="1872208"/>
                <a:gridCol w="1296146"/>
              </a:tblGrid>
              <a:tr h="51983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onstantia" panose="02030602050306030303" pitchFamily="18" charset="0"/>
                        </a:rPr>
                        <a:t>Рельеф</a:t>
                      </a:r>
                      <a:endParaRPr lang="ru-RU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onstantia" panose="02030602050306030303" pitchFamily="18" charset="0"/>
                        </a:rPr>
                        <a:t>Полезные</a:t>
                      </a:r>
                    </a:p>
                    <a:p>
                      <a:pPr algn="ctr"/>
                      <a:r>
                        <a:rPr lang="ru-RU" dirty="0" smtClean="0">
                          <a:latin typeface="Constantia" panose="02030602050306030303" pitchFamily="18" charset="0"/>
                        </a:rPr>
                        <a:t>ископаемые</a:t>
                      </a:r>
                      <a:endParaRPr lang="ru-RU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onstantia" panose="02030602050306030303" pitchFamily="18" charset="0"/>
                        </a:rPr>
                        <a:t>Климат </a:t>
                      </a:r>
                      <a:endParaRPr lang="ru-RU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onstantia" panose="02030602050306030303" pitchFamily="18" charset="0"/>
                        </a:rPr>
                        <a:t>Реки и озера</a:t>
                      </a:r>
                      <a:endParaRPr lang="ru-RU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onstantia" panose="02030602050306030303" pitchFamily="18" charset="0"/>
                        </a:rPr>
                        <a:t>Природные зоны</a:t>
                      </a:r>
                      <a:endParaRPr lang="ru-RU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162806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Пологая низкая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(местами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болотистая) равнина.</a:t>
                      </a:r>
                      <a:endParaRPr lang="ru-RU" sz="1600" dirty="0" smtClean="0">
                        <a:solidFill>
                          <a:srgbClr val="002060"/>
                        </a:solidFill>
                        <a:latin typeface="Constantia" panose="02030602050306030303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Следы деятельности ледника (моренные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холмы, гряды, гигантские валуны, обилие рек и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озер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 (ледникового происхождения)</a:t>
                      </a:r>
                      <a:endParaRPr lang="ru-RU" sz="1600" dirty="0">
                        <a:solidFill>
                          <a:srgbClr val="002060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Незначительны:бокситы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,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торф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, горючие сланцы, фосфориты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 и апатиты, 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строительные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 материалы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.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Янтарь.</a:t>
                      </a:r>
                      <a:endParaRPr lang="ru-RU" dirty="0">
                        <a:solidFill>
                          <a:srgbClr val="002060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Умеренно-континентальный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 тип климата умеренного пояса.</a:t>
                      </a:r>
                      <a:endParaRPr lang="ru-RU" sz="1600" dirty="0" smtClean="0">
                        <a:solidFill>
                          <a:srgbClr val="002060"/>
                        </a:solidFill>
                        <a:latin typeface="Constantia" panose="02030602050306030303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Преобладают морские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 ВМ с Атлантики.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Осадков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выпадает 600—800 мм в год,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климат мягкий</a:t>
                      </a:r>
                      <a:endParaRPr lang="ru-RU" sz="1600" dirty="0">
                        <a:solidFill>
                          <a:srgbClr val="002060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Реки:</a:t>
                      </a:r>
                    </a:p>
                    <a:p>
                      <a:pPr algn="ctr"/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Волхов</a:t>
                      </a:r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, Нарва, </a:t>
                      </a:r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Нева,</a:t>
                      </a:r>
                      <a:r>
                        <a:rPr lang="ru-RU" sz="1500" baseline="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 Свирь, </a:t>
                      </a:r>
                      <a:r>
                        <a:rPr lang="ru-RU" sz="1500" baseline="0" dirty="0" err="1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Ловать</a:t>
                      </a:r>
                      <a:r>
                        <a:rPr lang="ru-RU" sz="1500" baseline="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, Мста</a:t>
                      </a:r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. </a:t>
                      </a:r>
                      <a:endParaRPr lang="ru-RU" sz="1500" dirty="0" smtClean="0">
                        <a:solidFill>
                          <a:srgbClr val="002060"/>
                        </a:solidFill>
                        <a:latin typeface="Constantia" panose="02030602050306030303" pitchFamily="18" charset="0"/>
                      </a:endParaRPr>
                    </a:p>
                    <a:p>
                      <a:pPr algn="ctr"/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Озера:</a:t>
                      </a:r>
                    </a:p>
                    <a:p>
                      <a:pPr algn="ctr"/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Ладожское </a:t>
                      </a:r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и Онежское </a:t>
                      </a:r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, </a:t>
                      </a:r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Чудское, Ильмень, Псковское. </a:t>
                      </a:r>
                      <a:endParaRPr lang="ru-RU" sz="1500" dirty="0">
                        <a:solidFill>
                          <a:srgbClr val="002060"/>
                        </a:solidFill>
                        <a:latin typeface="Constantia" panose="02030602050306030303" pitchFamily="18" charset="0"/>
                      </a:endParaRPr>
                    </a:p>
                    <a:p>
                      <a:pPr algn="ctr"/>
                      <a:r>
                        <a:rPr lang="ru-RU" sz="15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Район</a:t>
                      </a:r>
                      <a:r>
                        <a:rPr lang="ru-RU" sz="1500" baseline="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 богат пресными водными ресурсами</a:t>
                      </a:r>
                      <a:endParaRPr lang="ru-RU" sz="1500" dirty="0" smtClean="0">
                        <a:solidFill>
                          <a:srgbClr val="002060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Тайга</a:t>
                      </a:r>
                      <a:endParaRPr lang="ru-RU" dirty="0" smtClean="0">
                        <a:solidFill>
                          <a:srgbClr val="002060"/>
                        </a:solidFill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35696" y="6021288"/>
            <a:ext cx="4248472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Район беден собственными ресурсами и работает на привозном сырье и топливе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6985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79822"/>
              </p:ext>
            </p:extLst>
          </p:nvPr>
        </p:nvGraphicFramePr>
        <p:xfrm>
          <a:off x="251520" y="1340768"/>
          <a:ext cx="8568951" cy="5394960"/>
        </p:xfrm>
        <a:graphic>
          <a:graphicData uri="http://schemas.openxmlformats.org/drawingml/2006/table">
            <a:tbl>
              <a:tblPr firstRow="1" bandRow="1"/>
              <a:tblGrid>
                <a:gridCol w="2209293"/>
                <a:gridCol w="2119886"/>
                <a:gridCol w="2119886"/>
                <a:gridCol w="2119886"/>
              </a:tblGrid>
              <a:tr h="19122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Constantia" panose="02030602050306030303" pitchFamily="18" charset="0"/>
                        </a:rPr>
                        <a:t>Численность населения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Constantia" panose="02030602050306030303" pitchFamily="18" charset="0"/>
                        </a:rPr>
                        <a:t>Средняя</a:t>
                      </a:r>
                      <a:r>
                        <a:rPr lang="ru-RU" baseline="0" dirty="0" smtClean="0">
                          <a:latin typeface="Constantia" panose="02030602050306030303" pitchFamily="18" charset="0"/>
                        </a:rPr>
                        <a:t> плотность населения</a:t>
                      </a:r>
                      <a:endParaRPr lang="ru-RU" dirty="0" smtClean="0">
                        <a:latin typeface="Constantia" panose="02030602050306030303" pitchFamily="18" charset="0"/>
                      </a:endParaRPr>
                    </a:p>
                    <a:p>
                      <a:pPr algn="ctr"/>
                      <a:endParaRPr lang="ru-RU" dirty="0" smtClean="0">
                        <a:latin typeface="Constantia" panose="02030602050306030303" pitchFamily="18" charset="0"/>
                      </a:endParaRPr>
                    </a:p>
                    <a:p>
                      <a:pPr algn="ctr"/>
                      <a:endParaRPr lang="ru-RU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dirty="0" smtClean="0">
                          <a:latin typeface="Constantia" panose="02030602050306030303" pitchFamily="18" charset="0"/>
                        </a:rPr>
                        <a:t>Уровень</a:t>
                      </a:r>
                      <a:r>
                        <a:rPr lang="ru-RU" baseline="0" dirty="0" smtClean="0">
                          <a:latin typeface="Constantia" panose="02030602050306030303" pitchFamily="18" charset="0"/>
                        </a:rPr>
                        <a:t> урбанизации регионов и крупные города</a:t>
                      </a:r>
                      <a:endParaRPr lang="ru-RU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dirty="0" smtClean="0">
                          <a:latin typeface="Constantia" panose="02030602050306030303" pitchFamily="18" charset="0"/>
                        </a:rPr>
                        <a:t>Естественный</a:t>
                      </a:r>
                      <a:r>
                        <a:rPr lang="ru-RU" baseline="0" dirty="0" smtClean="0">
                          <a:latin typeface="Constantia" panose="02030602050306030303" pitchFamily="18" charset="0"/>
                        </a:rPr>
                        <a:t> прирост, возрастной состав, уровень квалификации ТР</a:t>
                      </a:r>
                      <a:endParaRPr lang="ru-RU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dirty="0" smtClean="0">
                          <a:latin typeface="Constantia" panose="02030602050306030303" pitchFamily="18" charset="0"/>
                        </a:rPr>
                        <a:t>Национальный и религиозный состав</a:t>
                      </a:r>
                      <a:endParaRPr lang="ru-RU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29842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800" dirty="0" smtClean="0"/>
                        <a:t>9816тыс.чел</a:t>
                      </a:r>
                    </a:p>
                    <a:p>
                      <a:r>
                        <a:rPr lang="ru-RU" sz="1800" dirty="0" smtClean="0"/>
                        <a:t>С-ПБ</a:t>
                      </a:r>
                      <a:r>
                        <a:rPr lang="ru-RU" sz="1800" baseline="0" dirty="0" smtClean="0"/>
                        <a:t> – 5602 тыс. чел.</a:t>
                      </a:r>
                    </a:p>
                    <a:p>
                      <a:endParaRPr lang="ru-RU" sz="18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9816/211=</a:t>
                      </a:r>
                      <a:r>
                        <a:rPr lang="ru-RU" sz="1800" baseline="0" dirty="0" smtClean="0"/>
                        <a:t> 46,52 чел/км²</a:t>
                      </a:r>
                      <a:endParaRPr lang="ru-RU" sz="1800" dirty="0" smtClean="0"/>
                    </a:p>
                    <a:p>
                      <a:endParaRPr lang="ru-RU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800" dirty="0" smtClean="0"/>
                        <a:t>77,6 %</a:t>
                      </a:r>
                    </a:p>
                    <a:p>
                      <a:pPr algn="ctr"/>
                      <a:r>
                        <a:rPr lang="ru-RU" sz="1800" dirty="0" smtClean="0"/>
                        <a:t>С-Пб – 100%</a:t>
                      </a:r>
                    </a:p>
                    <a:p>
                      <a:pPr algn="ctr"/>
                      <a:r>
                        <a:rPr lang="ru-RU" sz="1800" dirty="0" smtClean="0"/>
                        <a:t>Ленинградская обл. – 67,3</a:t>
                      </a:r>
                    </a:p>
                    <a:p>
                      <a:pPr algn="ctr"/>
                      <a:r>
                        <a:rPr lang="ru-RU" sz="1800" dirty="0" smtClean="0"/>
                        <a:t>Калининградская обл. – 76,8%</a:t>
                      </a:r>
                    </a:p>
                    <a:p>
                      <a:pPr algn="ctr"/>
                      <a:r>
                        <a:rPr lang="ru-RU" sz="1800" dirty="0" smtClean="0"/>
                        <a:t>Новгородская обл. – 73,1%</a:t>
                      </a:r>
                    </a:p>
                    <a:p>
                      <a:pPr algn="ctr"/>
                      <a:r>
                        <a:rPr lang="ru-RU" sz="1800" dirty="0" smtClean="0"/>
                        <a:t>Псковская обл. – 70,6%</a:t>
                      </a:r>
                    </a:p>
                    <a:p>
                      <a:pPr algn="ctr"/>
                      <a:endParaRPr lang="ru-RU" sz="1800" dirty="0" smtClean="0"/>
                    </a:p>
                    <a:p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800" dirty="0" smtClean="0"/>
                        <a:t>Е-</a:t>
                      </a:r>
                      <a:r>
                        <a:rPr lang="ru-RU" sz="1800" baseline="0" dirty="0" smtClean="0"/>
                        <a:t> низкий (отрицательный);</a:t>
                      </a:r>
                    </a:p>
                    <a:p>
                      <a:r>
                        <a:rPr lang="ru-RU" sz="1800" baseline="0" dirty="0" smtClean="0"/>
                        <a:t>В возрастном составе много пожилых людей (особенно в сельской местности);</a:t>
                      </a:r>
                    </a:p>
                    <a:p>
                      <a:r>
                        <a:rPr lang="ru-RU" sz="1800" dirty="0" smtClean="0"/>
                        <a:t>Высокий уровень квалификации ТР</a:t>
                      </a:r>
                      <a:endParaRPr lang="ru-RU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800" dirty="0" smtClean="0"/>
                        <a:t>Однородный национальный</a:t>
                      </a:r>
                      <a:r>
                        <a:rPr lang="ru-RU" sz="1800" baseline="0" dirty="0" smtClean="0"/>
                        <a:t> и религиозный состав (преобладают русские и православные)</a:t>
                      </a:r>
                      <a:endParaRPr lang="ru-RU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10"/>
          <p:cNvSpPr>
            <a:spLocks noGrp="1" noChangeArrowheads="1"/>
          </p:cNvSpPr>
          <p:nvPr>
            <p:ph type="title"/>
          </p:nvPr>
        </p:nvSpPr>
        <p:spPr bwMode="gray">
          <a:prstGeom prst="rect">
            <a:avLst/>
          </a:prstGeom>
          <a:gradFill rotWithShape="1">
            <a:gsLst>
              <a:gs pos="0">
                <a:srgbClr val="93B1FD">
                  <a:gamma/>
                  <a:tint val="0"/>
                  <a:invGamma/>
                  <a:alpha val="0"/>
                </a:srgbClr>
              </a:gs>
              <a:gs pos="100000">
                <a:srgbClr val="93B1FD"/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Constantia" panose="02030602050306030303" pitchFamily="18" charset="0"/>
              </a:rPr>
              <a:t>Особенности </a:t>
            </a:r>
            <a:r>
              <a:rPr lang="ru-RU" sz="20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населения</a:t>
            </a:r>
            <a:endParaRPr lang="ru-RU" sz="2000" b="1" dirty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Constantia" panose="02030602050306030303" pitchFamily="18" charset="0"/>
              </a:rPr>
              <a:t>Северо-Запада</a:t>
            </a:r>
            <a:endParaRPr lang="en-US" sz="2000" b="1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851" y="6211668"/>
            <a:ext cx="842493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Высокая плотность населения – дает потребителя продукции и обеспеченность ТР (высокой квалификации), что способствует развитию района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631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22960" y="1100629"/>
            <a:ext cx="7520940" cy="9602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Домашнее задание : параграфы  27, 28.  Продолжить заполнение таблицы по регионам «Ключи» задание 30 (ст. 4,5,7)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782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25968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Северо-Запад России</a:t>
            </a:r>
            <a:br>
              <a:rPr lang="ru-RU" dirty="0" smtClean="0"/>
            </a:br>
            <a:r>
              <a:rPr lang="ru-RU" dirty="0" smtClean="0"/>
              <a:t>Северо-Западный экономический район (урок 1)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4725144"/>
            <a:ext cx="3443808" cy="72008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r"/>
            <a:r>
              <a:rPr lang="ru-RU" dirty="0" err="1" smtClean="0"/>
              <a:t>Дубилко</a:t>
            </a:r>
            <a:r>
              <a:rPr lang="ru-RU" dirty="0" smtClean="0"/>
              <a:t> Нина Ивановна</a:t>
            </a:r>
          </a:p>
          <a:p>
            <a:pPr algn="r"/>
            <a:r>
              <a:rPr lang="ru-RU" dirty="0" smtClean="0"/>
              <a:t>Учитель географии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19872" y="638132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2024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789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1816" y="99288"/>
            <a:ext cx="7520940" cy="548640"/>
          </a:xfrm>
        </p:spPr>
        <p:txBody>
          <a:bodyPr/>
          <a:lstStyle/>
          <a:p>
            <a:pPr algn="ctr"/>
            <a:r>
              <a:rPr lang="ru-RU" dirty="0" smtClean="0"/>
              <a:t>Состав северо-запада 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975296" cy="5981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995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dirty="0" smtClean="0"/>
              <a:t>Особенности состава северо-западного района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AutoNum type="arabicPeriod"/>
            </a:pP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Нет национально-территориальных  образований (4 области);</a:t>
            </a:r>
          </a:p>
          <a:p>
            <a:pPr>
              <a:buAutoNum type="arabicPeriod"/>
            </a:pP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Наличие города федерального значения – Санкт-Петербург;</a:t>
            </a:r>
          </a:p>
          <a:p>
            <a:pPr>
              <a:buAutoNum type="arabicPeriod"/>
            </a:pP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Наличие </a:t>
            </a:r>
            <a:r>
              <a:rPr lang="ru-RU" sz="2800" b="0" dirty="0" err="1" smtClean="0">
                <a:latin typeface="Times New Roman" pitchFamily="18" charset="0"/>
                <a:cs typeface="Times New Roman" pitchFamily="18" charset="0"/>
              </a:rPr>
              <a:t>полуэксклава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 – Калининградская область;</a:t>
            </a:r>
          </a:p>
          <a:p>
            <a:pPr>
              <a:buAutoNum type="arabicPeriod"/>
            </a:pP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Вместе с Европейским Севером входит в состав Северо-Западного федерального округа</a:t>
            </a:r>
            <a:endParaRPr lang="ru-RU" sz="28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09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План характеристики ЭГП района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3"/>
            <a:ext cx="8784976" cy="47640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5688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Оценка ЭГП Северо-Западного района</a:t>
            </a:r>
            <a:endParaRPr lang="ru-RU" sz="32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5686922"/>
              </p:ext>
            </p:extLst>
          </p:nvPr>
        </p:nvGraphicFramePr>
        <p:xfrm>
          <a:off x="457200" y="1600200"/>
          <a:ext cx="8229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/>
                        <a:t> Плюсы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Минусы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592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792" y="188640"/>
            <a:ext cx="8229600" cy="70609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Оценка ЭГП Северо-Западного района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2990288"/>
              </p:ext>
            </p:extLst>
          </p:nvPr>
        </p:nvGraphicFramePr>
        <p:xfrm>
          <a:off x="457200" y="1028236"/>
          <a:ext cx="8363272" cy="4973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1636"/>
                <a:gridCol w="4181636"/>
              </a:tblGrid>
              <a:tr h="538998">
                <a:tc>
                  <a:txBody>
                    <a:bodyPr/>
                    <a:lstStyle/>
                    <a:p>
                      <a:pPr algn="ctr"/>
                      <a:r>
                        <a:rPr lang="ru-RU" sz="2800" baseline="0" dirty="0" smtClean="0"/>
                        <a:t> Плюсы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Минусы</a:t>
                      </a:r>
                      <a:endParaRPr lang="ru-RU" sz="2800" dirty="0"/>
                    </a:p>
                  </a:txBody>
                  <a:tcPr/>
                </a:tc>
              </a:tr>
              <a:tr h="3450042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900" baseline="0" dirty="0" smtClean="0"/>
                        <a:t>1.  Выход к морю, мировым торговым путям через Балтику и др. моря благодаря рекам и судоходным каналам;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900" baseline="0" dirty="0" smtClean="0"/>
                        <a:t>2. Транзитное положение  (способствует развитию транспортных путей);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900" baseline="0" dirty="0" smtClean="0"/>
                        <a:t>3. Близость к развитому Центральному району ;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900" baseline="0" dirty="0" smtClean="0"/>
                        <a:t>4. Близость к сырьевым и топливным ресурсам Европейского Севера;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900" baseline="0" dirty="0" smtClean="0"/>
                        <a:t>5. Возможность торговли с зарубежными странами ( Финляндия, Эстония, Латвия, Литва, Польша, Белоруссия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u="sng" dirty="0" smtClean="0"/>
                        <a:t>Изменения ЭГП</a:t>
                      </a:r>
                      <a:r>
                        <a:rPr lang="ru-RU" u="sng" baseline="0" dirty="0" smtClean="0"/>
                        <a:t>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aseline="0" dirty="0" smtClean="0"/>
                        <a:t> потеря балтийского побережья и портов после распада СССР;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aseline="0" dirty="0" smtClean="0"/>
                        <a:t>Ухудшение отношений и экономических связей с европейскими странами;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aseline="0" dirty="0" smtClean="0"/>
                        <a:t>Ухудшение положения Калининградской области.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2" y="6000898"/>
            <a:ext cx="8280920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u="sng" dirty="0">
                <a:solidFill>
                  <a:prstClr val="black"/>
                </a:solidFill>
              </a:rPr>
              <a:t>Вывод: </a:t>
            </a:r>
            <a:r>
              <a:rPr lang="ru-RU" sz="2400" dirty="0">
                <a:solidFill>
                  <a:prstClr val="black"/>
                </a:solidFill>
              </a:rPr>
              <a:t>в целом ЭГП  Северо-Западного района выгодно и благоприятно сказывается на его экономическом развитии  </a:t>
            </a:r>
          </a:p>
        </p:txBody>
      </p:sp>
    </p:spTree>
    <p:extLst>
      <p:ext uri="{BB962C8B-B14F-4D97-AF65-F5344CB8AC3E}">
        <p14:creationId xmlns:p14="http://schemas.microsoft.com/office/powerpoint/2010/main" val="27420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436545"/>
            <a:ext cx="7416824" cy="497014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40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/>
          <p:cNvSpPr>
            <a:spLocks noChangeArrowheads="1"/>
          </p:cNvSpPr>
          <p:nvPr/>
        </p:nvSpPr>
        <p:spPr bwMode="gray">
          <a:xfrm>
            <a:off x="940768" y="157942"/>
            <a:ext cx="7560840" cy="719137"/>
          </a:xfrm>
          <a:prstGeom prst="rect">
            <a:avLst/>
          </a:prstGeom>
          <a:gradFill rotWithShape="1">
            <a:gsLst>
              <a:gs pos="0">
                <a:srgbClr val="93B1FD">
                  <a:gamma/>
                  <a:tint val="0"/>
                  <a:invGamma/>
                  <a:alpha val="0"/>
                </a:srgbClr>
              </a:gs>
              <a:gs pos="100000">
                <a:srgbClr val="93B1FD"/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Constantia" panose="02030602050306030303" pitchFamily="18" charset="0"/>
              </a:rPr>
              <a:t>Особенности природных условий и ресурсов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Constantia" panose="02030602050306030303" pitchFamily="18" charset="0"/>
              </a:rPr>
              <a:t>Северо-Запада</a:t>
            </a:r>
            <a:endParaRPr lang="en-US" sz="2000" b="1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003377"/>
              </p:ext>
            </p:extLst>
          </p:nvPr>
        </p:nvGraphicFramePr>
        <p:xfrm>
          <a:off x="251519" y="1575956"/>
          <a:ext cx="8250090" cy="1249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0018"/>
                <a:gridCol w="1650018"/>
                <a:gridCol w="1650018"/>
                <a:gridCol w="1650018"/>
                <a:gridCol w="1650018"/>
              </a:tblGrid>
              <a:tr h="4512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onstantia" panose="02030602050306030303" pitchFamily="18" charset="0"/>
                        </a:rPr>
                        <a:t>Рельеф</a:t>
                      </a:r>
                      <a:endParaRPr lang="ru-RU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onstantia" panose="02030602050306030303" pitchFamily="18" charset="0"/>
                        </a:rPr>
                        <a:t>Полезные</a:t>
                      </a:r>
                    </a:p>
                    <a:p>
                      <a:pPr algn="ctr"/>
                      <a:r>
                        <a:rPr lang="ru-RU" dirty="0" smtClean="0">
                          <a:latin typeface="Constantia" panose="02030602050306030303" pitchFamily="18" charset="0"/>
                        </a:rPr>
                        <a:t>ископаемые</a:t>
                      </a:r>
                      <a:endParaRPr lang="ru-RU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onstantia" panose="02030602050306030303" pitchFamily="18" charset="0"/>
                        </a:rPr>
                        <a:t>Климат </a:t>
                      </a:r>
                      <a:endParaRPr lang="ru-RU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onstantia" panose="02030602050306030303" pitchFamily="18" charset="0"/>
                        </a:rPr>
                        <a:t>Реки и озера</a:t>
                      </a:r>
                      <a:endParaRPr lang="ru-RU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onstantia" panose="02030602050306030303" pitchFamily="18" charset="0"/>
                        </a:rPr>
                        <a:t>Природные зоны</a:t>
                      </a:r>
                      <a:endParaRPr lang="ru-RU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60973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1520" y="939215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Задание для первой группы (работа с текстом  учебника § 27 и картами атласа) </a:t>
            </a:r>
            <a:endParaRPr lang="ru-RU" sz="2000" b="1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3717032"/>
            <a:ext cx="758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Задание для второй  группы (работа со статистическим материалом, таблица стр. 224)</a:t>
            </a:r>
            <a:endParaRPr lang="ru-RU" sz="2000" b="1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01866"/>
              </p:ext>
            </p:extLst>
          </p:nvPr>
        </p:nvGraphicFramePr>
        <p:xfrm>
          <a:off x="251520" y="4424918"/>
          <a:ext cx="8424935" cy="27983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4987"/>
                <a:gridCol w="1684987"/>
                <a:gridCol w="1684987"/>
                <a:gridCol w="1684987"/>
                <a:gridCol w="1684987"/>
              </a:tblGrid>
              <a:tr h="192076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onstantia" panose="02030602050306030303" pitchFamily="18" charset="0"/>
                        </a:rPr>
                        <a:t>Численность населения</a:t>
                      </a:r>
                      <a:endParaRPr lang="ru-RU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onstantia" panose="02030602050306030303" pitchFamily="18" charset="0"/>
                        </a:rPr>
                        <a:t>Средняя</a:t>
                      </a:r>
                      <a:r>
                        <a:rPr lang="ru-RU" baseline="0" dirty="0" smtClean="0">
                          <a:latin typeface="Constantia" panose="02030602050306030303" pitchFamily="18" charset="0"/>
                        </a:rPr>
                        <a:t> плотность населения</a:t>
                      </a:r>
                      <a:endParaRPr lang="ru-RU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onstantia" panose="02030602050306030303" pitchFamily="18" charset="0"/>
                        </a:rPr>
                        <a:t>Уровень</a:t>
                      </a:r>
                      <a:r>
                        <a:rPr lang="ru-RU" baseline="0" dirty="0" smtClean="0">
                          <a:latin typeface="Constantia" panose="02030602050306030303" pitchFamily="18" charset="0"/>
                        </a:rPr>
                        <a:t> урбанизации регионов и крупные города</a:t>
                      </a:r>
                      <a:endParaRPr lang="ru-RU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onstantia" panose="02030602050306030303" pitchFamily="18" charset="0"/>
                        </a:rPr>
                        <a:t>Естественный</a:t>
                      </a:r>
                      <a:r>
                        <a:rPr lang="ru-RU" baseline="0" dirty="0" smtClean="0">
                          <a:latin typeface="Constantia" panose="02030602050306030303" pitchFamily="18" charset="0"/>
                        </a:rPr>
                        <a:t> прирост, возрастной состав, уровень квалификации трудовых ресурсов</a:t>
                      </a:r>
                      <a:endParaRPr lang="ru-RU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onstantia" panose="02030602050306030303" pitchFamily="18" charset="0"/>
                        </a:rPr>
                        <a:t>Национальный и религиозный состав</a:t>
                      </a:r>
                      <a:endParaRPr lang="ru-RU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51231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10"/>
          <p:cNvSpPr>
            <a:spLocks noChangeArrowheads="1"/>
          </p:cNvSpPr>
          <p:nvPr/>
        </p:nvSpPr>
        <p:spPr bwMode="gray">
          <a:xfrm>
            <a:off x="940768" y="2997895"/>
            <a:ext cx="7560840" cy="719137"/>
          </a:xfrm>
          <a:prstGeom prst="rect">
            <a:avLst/>
          </a:prstGeom>
          <a:gradFill rotWithShape="1">
            <a:gsLst>
              <a:gs pos="0">
                <a:srgbClr val="93B1FD">
                  <a:gamma/>
                  <a:tint val="0"/>
                  <a:invGamma/>
                  <a:alpha val="0"/>
                </a:srgbClr>
              </a:gs>
              <a:gs pos="100000">
                <a:srgbClr val="93B1FD"/>
              </a:gs>
            </a:gsLst>
            <a:lin ang="0" scaled="1"/>
          </a:gra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Constantia" panose="02030602050306030303" pitchFamily="18" charset="0"/>
              </a:rPr>
              <a:t>Особенности </a:t>
            </a:r>
            <a:r>
              <a:rPr lang="ru-RU" sz="2000" b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населения</a:t>
            </a:r>
            <a:endParaRPr lang="ru-RU" sz="2000" b="1" dirty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Constantia" panose="02030602050306030303" pitchFamily="18" charset="0"/>
              </a:rPr>
              <a:t>Северо-Запада</a:t>
            </a:r>
            <a:endParaRPr lang="en-US" sz="2000" b="1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109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259</TotalTime>
  <Words>516</Words>
  <Application>Microsoft Office PowerPoint</Application>
  <PresentationFormat>Экран (4:3)</PresentationFormat>
  <Paragraphs>91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Углы</vt:lpstr>
      <vt:lpstr>Тема Office</vt:lpstr>
      <vt:lpstr>1_Тема Office</vt:lpstr>
      <vt:lpstr>2_Тема Office</vt:lpstr>
      <vt:lpstr>3_Тема Office</vt:lpstr>
      <vt:lpstr>Что мы будем изучать?</vt:lpstr>
      <vt:lpstr>Северо-Запад России Северо-Западный экономический район (урок 1)</vt:lpstr>
      <vt:lpstr>Состав северо-запада </vt:lpstr>
      <vt:lpstr>Особенности состава северо-западного района</vt:lpstr>
      <vt:lpstr>План характеристики ЭГП района</vt:lpstr>
      <vt:lpstr>Оценка ЭГП Северо-Западного района</vt:lpstr>
      <vt:lpstr>Оценка ЭГП Северо-Западного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Особенности населения Северо-Запада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Северо-Запад России Северо-Западный экономический район</dc:title>
  <dc:creator>383</dc:creator>
  <cp:lastModifiedBy>383</cp:lastModifiedBy>
  <cp:revision>23</cp:revision>
  <dcterms:created xsi:type="dcterms:W3CDTF">2024-02-11T16:55:07Z</dcterms:created>
  <dcterms:modified xsi:type="dcterms:W3CDTF">2024-02-11T21:36:34Z</dcterms:modified>
</cp:coreProperties>
</file>