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8" r:id="rId3"/>
    <p:sldId id="263" r:id="rId4"/>
    <p:sldId id="257" r:id="rId5"/>
    <p:sldId id="261" r:id="rId6"/>
    <p:sldId id="260" r:id="rId7"/>
    <p:sldId id="262" r:id="rId8"/>
    <p:sldId id="285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79" r:id="rId22"/>
    <p:sldId id="280" r:id="rId23"/>
    <p:sldId id="281" r:id="rId24"/>
    <p:sldId id="276" r:id="rId25"/>
    <p:sldId id="282" r:id="rId26"/>
    <p:sldId id="283" r:id="rId27"/>
    <p:sldId id="284" r:id="rId28"/>
    <p:sldId id="286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Гостевой пользователь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4660"/>
  </p:normalViewPr>
  <p:slideViewPr>
    <p:cSldViewPr snapToGrid="0">
      <p:cViewPr>
        <p:scale>
          <a:sx n="66" d="100"/>
          <a:sy n="66" d="100"/>
        </p:scale>
        <p:origin x="1344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2C1DF-D003-45F9-A177-2BD785810511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BE5540-AF68-4CCC-8A9F-FF92545C0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48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E5540-AF68-4CCC-8A9F-FF92545C061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653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189496-1E38-B0CF-6FC9-B7F1CA341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864100-0CB3-D6F4-947B-292E84A783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7B6696-A036-9A3F-2FD8-C7458548C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01235-60AF-3148-B3CB-EC885A47A22B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D3779E-7FF4-5666-11ED-63DA1E93A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949BFA-6EB6-4BB2-AE5D-53BEDDB23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0E7E0-F80C-5D40-887B-A56C3471E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617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5AA744-54B5-4338-633B-D5BF53D10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7132FE6-F351-5035-FD7E-C6465796C3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B97FFE-98D0-CC45-0607-C4A4B6EB7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01235-60AF-3148-B3CB-EC885A47A22B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73A760-209C-2FB2-1AD4-32312AFD6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A5DD16-2B68-FF4B-4ED9-AAF777F86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0E7E0-F80C-5D40-887B-A56C3471E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61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C52A273-C7DE-25E9-B947-D4EDC43CEE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314EC0A-12F6-D1BA-2FEB-61B852F3E6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2906F1-8196-B978-C6EE-50577D786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01235-60AF-3148-B3CB-EC885A47A22B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29FCC7-73B9-E4A1-A804-E0A892423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CE94DF-9367-B428-BBBC-24CF705B2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0E7E0-F80C-5D40-887B-A56C3471E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513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53800D-EA18-BAFE-D7F0-E69F4795E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A86AF1-1882-511C-7B0B-78FE82978B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2E8D4E-9769-461D-C851-A2778050E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01235-60AF-3148-B3CB-EC885A47A22B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1C7F91-90AB-0A09-54F0-64511DA5D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E153F7-5597-851E-9B01-FFA9AF54A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0E7E0-F80C-5D40-887B-A56C3471E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141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E3B970-0EC6-4864-9682-A4E38CD61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1E4213-A8C7-0C2C-77A0-6CE04C72F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47F016-CCB5-2369-DF6C-FCC5E95F9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01235-60AF-3148-B3CB-EC885A47A22B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83E79D-5FFD-B69E-F8CA-B85226783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B6AF18-4D14-69DE-8CF4-28E4C0949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0E7E0-F80C-5D40-887B-A56C3471E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284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9B5F15-0207-F5F2-F853-4E4143F2A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821DF1-38D4-EE7E-6B87-C0660A2866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040BA94-E6F3-C2E6-B7AE-5CF3ACA28F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CD24FEC-38F1-3009-3493-6F5204728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01235-60AF-3148-B3CB-EC885A47A22B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A7C7A3-5BB0-4157-8353-88990C740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A6F08C-9ACE-DA9E-DA33-7F71CEA32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0E7E0-F80C-5D40-887B-A56C3471E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332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31FCA1-82A6-65E3-7699-77602D6D0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24E661D-E905-9482-B18F-F4AEDF30B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42588D8-66BE-8163-6389-1535475CBE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17375EF-E819-5D00-F5A1-4C0ACD48EA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64656AA-920D-562D-39C7-02CA4CA5A1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DFBE92A-524B-818D-02AF-E1DA28AA8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01235-60AF-3148-B3CB-EC885A47A22B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F3EA3DD-4A2F-A058-C54A-B14DAFBA1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9B0B5AB-3ECC-2A1A-039A-180A0C4CD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0E7E0-F80C-5D40-887B-A56C3471E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740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D7A6E1-A73C-CBD2-5EC1-7300EDEB3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0865C1A-343D-243A-B4C1-03CEABCF0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01235-60AF-3148-B3CB-EC885A47A22B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EC15638-C1F0-E08B-E592-B9CDD7739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FFD5B73-29C8-E19E-8691-8A7659B6B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0E7E0-F80C-5D40-887B-A56C3471E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69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0A0240D-07C5-A5F5-4C81-C1FFED92A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01235-60AF-3148-B3CB-EC885A47A22B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1BF5CA8-34CF-EE1B-C274-C4AFE7745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28BE741-A582-DFAD-EB49-B70B50983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0E7E0-F80C-5D40-887B-A56C3471E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027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21F877-B652-61B7-DD37-3C814DE1B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5386A9-F25F-2D8D-409E-926E4F9C8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5CD03E2-103D-E332-6B86-12647307D0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4A637F6-3D55-8041-A012-3870E5CF2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01235-60AF-3148-B3CB-EC885A47A22B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9668619-206C-C1DA-20EB-31A299FF2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4E7F1D5-D66E-613F-CA38-D6E9EB688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0E7E0-F80C-5D40-887B-A56C3471E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692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17DE2A-A56B-C991-3D27-71D48DE0A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14DB8DD-AA6F-73DF-1133-3FF4C685C6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E2751A7-FD32-E1F4-C883-66A968CCA5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85DAAEB-C7E9-F14F-8BB2-961D47C75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01235-60AF-3148-B3CB-EC885A47A22B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E5FF47-0EA7-3FCD-002B-751F7BD93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E286A9-DBE6-BE8C-BBFC-AD6723FE6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0E7E0-F80C-5D40-887B-A56C3471E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24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1EC8E9-B951-F99E-3E43-E13731D9C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791C9A-7425-4D28-4FD8-AE235197C6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A5AA72-8911-06DA-7DEC-BE759B6848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01235-60AF-3148-B3CB-EC885A47A22B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40F169-7D89-AA2A-2576-F91333CBD7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003226-E226-073E-7A0E-5F94FC4460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0E7E0-F80C-5D40-887B-A56C3471E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0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s://www.kp.ru/russia/elbru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microsoft.com/office/2007/relationships/hdphoto" Target="../media/hdphoto4.wdp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ru.wikipedia.org/wiki/%D0%9C%D0%B8%D0%B6%D0%B8%D1%80%D0%B3%D0%B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oreke.ru/evraziya/aziya/reki-turtsii" TargetMode="Externa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s://oreke.ru/evraziya/rossiya/reka-kuban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38E212-DF16-4E66-C821-643CF411C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12322969" cy="685799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7CFC80-E549-B070-1659-BA10B5B1EF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/>
          <a:lstStyle/>
          <a:p>
            <a:r>
              <a:rPr lang="ru-RU" b="1" dirty="0"/>
              <a:t>Природа высокогорного Кавказа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223BB3-EED4-85A3-8151-13853B026FCD}"/>
              </a:ext>
            </a:extLst>
          </p:cNvPr>
          <p:cNvSpPr txBox="1"/>
          <p:nvPr/>
        </p:nvSpPr>
        <p:spPr>
          <a:xfrm>
            <a:off x="6161484" y="6589730"/>
            <a:ext cx="3674522" cy="4465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5244F1-055C-2FDA-A0E1-6EFD24B13392}"/>
              </a:ext>
            </a:extLst>
          </p:cNvPr>
          <p:cNvSpPr txBox="1"/>
          <p:nvPr/>
        </p:nvSpPr>
        <p:spPr>
          <a:xfrm>
            <a:off x="5184576" y="2684264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83254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5124"/>
            <a:ext cx="10633364" cy="610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629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9198" y="260284"/>
            <a:ext cx="10142395" cy="609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54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764" y="41050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hlinkClick r:id="rId2"/>
              </a:rPr>
              <a:t>Эльбрус</a:t>
            </a:r>
            <a:r>
              <a:rPr lang="ru-RU" sz="3600" dirty="0">
                <a:hlinkClick r:id="rId2"/>
              </a:rPr>
              <a:t> </a:t>
            </a:r>
            <a:r>
              <a:rPr lang="ru-RU" sz="3600" dirty="0"/>
              <a:t>— </a:t>
            </a:r>
            <a:r>
              <a:rPr lang="ru-RU" sz="3200" dirty="0"/>
              <a:t>5642 </a:t>
            </a:r>
            <a:r>
              <a:rPr lang="ru-RU" sz="3200" dirty="0" smtClean="0"/>
              <a:t>метра над уровнем моря 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sportishka.com/uploads/posts/2022-03/1646429874_1-sportishka-com-p-kazakhskie-gori-elbrus-turizm-krasivo-foto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36" y="2798332"/>
            <a:ext cx="6104764" cy="405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2.fotokto.ru/photo/full/791/79146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104" y="2815033"/>
            <a:ext cx="6064451" cy="404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2882" y="703831"/>
            <a:ext cx="11886235" cy="226215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Стратовулкан на Кавказе (5642 метра над уровнем моря) — самая высокая горная вершина России и Европы.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условии проведения границы между Европой и Азией по Главному Кавказскому хребту или южнее (в иных случаях высочайшей вершиной Европы считается альпийская гора Монблан).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Эльбрус включён в список высочайших вершин частей света «Семь вершин». Стекающая с его склонов талая ледниковая вода питает одни из наиболее крупных рек Северного Кавказа: Кубань, Малку и Баксан.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восхождение: 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 июля 1874 года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Где находится: </a:t>
            </a:r>
            <a:r>
              <a:rPr lang="ru-RU" altLang="ru-RU" sz="11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Кабардино-Балкарская Республика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Координаты: </a:t>
            </a:r>
            <a:r>
              <a:rPr lang="ru-RU" altLang="ru-RU" sz="11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43°20′45′′ с. ш. 42°26′55′′ в. д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519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296" y="-167945"/>
            <a:ext cx="10515600" cy="1325563"/>
          </a:xfrm>
        </p:spPr>
        <p:txBody>
          <a:bodyPr/>
          <a:lstStyle/>
          <a:p>
            <a:r>
              <a:rPr lang="ru-RU" b="1" dirty="0" err="1"/>
              <a:t>Дыхтау</a:t>
            </a:r>
            <a:r>
              <a:rPr lang="ru-RU" b="1" dirty="0"/>
              <a:t> </a:t>
            </a:r>
            <a:r>
              <a:rPr lang="ru-RU" b="1" dirty="0" smtClean="0"/>
              <a:t>5204</a:t>
            </a:r>
            <a:r>
              <a:rPr lang="ru-RU" b="1" dirty="0"/>
              <a:t> </a:t>
            </a:r>
            <a:r>
              <a:rPr lang="ru-RU" b="1" dirty="0" smtClean="0"/>
              <a:t>м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76395" y="157068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вторая по высоте вершина России и Европы, после Эльбруса Она одна из десяти вершин, необходимых для присвоения почетного альпинистского звания «Снежный Барс России». Расположившись на территории Кабардино-Балкарского высокогорного заповедника по соседству со знаменитой </a:t>
            </a:r>
            <a:r>
              <a:rPr lang="ru-RU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Безенгийской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стеной — высшей частью Главного Кавказского хребта, гора </a:t>
            </a:r>
            <a:r>
              <a:rPr lang="ru-RU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Дыхтау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также входит в программу «Звезды Безенги.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transfer-kmw.ru/wp-content/uploads/2023/01/%D0%B4%D1%8B%D1%85%D1%82%D0%B0%D1%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98" y="737889"/>
            <a:ext cx="4966504" cy="372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c.pics.livejournal.com/mg5642/66429722/1130030/1130030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704" y="2600328"/>
            <a:ext cx="5676894" cy="4257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aucatalog.ru/base/photos4/cau_14949_mg.jpg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06" y="3879101"/>
            <a:ext cx="4966503" cy="28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0728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36160" y="296317"/>
            <a:ext cx="7355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Шхара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 высочайшая вершина Грузии. Она расположена на высоте 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5201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над уровнем моря, на самом высоком участке Центрального Кавказского хребта и является частью уникального 12-километрового горного массива, известного под названием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Безенгийская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стена.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7559" y="3929"/>
            <a:ext cx="37294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Шхара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5201 метр</a:t>
            </a:r>
          </a:p>
        </p:txBody>
      </p:sp>
      <p:pic>
        <p:nvPicPr>
          <p:cNvPr id="4098" name="Picture 2" descr="https://madloba.info/media/images/Massiv-Shkhara.2e16d0ba.fill-1200x630.format-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911" y="2819399"/>
            <a:ext cx="7228227" cy="379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caucatalog.ru/base/photos3/cau_13971_po.jp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19399"/>
            <a:ext cx="4836161" cy="379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190" y="562035"/>
            <a:ext cx="2377441" cy="225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9672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4960" y="398026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>
                <a:solidFill>
                  <a:srgbClr val="333333"/>
                </a:solidFill>
                <a:latin typeface="YS Text"/>
              </a:rPr>
              <a:t>Коштантау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(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5152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м) — величественный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пятитысячник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, который входит в список десяти вершин, необходимых для присвоения почетного альпинистского звания «Снежный Барс России». Расположившись на территории Кабардино-Балкарского высокогорного заповедника по соседству со знаменитой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Безенгийской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стеной — высшей частью Главного Кавказского хребта, </a:t>
            </a:r>
            <a:r>
              <a:rPr lang="ru-RU" b="1" dirty="0" err="1">
                <a:solidFill>
                  <a:srgbClr val="333333"/>
                </a:solidFill>
                <a:latin typeface="YS Text"/>
              </a:rPr>
              <a:t>Коштантау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также является частью программы «Звезды Безенги».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806440" y="298334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Первое восхождение: 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1889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год</a:t>
            </a:r>
            <a:endParaRPr lang="ru-RU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62600" y="3352681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Название, данное местными жителями за то, что вершина издали похожа на шатёр или шалаш. Такое же наименование имеют: - отрог, отходящий от вершины на северо-запад (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Коштан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-Крест); - перевал через этот отрог с ледника Уллу-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ауз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в ущелье Черека-Балкарского; - речка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Коштан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-су, стекающая из ледников восточных склонов хребта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Коштан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-Крест; - ущелье, по которому она протекает.</a:t>
            </a:r>
            <a:endParaRPr lang="ru-RU" dirty="0"/>
          </a:p>
        </p:txBody>
      </p:sp>
      <p:pic>
        <p:nvPicPr>
          <p:cNvPr id="5122" name="Picture 2" descr="https://avatars.dzeninfra.ru/get-zen_doc/1706869/pub_61ee4a5eac280b1dc1e71f11_61ee4bcf8009d9672715fd20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128"/>
            <a:ext cx="5074920" cy="327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c.pics.livejournal.com/mg5642/66429722/1139311/1139311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" y="3518566"/>
            <a:ext cx="4590415" cy="305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728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37795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Пик Пушкина — 5100 метров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1" y="750838"/>
            <a:ext cx="74425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Горная вершина в центральной части Бокового Кавказского хребта. Высота 5100 м, по другим данным 5047 м над уровнем моря. Расположена в Кабардино-Балкарии. Является частью горного массива </a:t>
            </a:r>
            <a:r>
              <a:rPr lang="ru-RU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Дыхтау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Кабардино-Балкарском высокогорном заповеднике между Восточной </a:t>
            </a:r>
            <a:r>
              <a:rPr lang="ru-RU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Дыхтау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пиком Боровикова. Маршруты восхождений имеют категорию сложности до 5Б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avatars.dzeninfra.ru/get-zen_doc/28064/pub_61f27755fc09e5620ff60f33_61f2779e8922077560559495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480" y="2978314"/>
            <a:ext cx="5684520" cy="387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portishka.com/uploads/posts/2022-11/1667494928_8-sportishka-com-p-gora-pik-pushkina-instagram-9.jp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1330"/>
            <a:ext cx="4823316" cy="3156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risk.ru/u/img/85/84001.jpg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521" y="66582"/>
            <a:ext cx="4073371" cy="271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" y="2364583"/>
            <a:ext cx="73383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Пик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Пушкина был так именован в честь великого писателя А. С. Пушкина. В 1938 году дабы ознаменовать 100-летие со дня смерти писателя, горе было дано такое название. Именно в его честь и решили дать вершине имя.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0142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140" y="0"/>
            <a:ext cx="1201838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Интересные факты: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горе Пушкина существует целый ряд интересных фактов: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-Например, самым таинственным восхождением на гору является подъем экспедиции 1937 года. Ее руководителем выступил В. Зимин. До сих пор точно не известно, что случилось с альпинистами и смогли ли они вообще вернуться с горы.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-Точная высота вершины менялась несколько раз. В 2007 году ей и вовсе приписывали 4387 метров, вычеркнув из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пятитысячников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Пик Пушкина долго оставался неизведанным.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-Первое восхождение было совершено в 1937 году, а следующее — только в 2007. По степени сложности горе приписывают категорию 5Б.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добраться?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Одним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ближайших пунктов, расположенных рядом с горой, является община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Ушгули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(Грузия). Однако путешественники обычно долетают до Нальчика, а откуда отправляются трансфером на автобусе. Некоторые пользуются услугами такси. Также можно выбрать в качестве пункта отправления Минеральные Воды.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Местоположение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Пик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Пушкина входит в горный массив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Дыхтау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 принадлежит Кабардино-балкарскому высокогорному заповеднику.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Координаты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Широта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43°02'57" северной широты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Долгота: 43°08'15" восточной долготы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58545" y="4257183"/>
            <a:ext cx="4359975" cy="24934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10908" y="4302424"/>
            <a:ext cx="1732637" cy="21453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546" y="5079999"/>
            <a:ext cx="3661399" cy="164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1384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1179" y="0"/>
            <a:ext cx="63737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Особенностью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ландшафта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</a:t>
            </a:r>
            <a:r>
              <a:rPr lang="ru-RU" b="1" dirty="0">
                <a:solidFill>
                  <a:srgbClr val="FF0000"/>
                </a:solidFill>
              </a:rPr>
              <a:t>Пик Пушкина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горного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 является расчлененный рельеф.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Рельефообразование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проходило динамично, что хорошо заметно по долинам рек, которые глубоко врезаны и отличаются отвесными склонами, порой, достигающими нескольких десятков метров в высоту. Широкое распространение среди горных пород получил гранит, докембрийские кристаллические сланцы, реже встречаются туфы, характерные для третичного периода. Широкую область занимают ледники.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царит холодный и влажный климат, отдельные территории могут сильно отличаться по климатическим характеристикам. Например, в январе на отметках примерно 3 000 метров температура воздуха падает до -11 градусов по Цельсию, в июле может подниматься до +8 градусов. Иногда температуры зимы и лета радикально отличаются от средних, достигая отметки +30°С и -30°С. Снежный покров может держаться до мая. Начиная с 3 500 метров, снег не тает круглый год. Морозы царят большую часть года. Летом выпадают дожди, часто перерастающие в ливни. Нередки грозы.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sun9-11.userapi.com/impf/c858432/v858432004/c29cd/O3LX5LydjbY.jpg?size=1200x800&amp;quality=96&amp;sign=6f0424ba70b78b1dca92440a56add9fe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868" y="243522"/>
            <a:ext cx="5335246" cy="355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38.userapi.com/impf/c858432/v858432004/c29c4/tFy2vXGUpBk.jpg?size=1120x840&amp;quality=96&amp;sign=173c6e50201a7a7d43a578dad08e035c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277" y="3345872"/>
            <a:ext cx="4682837" cy="351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6781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Казбек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272" y="1385454"/>
            <a:ext cx="6818745" cy="1447945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/>
              <a:t>Высота над уровнем моря: </a:t>
            </a:r>
            <a:r>
              <a:rPr lang="ru-RU" dirty="0" smtClean="0"/>
              <a:t>5 </a:t>
            </a:r>
            <a:r>
              <a:rPr lang="ru-RU" dirty="0"/>
              <a:t>033 м.</a:t>
            </a:r>
          </a:p>
          <a:p>
            <a:r>
              <a:rPr lang="ru-RU" b="1" dirty="0"/>
              <a:t>Первое восхождение: </a:t>
            </a:r>
            <a:r>
              <a:rPr lang="ru-RU" dirty="0" smtClean="0"/>
              <a:t>1868 </a:t>
            </a:r>
            <a:r>
              <a:rPr lang="ru-RU" dirty="0"/>
              <a:t>год</a:t>
            </a:r>
          </a:p>
          <a:p>
            <a:r>
              <a:rPr lang="ru-RU" b="1" dirty="0"/>
              <a:t>Где находится: </a:t>
            </a:r>
            <a:r>
              <a:rPr lang="ru-RU" dirty="0" smtClean="0"/>
              <a:t>горная </a:t>
            </a:r>
            <a:r>
              <a:rPr lang="ru-RU" dirty="0"/>
              <a:t>вершина в Грузии</a:t>
            </a:r>
          </a:p>
          <a:p>
            <a:r>
              <a:rPr lang="ru-RU" b="1" dirty="0"/>
              <a:t>Координаты: </a:t>
            </a:r>
          </a:p>
          <a:p>
            <a:r>
              <a:rPr lang="ru-RU" dirty="0"/>
              <a:t>42°42′00′′ с. ш. 44°31′00′′ в. </a:t>
            </a:r>
            <a:r>
              <a:rPr lang="ru-RU" dirty="0" smtClean="0"/>
              <a:t>д</a:t>
            </a:r>
            <a:r>
              <a:rPr lang="ru-RU" b="1" dirty="0"/>
              <a:t> 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2" descr="https://static.tildacdn.com/tild3735-3932-4137-b565-616562313736/1572809468_kazbek-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880" y="148545"/>
            <a:ext cx="5303519" cy="317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4920" y="3146976"/>
            <a:ext cx="5402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Спящий стратовулкан и одна из главных гор Кавказа, расположенная на российско-грузинской границе — в Северной Осетии 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Казбегском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 Грузии.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4920" y="433678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Казбека две вершины — Западная, абсолютная высота которой 5025 метров, и Восточная с пиком 5033 метров.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sportishka.com/uploads/posts/2022-03/thumbs/1647005041_65-sportishka-com-p-gora-elbrus-i-kazbek-turizm-krasivo-foto-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611" y="3544080"/>
            <a:ext cx="5012055" cy="334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422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ebpulse.imgsmail.ru/imgpreview?mb=webpulse&amp;key=pulse_cabinet-image-63846733-b066-47ea-8cd1-dc99fcfdb1e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92" y="365125"/>
            <a:ext cx="11864616" cy="619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39094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Джангитау</a:t>
            </a:r>
            <a:r>
              <a:rPr lang="ru-RU" dirty="0"/>
              <a:t/>
            </a:r>
            <a:br>
              <a:rPr lang="ru-RU" dirty="0"/>
            </a:br>
            <a:r>
              <a:rPr lang="ru-RU" sz="1800" dirty="0"/>
              <a:t>Горная вершина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102790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Горная вершина в центральной части Главного Кавказского хребта на границе России и Грузии.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Высота главной вершины — 5085 м. Это пятая по высоте вершина Российской части Кавказа, и вторая в Грузии (после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Шхары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)</a:t>
            </a:r>
            <a:endParaRPr lang="ru-RU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0880" y="250523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Высота над уровнем моря: 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5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085 м.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Первое восхождение: 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1888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год</a:t>
            </a:r>
            <a:endParaRPr lang="ru-RU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  <p:pic>
        <p:nvPicPr>
          <p:cNvPr id="4098" name="Picture 2" descr="https://photos.wikimapia.org/p/00/03/67/00/46_fu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560" y="269669"/>
            <a:ext cx="4827270" cy="321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topgid.net/uploads/posts/2019-12/5e064a726fae5-5371-dzhangitau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25" y="3486150"/>
            <a:ext cx="4534535" cy="317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0346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/>
              <a:t>Мижирги</a:t>
            </a:r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751840"/>
            <a:ext cx="12090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Один из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пятитысячников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Кавказа.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Высота западной вершины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Мижирги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достигает — 5025 м, а восточной — 4927 м.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Мижирги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является частью массива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Безенгийской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стены.</a:t>
            </a: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По другой версии гора названа в честь балкарского пастуха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Мажира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Аттаева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из селения Безенги, совершившего восхождение на вершину горы в середине XIX века.  </a:t>
            </a:r>
            <a:r>
              <a:rPr lang="ru-RU" dirty="0">
                <a:solidFill>
                  <a:srgbClr val="333333"/>
                </a:solidFill>
                <a:latin typeface="YS Text"/>
                <a:hlinkClick r:id="rId2"/>
              </a:rPr>
              <a:t>Википедия</a:t>
            </a:r>
            <a:endParaRPr lang="ru-RU" dirty="0">
              <a:solidFill>
                <a:srgbClr val="333333"/>
              </a:solidFill>
              <a:latin typeface="YS Tex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333333"/>
                </a:solidFill>
                <a:latin typeface="YS Text"/>
              </a:rPr>
              <a:t>Высота над уровнем моря: 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33"/>
                </a:solidFill>
                <a:latin typeface="YS Text"/>
              </a:rPr>
              <a:t>5 025 м.</a:t>
            </a:r>
            <a:endParaRPr lang="ru-RU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  <p:pic>
        <p:nvPicPr>
          <p:cNvPr id="5122" name="Picture 2" descr="https://photos.wikimapia.org/p/00/03/57/76/34_fu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79" y="2783164"/>
            <a:ext cx="5726924" cy="322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tur-ray.ru/wp-content/uploads/2020/03/gora-mizhirg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30" y="2631439"/>
            <a:ext cx="5382229" cy="38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9284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440" y="107018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>
                <a:solidFill>
                  <a:srgbClr val="333333"/>
                </a:solidFill>
                <a:latin typeface="YS Text"/>
              </a:rPr>
              <a:t>Катын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-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Тау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(по-грузински: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კათინთაუ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; русский: </a:t>
            </a:r>
            <a:r>
              <a:rPr lang="ru-RU" b="1" dirty="0" err="1">
                <a:solidFill>
                  <a:srgbClr val="333333"/>
                </a:solidFill>
                <a:latin typeface="YS Text"/>
              </a:rPr>
              <a:t>Катын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-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Тау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) - это вершина в центральной части Большого Кавказского хребта (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Безенгийскую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стену). Он расположен на границе Сванетии (муниципалитет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Местия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, Грузия) и Кабардино-Балкарии (Россия). Высота горы составляет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4979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м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 (16 335 футов) над уровнем моря. Гора состоит из палеозойских гранитов.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2880" y="2138343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Одна из вершин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Безенгийской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стены главного Кавказского хребта, район Безенги. Расположена в Кабардино-Балкария на территории Кабардино-Балкарского заповедника в верховье р. Черек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Безенгийский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</a:t>
            </a:r>
            <a:endParaRPr lang="ru-RU" dirty="0"/>
          </a:p>
        </p:txBody>
      </p:sp>
      <p:pic>
        <p:nvPicPr>
          <p:cNvPr id="6146" name="Picture 2" descr="https://sportishka.com/uploads/posts/2023-11/1701310301_sportishka-com-p-voskhozhdenie-na-dikhtau-pinterest-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19" y="489392"/>
            <a:ext cx="5196205" cy="342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portishka.com/uploads/posts/2022-11/1667489483_29-sportishka-com-p-gora-koshtantau-oboi-30.jp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154" y="3367174"/>
            <a:ext cx="4736124" cy="315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0193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06157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Вершина в грузинском отроге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Безенгийской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стены, Главного Кавказского хребта в регионе Верхняя Сванетия, Грузия, в 2 км южнее вершины </a:t>
            </a:r>
            <a:r>
              <a:rPr lang="ru-RU" dirty="0" err="1">
                <a:solidFill>
                  <a:srgbClr val="333333"/>
                </a:solidFill>
                <a:latin typeface="YS Text"/>
              </a:rPr>
              <a:t>Гестола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и границы Российской Федерации.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9443" y="21256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>
                <a:solidFill>
                  <a:srgbClr val="333333"/>
                </a:solidFill>
                <a:latin typeface="var(--depot-font-text)"/>
              </a:rPr>
              <a:t>Тетнульд</a:t>
            </a:r>
            <a:endParaRPr lang="ru-RU" b="1" dirty="0">
              <a:solidFill>
                <a:srgbClr val="333333"/>
              </a:solidFill>
              <a:latin typeface="var(--depot-font-text)"/>
            </a:endParaRP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/>
            </a:r>
            <a:br>
              <a:rPr lang="ru-RU" dirty="0">
                <a:solidFill>
                  <a:srgbClr val="333333"/>
                </a:solidFill>
                <a:latin typeface="YS Text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252488"/>
            <a:ext cx="4105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YS Text"/>
              </a:rPr>
              <a:t>Высота над уровнем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моря 4869 м </a:t>
            </a:r>
            <a:endParaRPr lang="ru-RU" dirty="0"/>
          </a:p>
        </p:txBody>
      </p:sp>
      <p:pic>
        <p:nvPicPr>
          <p:cNvPr id="7170" name="Picture 2" descr="https://bask.ru/assets/uploaded/pictures/8982-15205808944-9c25b76222-k-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38419"/>
            <a:ext cx="7847635" cy="5007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90.fastpic.org/big/2017/0327/43/404031a1d44cf01c262e7a6f3efcec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541" y="1402081"/>
            <a:ext cx="7243459" cy="545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9186" y="6034369"/>
            <a:ext cx="727734" cy="68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490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Самые известные вершины</a:t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Эверест или </a:t>
            </a:r>
            <a:r>
              <a:rPr lang="ru-RU" dirty="0" err="1"/>
              <a:t>Аннапурну</a:t>
            </a:r>
            <a:r>
              <a:rPr lang="ru-RU" dirty="0"/>
              <a:t>.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eagleeyetrek.com/wp-content/uploads/2018/07/Annapurna-Base-Camp-Trek-vs-Everest-Base-Camp-Tr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564" y="1825625"/>
            <a:ext cx="5974484" cy="402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9874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97657"/>
            <a:ext cx="10515600" cy="1325563"/>
          </a:xfrm>
        </p:spPr>
        <p:txBody>
          <a:bodyPr/>
          <a:lstStyle/>
          <a:p>
            <a:r>
              <a:rPr lang="ru-RU" dirty="0" smtClean="0"/>
              <a:t>Реки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4385" y="1825625"/>
            <a:ext cx="954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Адыгея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25094" y="112284"/>
            <a:ext cx="861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Roboto"/>
              </a:rPr>
              <a:t>Аракс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2333" y="582355"/>
            <a:ext cx="5006847" cy="302531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368212" y="3675727"/>
            <a:ext cx="49834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Протекает по центральной части Армянского нагорья. Длина превышает 1000 км. Исток располагается </a:t>
            </a:r>
            <a:r>
              <a:rPr lang="ru-RU" sz="1100" dirty="0">
                <a:solidFill>
                  <a:srgbClr val="428BCA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на территории Турции</a:t>
            </a:r>
            <a:r>
              <a:rPr lang="ru-RU" sz="11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среднее течение является природной границей Азербайджана и Армении. Крупнейший правый приток Куры, в бассейне (площадь 102 000 км</a:t>
            </a:r>
            <a:r>
              <a:rPr lang="ru-RU" sz="1100" baseline="30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ru-RU" sz="11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находится свыше 70 % государства Армения. Река полностью несудоходна и применяется лишь для орошения земли.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040" y="541377"/>
            <a:ext cx="866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Roboto"/>
              </a:rPr>
              <a:t>Сулак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1180" y="910709"/>
            <a:ext cx="2936121" cy="273113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-59825" y="3669566"/>
            <a:ext cx="3077345" cy="2228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река на территории республики Дагестан. Протяженность 169 км. Образована слиянием двух водоёмов, направляется в сторону Каспийского моря через каньоны и ущелья. Наполняется преимущественно талым снегом, имеет 4 притока. Вода применяется для хозяйственных нужд близлежащих городов.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30586" y="356711"/>
            <a:ext cx="827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Roboto"/>
              </a:rPr>
              <a:t>Терек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2645" y="983973"/>
            <a:ext cx="3326893" cy="236997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048000" y="3532407"/>
            <a:ext cx="41371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Длина превышает 620 километров. Исток находится на Главном Кавказском хребте (высота 2700 метров над уровнем моря). Левые притоки: Ардон, </a:t>
            </a:r>
            <a:r>
              <a:rPr lang="ru-RU" sz="12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Гизельдон</a:t>
            </a:r>
            <a:r>
              <a:rPr lang="ru-RU" sz="1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Урух, Малка. С правой стороны расположена </a:t>
            </a:r>
            <a:r>
              <a:rPr lang="ru-RU" sz="12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Сунжа</a:t>
            </a:r>
            <a:r>
              <a:rPr lang="ru-RU" sz="1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Общая площадь бассейна вместе с притоками составляет 43 000 км</a:t>
            </a:r>
            <a:r>
              <a:rPr lang="ru-RU" sz="1200" baseline="30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ru-RU" sz="1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Такое обилие воды применяется для орошения земель в близлежащих низменностях. Чтобы в полной мере использовать водоём, на нём построены гидроузлы и проведены каналы.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17236" y="5956083"/>
            <a:ext cx="747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Roboto"/>
              </a:rPr>
              <a:t>Кума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98120" y="628350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Протяженность 802 км при площади бассейна 33 000 км</a:t>
            </a:r>
            <a:r>
              <a:rPr lang="ru-RU" sz="1400" baseline="30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ru-RU" sz="1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Вытекает из северного склона Скалистого хребта на территории Карачаево-Черкесии. 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1857" y="5145806"/>
            <a:ext cx="3823900" cy="171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2507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4320" y="182940"/>
            <a:ext cx="116738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Roboto"/>
              </a:rPr>
              <a:t>Водоёмы, относящиеся к Азовскому бассейну</a:t>
            </a:r>
          </a:p>
          <a:p>
            <a:r>
              <a:rPr lang="ru-RU" dirty="0">
                <a:solidFill>
                  <a:srgbClr val="333333"/>
                </a:solidFill>
                <a:latin typeface="Roboto"/>
              </a:rPr>
              <a:t>К Азовскому морю присоединяется лишь одна крупная река </a:t>
            </a:r>
            <a:r>
              <a:rPr lang="ru-RU" dirty="0">
                <a:solidFill>
                  <a:srgbClr val="428BCA"/>
                </a:solidFill>
                <a:latin typeface="Roboto"/>
                <a:hlinkClick r:id="rId2"/>
              </a:rPr>
              <a:t>Кубань</a:t>
            </a:r>
            <a:r>
              <a:rPr lang="ru-RU" dirty="0">
                <a:solidFill>
                  <a:srgbClr val="333333"/>
                </a:solidFill>
                <a:latin typeface="Roboto"/>
              </a:rPr>
              <a:t> и её притоки. Протяженность Кубани составляет 870 километров, а площадь бассейна свыше 57 000 км</a:t>
            </a:r>
            <a:r>
              <a:rPr lang="ru-RU" baseline="30000" dirty="0">
                <a:solidFill>
                  <a:srgbClr val="333333"/>
                </a:solidFill>
                <a:latin typeface="Roboto"/>
              </a:rPr>
              <a:t>²</a:t>
            </a:r>
            <a:r>
              <a:rPr lang="ru-RU" dirty="0">
                <a:solidFill>
                  <a:srgbClr val="333333"/>
                </a:solidFill>
                <a:latin typeface="Roboto"/>
              </a:rPr>
              <a:t>. Её исток — слияние двух небольших рек, находящихся в районе горы Эльбрус (высота 1300 метров над уровнем моря) на территории Карачаево-Черкесии. Впадая в Азовское море, Кубань образует слегка заболоченную обширную дельту.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1733398"/>
            <a:ext cx="5677392" cy="35131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010400" y="1791401"/>
            <a:ext cx="42367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Притоки Кубани: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Левые: 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Афипс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Псекупс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Белая, Лаба, 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Пшиш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Правые: Горькая, 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Мара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Джегута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длина речной сети составляет 9482 километра.</a:t>
            </a:r>
            <a:endParaRPr lang="ru-RU" sz="20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8076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45720"/>
            <a:ext cx="11353800" cy="6812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6009" y="67827"/>
            <a:ext cx="1524031" cy="1076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148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4x4photo.ru/wp-content/uploads/2023/05/bb3fda59-75af-4b10-875f-34c4b15e68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18" y="0"/>
            <a:ext cx="12199718" cy="686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23619" y="-96540"/>
            <a:ext cx="93370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483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</a:rPr>
              <a:t>Кавказ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1997839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</a:rPr>
              <a:t>Кавказ • Кавказ одно из самых разнообразных мест в России, здесь есть и море, и высокие горы, и красивая природа, круглый год тепло, но снег в горах лежит почти круглый год, а климат для многих даже лечебный. Северный </a:t>
            </a:r>
            <a:r>
              <a:rPr lang="ru-RU" dirty="0" err="1">
                <a:latin typeface="Times New Roman" panose="02020603050405020304" pitchFamily="18" charset="0"/>
              </a:rPr>
              <a:t>кавказ</a:t>
            </a:r>
            <a:r>
              <a:rPr lang="ru-RU" dirty="0">
                <a:latin typeface="Times New Roman" panose="02020603050405020304" pitchFamily="18" charset="0"/>
              </a:rPr>
              <a:t> является самым главным туристическим местом Россиян уже много лет, конечно большинство едут ради моря и солнца, но на Кавказе и кроме этого есть на что посмотреть и где отдохнуть. Море, горы, солнце, удивительная природа и чудесный климат, все в этом месте создано для отличного отдыха.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08873" cy="685083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3126" y="566678"/>
            <a:ext cx="1119447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</a:rPr>
              <a:t>Кавказ </a:t>
            </a:r>
            <a:r>
              <a:rPr lang="ru-RU" sz="2400" b="1" dirty="0" smtClean="0">
                <a:latin typeface="Times New Roman" panose="02020603050405020304" pitchFamily="18" charset="0"/>
              </a:rPr>
              <a:t> </a:t>
            </a:r>
          </a:p>
          <a:p>
            <a:r>
              <a:rPr lang="ru-RU" sz="2400" b="1" dirty="0" smtClean="0">
                <a:latin typeface="Times New Roman" panose="02020603050405020304" pitchFamily="18" charset="0"/>
              </a:rPr>
              <a:t>Кавказ </a:t>
            </a:r>
            <a:r>
              <a:rPr lang="ru-RU" sz="2400" b="1" dirty="0">
                <a:latin typeface="Times New Roman" panose="02020603050405020304" pitchFamily="18" charset="0"/>
              </a:rPr>
              <a:t>одно из самых разнообразных мест в России, здесь есть и море, и высокие горы, и красивая природа, круглый год тепло, но снег в горах лежит почти круглый год, а климат для многих даже лечебный. Северный </a:t>
            </a:r>
            <a:r>
              <a:rPr lang="ru-RU" sz="2400" b="1" dirty="0" err="1">
                <a:latin typeface="Times New Roman" panose="02020603050405020304" pitchFamily="18" charset="0"/>
              </a:rPr>
              <a:t>кавказ</a:t>
            </a:r>
            <a:r>
              <a:rPr lang="ru-RU" sz="2400" b="1" dirty="0">
                <a:latin typeface="Times New Roman" panose="02020603050405020304" pitchFamily="18" charset="0"/>
              </a:rPr>
              <a:t> является самым главным туристическим местом Россиян уже много лет, конечно большинство едут ради моря и солнца, но на Кавказе и кроме этого есть на что посмотреть и где отдохнуть. Море, горы, солнце, удивительная природа и чудесный климат, все в этом месте создано для отличного отдыха.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70946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DEC9BB-CCB3-19DC-8F94-E811551B0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376546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114064-DCE1-3219-C954-4DB653846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Характеристика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61B10B-3E35-6F28-35CF-298A0F9DD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262" y="1878409"/>
            <a:ext cx="10515600" cy="4351338"/>
          </a:xfrm>
        </p:spPr>
        <p:txBody>
          <a:bodyPr/>
          <a:lstStyle/>
          <a:p>
            <a:r>
              <a:rPr lang="ru-RU" b="0" i="0" dirty="0">
                <a:solidFill>
                  <a:schemeClr val="accent4"/>
                </a:solidFill>
                <a:effectLst/>
                <a:latin typeface="YS Text"/>
              </a:rPr>
              <a:t>Горная система, расположенная в Евразии между Чёрным и Каспийским морями.</a:t>
            </a:r>
          </a:p>
          <a:p>
            <a:r>
              <a:rPr lang="ru-RU" b="0" i="0" dirty="0">
                <a:solidFill>
                  <a:schemeClr val="accent4"/>
                </a:solidFill>
                <a:effectLst/>
                <a:latin typeface="YS Text"/>
              </a:rPr>
              <a:t>Эти горы разделяются на две горные системы: Большой Кавказ и Малый Кавказ. Протяжённость — около 1200 км, высшая точка — гора Эльбрус (5642 м).</a:t>
            </a:r>
          </a:p>
          <a:p>
            <a:r>
              <a:rPr lang="ru-RU" b="0" i="0" dirty="0">
                <a:solidFill>
                  <a:schemeClr val="accent4"/>
                </a:solidFill>
                <a:effectLst/>
                <a:latin typeface="YS Text"/>
              </a:rPr>
              <a:t>Кавказ часто делят на Северный Кавказ и Закавказье, границу между которыми проводят по Главному, или Водораздельному хребту Большого Кавказа.</a:t>
            </a:r>
          </a:p>
          <a:p>
            <a:endParaRPr lang="ru-RU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266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24F58B-F7C5-3B9B-D641-1F05DBA16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016" y="0"/>
            <a:ext cx="12317016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72FF55-C33D-01B9-C1A6-E5D4773EA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Климат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468492-CBA7-9FD2-9DD6-80B5F82E9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  на высоте 2000 м в январе около —8 °С, в августе (самый тёплый месяц) 13 °С. Выше господствуют холодный высокогорный климат с большой влажностью и нивальный климат высоких гребней.</a:t>
            </a:r>
          </a:p>
        </p:txBody>
      </p:sp>
    </p:spTree>
    <p:extLst>
      <p:ext uri="{BB962C8B-B14F-4D97-AF65-F5344CB8AC3E}">
        <p14:creationId xmlns:p14="http://schemas.microsoft.com/office/powerpoint/2010/main" val="57739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FA3115C-30AD-1319-88A2-30B8E525DF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52358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E2FDF8-3F78-0FB1-536B-ED38FB85D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Растения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62B9D3-F0BC-3548-BC9F-546ED7472B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                  Севера                                  </a:t>
            </a:r>
            <a:r>
              <a:rPr lang="ru-RU" b="1" dirty="0" err="1"/>
              <a:t>Азалей</a:t>
            </a:r>
            <a:r>
              <a:rPr lang="ru-RU" b="1" dirty="0"/>
              <a:t>                                 Бук         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.                  Осина                          Кавказская сосна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AC0205-E7D4-4D35-CFDA-1EDD888A30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872" y="2321123"/>
            <a:ext cx="2921198" cy="19204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F99F59-8D82-2B1F-C10D-11C2FBA6BBB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714" y="2441276"/>
            <a:ext cx="3077334" cy="168017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E946CE-B63D-1338-5AFA-EFB0A1B8427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331" y="2321123"/>
            <a:ext cx="3531113" cy="21794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7E8D3C-FD89-3C83-C57E-0A9CA7E07B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148" y="4857253"/>
            <a:ext cx="3596964" cy="190132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D4A411-1D87-07D1-7B59-E709652583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108" y="4884228"/>
            <a:ext cx="4606645" cy="187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277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A869581-9A81-1C7B-2120-5BAE477F9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BE1ACB-DA3E-CB7D-863A-277E7A789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Животные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1F990E-1729-5A4E-0038-BF94BDC77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Дикий кабаны                          Серны                           Горные  козлы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.   Беркут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F7BC99-B1DF-5D8A-7ABB-C6900E4A17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9649"/>
            <a:ext cx="2857500" cy="16002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F30289-A83F-49F1-B568-6D5E8FDD49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1" y="2279649"/>
            <a:ext cx="2508249" cy="19527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ADAC789-B98D-9008-DC87-E1CAD5B48C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238" y="2279649"/>
            <a:ext cx="4060587" cy="270933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40305D5-4328-DD99-6DE4-7ED5696620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64" y="4888228"/>
            <a:ext cx="2857501" cy="196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1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d.multiurok.ru/html/2017/11/22/s_5a15d490f0d97/img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68983"/>
            <a:ext cx="9153236" cy="686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619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78" y="251168"/>
            <a:ext cx="11002657" cy="640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174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984</Words>
  <Application>Microsoft Office PowerPoint</Application>
  <PresentationFormat>Широкоэкранный</PresentationFormat>
  <Paragraphs>95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Roboto</vt:lpstr>
      <vt:lpstr>Times New Roman</vt:lpstr>
      <vt:lpstr>var(--depot-font-text)</vt:lpstr>
      <vt:lpstr>YS Text</vt:lpstr>
      <vt:lpstr>Тема Office</vt:lpstr>
      <vt:lpstr>Природа высокогорного Кавказа</vt:lpstr>
      <vt:lpstr>Презентация PowerPoint</vt:lpstr>
      <vt:lpstr>Кавказ</vt:lpstr>
      <vt:lpstr>Характеристика</vt:lpstr>
      <vt:lpstr>Климат</vt:lpstr>
      <vt:lpstr>Растения </vt:lpstr>
      <vt:lpstr>Животные</vt:lpstr>
      <vt:lpstr>Презентация PowerPoint</vt:lpstr>
      <vt:lpstr>Презентация PowerPoint</vt:lpstr>
      <vt:lpstr>Презентация PowerPoint</vt:lpstr>
      <vt:lpstr>Презентация PowerPoint</vt:lpstr>
      <vt:lpstr>Эльбрус — 5642 метра над уровнем моря  </vt:lpstr>
      <vt:lpstr>Дыхтау 5204 м</vt:lpstr>
      <vt:lpstr>Презентация PowerPoint</vt:lpstr>
      <vt:lpstr>Презентация PowerPoint</vt:lpstr>
      <vt:lpstr>Пик Пушкина — 5100 метров</vt:lpstr>
      <vt:lpstr>Презентация PowerPoint</vt:lpstr>
      <vt:lpstr>Презентация PowerPoint</vt:lpstr>
      <vt:lpstr>Казбек</vt:lpstr>
      <vt:lpstr>Джангитау Горная вершина  </vt:lpstr>
      <vt:lpstr>Мижирги  </vt:lpstr>
      <vt:lpstr>Презентация PowerPoint</vt:lpstr>
      <vt:lpstr>Презентация PowerPoint</vt:lpstr>
      <vt:lpstr>Самые известные вершины  Эверест или Аннапурну. </vt:lpstr>
      <vt:lpstr>Реки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 высокогорного Кавказа</dc:title>
  <dc:creator>Гостевой пользователь</dc:creator>
  <cp:lastModifiedBy>aser</cp:lastModifiedBy>
  <cp:revision>31</cp:revision>
  <dcterms:created xsi:type="dcterms:W3CDTF">2024-01-23T17:31:41Z</dcterms:created>
  <dcterms:modified xsi:type="dcterms:W3CDTF">2024-01-25T23:51:30Z</dcterms:modified>
</cp:coreProperties>
</file>