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15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152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030820-5B7A-42FC-8C81-780FEC19A684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260743-EA7D-4FCF-B2F3-FC058F8E91D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66C9C2F-6EEF-4801-8043-8C707B75269B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5CDED-AD64-49B6-A028-CE474175408D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муниципальное дошкольное образовательное учреждение детский сад компенсирующего вида №62</a:t>
            </a:r>
          </a:p>
        </p:txBody>
      </p:sp>
    </p:spTree>
    <p:extLst>
      <p:ext uri="{BB962C8B-B14F-4D97-AF65-F5344CB8AC3E}">
        <p14:creationId xmlns:p14="http://schemas.microsoft.com/office/powerpoint/2010/main" val="18350851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F0178-0175-450E-A650-CB1532737546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6A742-4DB6-4072-A4DF-46BC1FAF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F0178-0175-450E-A650-CB1532737546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6A742-4DB6-4072-A4DF-46BC1FAF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F0178-0175-450E-A650-CB1532737546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6A742-4DB6-4072-A4DF-46BC1FAF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E5F434-4663-43A1-B954-69ADBEBDA0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8750"/>
            <a:ext cx="8229600" cy="1258888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30725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21F7D1-E40D-45F3-B8B3-A31EA6C20A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hecke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F0178-0175-450E-A650-CB1532737546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6A742-4DB6-4072-A4DF-46BC1FAF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F0178-0175-450E-A650-CB1532737546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6A742-4DB6-4072-A4DF-46BC1FAF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F0178-0175-450E-A650-CB1532737546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6A742-4DB6-4072-A4DF-46BC1FAF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F0178-0175-450E-A650-CB1532737546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6A742-4DB6-4072-A4DF-46BC1FAF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F0178-0175-450E-A650-CB1532737546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6A742-4DB6-4072-A4DF-46BC1FAF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F0178-0175-450E-A650-CB1532737546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6A742-4DB6-4072-A4DF-46BC1FAF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F0178-0175-450E-A650-CB1532737546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6A742-4DB6-4072-A4DF-46BC1FAF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F0178-0175-450E-A650-CB1532737546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6A742-4DB6-4072-A4DF-46BC1FAF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8F0178-0175-450E-A650-CB1532737546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96A742-4DB6-4072-A4DF-46BC1FAF7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31.jpeg"/><Relationship Id="rId7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4" name="Picture 4" descr="Картинки по запросу фоны к презентации по здоровый образ жизн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304801"/>
            <a:ext cx="9525000" cy="7162801"/>
          </a:xfrm>
          <a:prstGeom prst="rect">
            <a:avLst/>
          </a:prstGeom>
          <a:noFill/>
        </p:spPr>
      </p:pic>
      <p:sp>
        <p:nvSpPr>
          <p:cNvPr id="1116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1720" y="428604"/>
            <a:ext cx="6655689" cy="321642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Эффективные формы физкультурно-оздоровительной работы в ДОУ.</a:t>
            </a:r>
            <a:b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64088" y="3356991"/>
            <a:ext cx="2880320" cy="1944217"/>
          </a:xfrm>
        </p:spPr>
        <p:txBody>
          <a:bodyPr>
            <a:normAutofit/>
          </a:bodyPr>
          <a:lstStyle/>
          <a:p>
            <a:pPr marR="0" algn="ctr" eaLnBrk="1" hangingPunct="1">
              <a:lnSpc>
                <a:spcPct val="90000"/>
              </a:lnSpc>
              <a:defRPr/>
            </a:pPr>
            <a:endParaRPr lang="ru-RU" sz="4000" b="1" dirty="0">
              <a:latin typeface="Calibri" pitchFamily="34" charset="0"/>
            </a:endParaRPr>
          </a:p>
          <a:p>
            <a:pPr marR="0" eaLnBrk="1" hangingPunct="1">
              <a:lnSpc>
                <a:spcPct val="90000"/>
              </a:lnSpc>
              <a:defRPr/>
            </a:pPr>
            <a:r>
              <a:rPr lang="ru-RU" sz="22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Выполнила: </a:t>
            </a:r>
          </a:p>
          <a:p>
            <a:pPr marR="0" eaLnBrk="1" hangingPunct="1">
              <a:lnSpc>
                <a:spcPct val="90000"/>
              </a:lnSpc>
              <a:defRPr/>
            </a:pPr>
            <a:r>
              <a:rPr lang="ru-RU" sz="22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воспитатель</a:t>
            </a:r>
          </a:p>
          <a:p>
            <a:pPr marR="0" eaLnBrk="1" hangingPunct="1">
              <a:lnSpc>
                <a:spcPct val="90000"/>
              </a:lnSpc>
              <a:defRPr/>
            </a:pPr>
            <a:r>
              <a:rPr lang="ru-RU" sz="22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Кузик Н.В.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8637D4D-568E-E444-D330-860040DB6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91" y="2636912"/>
            <a:ext cx="5364088" cy="29912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edge/>
    <p:sndAc>
      <p:stSnd>
        <p:snd r:embed="rId3" name="chimes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Картинки по запросу фоны к презентации по здоровый образ жизн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04801"/>
            <a:ext cx="9525000" cy="7162801"/>
          </a:xfrm>
          <a:prstGeom prst="rect">
            <a:avLst/>
          </a:prstGeom>
          <a:noFill/>
        </p:spPr>
      </p:pic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2843808" y="158750"/>
            <a:ext cx="5842992" cy="1758082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2700" b="1" i="1" dirty="0">
                <a:solidFill>
                  <a:srgbClr val="FC0000"/>
                </a:solidFill>
                <a:latin typeface="Times New Roman" pitchFamily="18" charset="0"/>
                <a:cs typeface="Times New Roman" pitchFamily="18" charset="0"/>
              </a:rPr>
              <a:t>Пальчиковая гимнастика</a:t>
            </a:r>
            <a:br>
              <a:rPr lang="ru-RU" sz="2400" b="1" dirty="0">
                <a:solidFill>
                  <a:srgbClr val="FC0000"/>
                </a:solidFill>
              </a:rPr>
            </a:br>
            <a:r>
              <a:rPr lang="ru-RU" sz="1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рекомендуется всем детям, особенно с речевыми проблемами. Проводиться в любой удобный отрезок времени</a:t>
            </a:r>
            <a:r>
              <a:rPr lang="ru-RU" sz="1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0937" y="2380383"/>
            <a:ext cx="2463206" cy="18476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97946" y="4143099"/>
            <a:ext cx="2803722" cy="2102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71365" y="2294551"/>
            <a:ext cx="2463206" cy="18485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AE89AE6-0EB9-3555-59D0-8EAB4F6DBDBE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5853" y="1663505"/>
            <a:ext cx="2987824" cy="2240868"/>
          </a:xfrm>
          <a:prstGeom prst="rect">
            <a:avLst/>
          </a:prstGeo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Картинки по запросу фоны к презентации по здоровый образ жизн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04801"/>
            <a:ext cx="9525000" cy="71628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3848" y="274638"/>
            <a:ext cx="5482952" cy="1143000"/>
          </a:xfrm>
        </p:spPr>
        <p:txBody>
          <a:bodyPr>
            <a:noAutofit/>
          </a:bodyPr>
          <a:lstStyle/>
          <a:p>
            <a:r>
              <a:rPr lang="ru-RU" sz="2400" b="1" i="1" dirty="0">
                <a:solidFill>
                  <a:srgbClr val="FC0000"/>
                </a:solidFill>
              </a:rPr>
              <a:t>Дыхательная Гимнастика </a:t>
            </a:r>
            <a:br>
              <a:rPr lang="ru-RU" sz="2400" i="1" dirty="0">
                <a:solidFill>
                  <a:srgbClr val="FC0000"/>
                </a:solidFill>
              </a:rPr>
            </a:br>
            <a:r>
              <a:rPr lang="ru-RU" sz="2400" b="1" dirty="0">
                <a:solidFill>
                  <a:srgbClr val="FC0000"/>
                </a:solidFill>
              </a:rPr>
              <a:t> </a:t>
            </a:r>
            <a:r>
              <a:rPr lang="ru-RU" sz="2400" b="1" dirty="0">
                <a:solidFill>
                  <a:srgbClr val="0000FF"/>
                </a:solidFill>
              </a:rPr>
              <a:t>проводится в проветриваемом помещении, педагог даёт детям инструкции об обязательной гигиене полости носа</a:t>
            </a:r>
            <a:endParaRPr lang="ru-RU" sz="2400" b="1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64338" y="1997077"/>
            <a:ext cx="2606566" cy="19563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9277" y="4089973"/>
            <a:ext cx="2851554" cy="2138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44339" y="2085446"/>
            <a:ext cx="2371725" cy="17795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4" descr="C:\Users\Роман\Desktop\Новая папка (2)\P111059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2438196" y="729783"/>
            <a:ext cx="1988820" cy="220150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одержимое 3" descr="C:\Users\Роман\Desktop\Новая папка (2)\P1110569.JPG"/>
          <p:cNvPicPr>
            <a:picLocks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81103" y="4064033"/>
            <a:ext cx="2405697" cy="211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" name="Picture 2">
            <a:extLst>
              <a:ext uri="{FF2B5EF4-FFF2-40B4-BE49-F238E27FC236}">
                <a16:creationId xmlns:a16="http://schemas.microsoft.com/office/drawing/2014/main" id="{98863F1C-C1AC-39E8-F051-6D0AF46015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067" y="1995476"/>
            <a:ext cx="5055494" cy="3381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Картинки по запросу фоны к презентации по здоровый образ жизн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04801"/>
            <a:ext cx="9525000" cy="7162801"/>
          </a:xfrm>
          <a:prstGeom prst="rect">
            <a:avLst/>
          </a:prstGeom>
          <a:noFill/>
        </p:spPr>
      </p:pic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29600" cy="2520280"/>
          </a:xfrm>
        </p:spPr>
        <p:txBody>
          <a:bodyPr>
            <a:normAutofit fontScale="90000"/>
          </a:bodyPr>
          <a:lstStyle/>
          <a:p>
            <a:pPr algn="ctr" eaLnBrk="1" hangingPunct="1"/>
            <a:br>
              <a:rPr lang="ru-RU" sz="2400" b="1" dirty="0">
                <a:solidFill>
                  <a:srgbClr val="FF0000"/>
                </a:solidFill>
              </a:rPr>
            </a:br>
            <a:r>
              <a:rPr lang="ru-RU" sz="2700" b="1" i="1" dirty="0">
                <a:solidFill>
                  <a:srgbClr val="FF0000"/>
                </a:solidFill>
              </a:rPr>
              <a:t>Игровой </a:t>
            </a:r>
            <a:r>
              <a:rPr lang="ru-RU" sz="2700" b="1" i="1" dirty="0" err="1">
                <a:solidFill>
                  <a:srgbClr val="FF0000"/>
                </a:solidFill>
              </a:rPr>
              <a:t>самомассаж</a:t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При игровом </a:t>
            </a:r>
            <a:r>
              <a:rPr lang="ru-RU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самомассаже</a:t>
            </a:r>
            <a:r>
              <a:rPr 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для частей тела используем следующие приемы: </a:t>
            </a:r>
            <a:br>
              <a:rPr 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1. Поглаживание </a:t>
            </a:r>
            <a:br>
              <a:rPr lang="ru-RU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2. Растирание </a:t>
            </a:r>
            <a:br>
              <a:rPr lang="ru-RU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3. Разминание </a:t>
            </a:r>
            <a:br>
              <a:rPr lang="ru-RU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4. Поколачивание </a:t>
            </a:r>
            <a:endParaRPr lang="ru-RU" sz="2400" dirty="0">
              <a:solidFill>
                <a:srgbClr val="0000FF"/>
              </a:solidFill>
            </a:endParaRPr>
          </a:p>
        </p:txBody>
      </p:sp>
      <p:pic>
        <p:nvPicPr>
          <p:cNvPr id="8" name="Рисунок 4" descr="C:\Users\Роман\Desktop\Новая папка (2)\P1110621.JPG"/>
          <p:cNvPicPr>
            <a:picLocks noGrp="1" noChangeAspect="1" noChangeArrowheads="1"/>
          </p:cNvPicPr>
          <p:nvPr>
            <p:ph type="dgm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20029" y="1452153"/>
            <a:ext cx="1795549" cy="25686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772" y="1982254"/>
            <a:ext cx="2609850" cy="19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5325" y="4094211"/>
            <a:ext cx="2736850" cy="20526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77978" y="4149327"/>
            <a:ext cx="2279650" cy="17097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4" name="Picture 2">
            <a:extLst>
              <a:ext uri="{FF2B5EF4-FFF2-40B4-BE49-F238E27FC236}">
                <a16:creationId xmlns:a16="http://schemas.microsoft.com/office/drawing/2014/main" id="{876B63B9-776D-9AA5-77F4-EE2A3F6292C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190" b="89943" l="3250" r="55625">
                        <a14:foregroundMark x1="6000" y1="24713" x2="5125" y2="33908"/>
                        <a14:foregroundMark x1="5125" y1="33908" x2="10625" y2="39368"/>
                        <a14:foregroundMark x1="53000" y1="25287" x2="55750" y2="33764"/>
                        <a14:foregroundMark x1="55750" y1="33764" x2="53250" y2="41092"/>
                        <a14:foregroundMark x1="53250" y1="41092" x2="50125" y2="44109"/>
                        <a14:foregroundMark x1="55875" y1="28448" x2="55625" y2="37500"/>
                        <a14:foregroundMark x1="55625" y1="37500" x2="55375" y2="37500"/>
                        <a14:foregroundMark x1="4625" y1="77155" x2="4875" y2="81178"/>
                        <a14:foregroundMark x1="3875" y1="25862" x2="3250" y2="36351"/>
                        <a14:foregroundMark x1="3250" y1="36351" x2="4125" y2="41236"/>
                        <a14:foregroundMark x1="27375" y1="8190" x2="35875" y2="91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9741" r="42440"/>
          <a:stretch/>
        </p:blipFill>
        <p:spPr bwMode="auto">
          <a:xfrm>
            <a:off x="4043735" y="2443997"/>
            <a:ext cx="2083798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Картинки по запросу фоны к презентации по здоровый образ жизн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04801"/>
            <a:ext cx="9525000" cy="71628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158750"/>
            <a:ext cx="6779096" cy="12588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Физминутки</a:t>
            </a:r>
            <a:br>
              <a:rPr lang="ru-RU" sz="2400" dirty="0"/>
            </a:br>
            <a:r>
              <a:rPr lang="ru-RU" sz="2400" dirty="0">
                <a:solidFill>
                  <a:srgbClr val="0000FF"/>
                </a:solidFill>
              </a:rPr>
              <a:t>используется в качестве вспомогательного средства, для снятия напряжения, повышения эмоционального настроя.</a:t>
            </a: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type="dgm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5324" y="1404731"/>
            <a:ext cx="2577141" cy="1932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9461" y="3489781"/>
            <a:ext cx="1782198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07789" y="1657474"/>
            <a:ext cx="2376654" cy="17821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95DBBC2-2729-B59D-E7E9-724A0AF69596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7782" y="3237753"/>
            <a:ext cx="2880320" cy="2880320"/>
          </a:xfrm>
          <a:prstGeom prst="rect">
            <a:avLst/>
          </a:prstGeo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Картинки по запросу фоны к презентации по здоровый образ жизн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04801"/>
            <a:ext cx="9525000" cy="7162801"/>
          </a:xfrm>
          <a:prstGeom prst="rect">
            <a:avLst/>
          </a:prstGeom>
          <a:noFill/>
        </p:spPr>
      </p:pic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1214438"/>
            <a:ext cx="8143875" cy="4500562"/>
          </a:xfrm>
        </p:spPr>
        <p:txBody>
          <a:bodyPr>
            <a:normAutofit fontScale="92500" lnSpcReduction="10000"/>
          </a:bodyPr>
          <a:lstStyle/>
          <a:p>
            <a:pPr marL="2870200" eaLnBrk="1" hangingPunct="1">
              <a:buFont typeface="Wingdings" pitchFamily="2" charset="2"/>
              <a:buNone/>
              <a:defRPr/>
            </a:pPr>
            <a:r>
              <a:rPr lang="ru-RU" sz="28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«Я не боюсь еще  раз                          повторить: забота о здоровье  - это важнейший труд воспитателя. </a:t>
            </a:r>
          </a:p>
          <a:p>
            <a:pPr marL="2870200" eaLnBrk="1" hangingPunct="1">
              <a:buFont typeface="Wingdings" pitchFamily="2" charset="2"/>
              <a:buNone/>
              <a:defRPr/>
            </a:pPr>
            <a:r>
              <a:rPr lang="ru-RU" sz="28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От жизнерадостности, бодрости детей зависит их духовная жизнь, мировоззрение, умственное развитие, прочность знаний, вера в свои силы».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В.Сухомлинский </a:t>
            </a:r>
          </a:p>
        </p:txBody>
      </p:sp>
    </p:spTree>
  </p:cSld>
  <p:clrMapOvr>
    <a:masterClrMapping/>
  </p:clrMapOvr>
  <p:transition>
    <p:wedge/>
    <p:sndAc>
      <p:stSnd>
        <p:snd r:embed="rId2" name="chimes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Картинки по запросу фоны к презентации по здоровый образ жизн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04801"/>
            <a:ext cx="9525000" cy="7162801"/>
          </a:xfrm>
          <a:prstGeom prst="rect">
            <a:avLst/>
          </a:prstGeom>
          <a:noFill/>
        </p:spPr>
      </p:pic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8750"/>
            <a:ext cx="8229600" cy="893763"/>
          </a:xfrm>
        </p:spPr>
        <p:txBody>
          <a:bodyPr/>
          <a:lstStyle/>
          <a:p>
            <a:pPr eaLnBrk="1" hangingPunct="1"/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задачи: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899592" y="1052513"/>
            <a:ext cx="8064896" cy="5545137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None/>
              <a:defRPr/>
            </a:pPr>
            <a:endParaRPr lang="ru-RU" sz="2400" dirty="0"/>
          </a:p>
          <a:p>
            <a:pPr eaLnBrk="1" hangingPunct="1">
              <a:lnSpc>
                <a:spcPts val="3600"/>
              </a:lnSpc>
            </a:pPr>
            <a:r>
              <a:rPr lang="ru-RU" sz="2400" i="1" dirty="0">
                <a:solidFill>
                  <a:srgbClr val="0070C0"/>
                </a:solidFill>
              </a:rPr>
              <a:t>   </a:t>
            </a:r>
            <a:r>
              <a:rPr lang="ru-RU" sz="2400" b="1" i="1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создание адекватных условий для развития, обучения, оздоровления детей.</a:t>
            </a:r>
          </a:p>
          <a:p>
            <a:pPr eaLnBrk="1" hangingPunct="1">
              <a:lnSpc>
                <a:spcPts val="3600"/>
              </a:lnSpc>
            </a:pPr>
            <a:r>
              <a:rPr lang="ru-RU" sz="2400" b="1" i="1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сохранение здоровья детей и повышение двигательной активности и умственной работоспособности .</a:t>
            </a:r>
          </a:p>
          <a:p>
            <a:pPr eaLnBrk="1" hangingPunct="1">
              <a:lnSpc>
                <a:spcPts val="3600"/>
              </a:lnSpc>
            </a:pPr>
            <a:r>
              <a:rPr lang="ru-RU" sz="2400" b="1" i="1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создание положительного эмоционального настроя и снятие </a:t>
            </a:r>
            <a:r>
              <a:rPr lang="ru-RU" sz="2400" b="1" i="1" dirty="0" err="1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психоэмоционального</a:t>
            </a:r>
            <a:r>
              <a:rPr lang="ru-RU" sz="2400" b="1" i="1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напряжения.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400" dirty="0"/>
          </a:p>
          <a:p>
            <a:pPr eaLnBrk="1" hangingPunct="1">
              <a:lnSpc>
                <a:spcPct val="90000"/>
              </a:lnSpc>
              <a:defRPr/>
            </a:pPr>
            <a:endParaRPr lang="ru-RU" sz="2400" dirty="0"/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400" dirty="0"/>
          </a:p>
          <a:p>
            <a:pPr eaLnBrk="1" hangingPunct="1">
              <a:lnSpc>
                <a:spcPct val="90000"/>
              </a:lnSpc>
              <a:defRPr/>
            </a:pPr>
            <a:endParaRPr lang="ru-RU" sz="2400" dirty="0"/>
          </a:p>
          <a:p>
            <a:pPr eaLnBrk="1" hangingPunct="1">
              <a:lnSpc>
                <a:spcPct val="90000"/>
              </a:lnSpc>
              <a:defRPr/>
            </a:pPr>
            <a:endParaRPr lang="ru-RU" sz="2400" dirty="0"/>
          </a:p>
        </p:txBody>
      </p:sp>
    </p:spTree>
  </p:cSld>
  <p:clrMapOvr>
    <a:masterClrMapping/>
  </p:clrMapOvr>
  <p:transition>
    <p:wedg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Картинки по запросу фоны к презентации по здоровый образ жизн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04801"/>
            <a:ext cx="9525000" cy="7162801"/>
          </a:xfrm>
          <a:prstGeom prst="rect">
            <a:avLst/>
          </a:prstGeom>
          <a:noFill/>
        </p:spPr>
      </p:pic>
      <p:sp>
        <p:nvSpPr>
          <p:cNvPr id="74754" name="Rectang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Система физкультурно-оздоровительной работы, осуществляемая в детском саду</a:t>
            </a:r>
            <a:b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755" name="Rectangle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Ведущие принципы: </a:t>
            </a:r>
          </a:p>
          <a:p>
            <a:pPr>
              <a:buNone/>
            </a:pP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-личностно-ориентированный подход к каждому ребёнку</a:t>
            </a:r>
          </a:p>
          <a:p>
            <a:pPr>
              <a:buFontTx/>
              <a:buChar char="-"/>
            </a:pP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систематичность</a:t>
            </a:r>
          </a:p>
          <a:p>
            <a:pPr>
              <a:buFontTx/>
              <a:buChar char="-"/>
            </a:pP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последовательность</a:t>
            </a:r>
          </a:p>
          <a:p>
            <a:pPr>
              <a:buFontTx/>
              <a:buChar char="-"/>
            </a:pP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доступность</a:t>
            </a:r>
          </a:p>
          <a:p>
            <a:pPr>
              <a:buFontTx/>
              <a:buChar char="-"/>
            </a:pP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постепенность </a:t>
            </a:r>
          </a:p>
          <a:p>
            <a:pPr>
              <a:buFontTx/>
              <a:buChar char="-"/>
            </a:pP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комплексность.</a:t>
            </a:r>
          </a:p>
        </p:txBody>
      </p:sp>
    </p:spTree>
  </p:cSld>
  <p:clrMapOvr>
    <a:masterClrMapping/>
  </p:clrMapOvr>
  <p:transition>
    <p:wedg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Картинки по запросу фоны к презентации по здоровый образ жизн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04801"/>
            <a:ext cx="9525000" cy="7162801"/>
          </a:xfrm>
          <a:prstGeom prst="rect">
            <a:avLst/>
          </a:prstGeom>
          <a:noFill/>
        </p:spPr>
      </p:pic>
      <p:sp>
        <p:nvSpPr>
          <p:cNvPr id="23554" name="Rectangle 32"/>
          <p:cNvSpPr>
            <a:spLocks noGrp="1" noChangeArrowheads="1"/>
          </p:cNvSpPr>
          <p:nvPr>
            <p:ph type="title"/>
          </p:nvPr>
        </p:nvSpPr>
        <p:spPr>
          <a:xfrm>
            <a:off x="457200" y="158750"/>
            <a:ext cx="8472488" cy="698500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sz="2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Модель ежедневной системы работы </a:t>
            </a:r>
            <a:br>
              <a:rPr lang="ru-RU" sz="2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 физическому воспитанию</a:t>
            </a:r>
          </a:p>
        </p:txBody>
      </p:sp>
      <p:grpSp>
        <p:nvGrpSpPr>
          <p:cNvPr id="2" name="Diagram 35"/>
          <p:cNvGrpSpPr>
            <a:grpSpLocks noChangeAspect="1"/>
          </p:cNvGrpSpPr>
          <p:nvPr/>
        </p:nvGrpSpPr>
        <p:grpSpPr bwMode="auto">
          <a:xfrm>
            <a:off x="1571625" y="928688"/>
            <a:ext cx="6000750" cy="5567362"/>
            <a:chOff x="1540" y="1067"/>
            <a:chExt cx="2690" cy="2621"/>
          </a:xfrm>
        </p:grpSpPr>
        <p:sp>
          <p:nvSpPr>
            <p:cNvPr id="23556" name="_s62468"/>
            <p:cNvSpPr>
              <a:spLocks noChangeShapeType="1"/>
            </p:cNvSpPr>
            <p:nvPr/>
          </p:nvSpPr>
          <p:spPr bwMode="auto">
            <a:xfrm flipH="1" flipV="1">
              <a:off x="2385" y="1844"/>
              <a:ext cx="280" cy="332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6" name="_s62469"/>
            <p:cNvSpPr>
              <a:spLocks noChangeArrowheads="1"/>
            </p:cNvSpPr>
            <p:nvPr/>
          </p:nvSpPr>
          <p:spPr bwMode="auto">
            <a:xfrm>
              <a:off x="1892" y="1312"/>
              <a:ext cx="603" cy="603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ru-RU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Прогулки,</a:t>
              </a:r>
            </a:p>
            <a:p>
              <a:pPr algn="ctr">
                <a:defRPr/>
              </a:pPr>
              <a:r>
                <a:rPr lang="ru-RU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подвижные </a:t>
              </a:r>
            </a:p>
            <a:p>
              <a:pPr algn="ctr">
                <a:defRPr/>
              </a:pPr>
              <a:r>
                <a:rPr lang="ru-RU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игры</a:t>
              </a:r>
            </a:p>
          </p:txBody>
        </p:sp>
        <p:sp>
          <p:nvSpPr>
            <p:cNvPr id="23558" name="_s62470"/>
            <p:cNvSpPr>
              <a:spLocks noChangeShapeType="1"/>
            </p:cNvSpPr>
            <p:nvPr/>
          </p:nvSpPr>
          <p:spPr bwMode="auto">
            <a:xfrm flipH="1" flipV="1">
              <a:off x="2134" y="2279"/>
              <a:ext cx="428" cy="75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8" name="_s62471"/>
            <p:cNvSpPr>
              <a:spLocks noChangeArrowheads="1"/>
            </p:cNvSpPr>
            <p:nvPr/>
          </p:nvSpPr>
          <p:spPr bwMode="auto">
            <a:xfrm>
              <a:off x="1540" y="1942"/>
              <a:ext cx="603" cy="603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ru-RU" sz="1400" b="1" dirty="0">
                  <a:solidFill>
                    <a:schemeClr val="tx1"/>
                  </a:solidFill>
                  <a:latin typeface="+mj-lt"/>
                </a:rPr>
                <a:t>Гимнастика </a:t>
              </a:r>
            </a:p>
            <a:p>
              <a:pPr algn="ctr">
                <a:defRPr/>
              </a:pPr>
              <a:r>
                <a:rPr lang="ru-RU" sz="1400" b="1" dirty="0">
                  <a:solidFill>
                    <a:schemeClr val="tx1"/>
                  </a:solidFill>
                  <a:latin typeface="+mj-lt"/>
                </a:rPr>
                <a:t>после</a:t>
              </a:r>
            </a:p>
            <a:p>
              <a:pPr algn="ctr">
                <a:defRPr/>
              </a:pPr>
              <a:r>
                <a:rPr lang="ru-RU" sz="1400" b="1" dirty="0">
                  <a:solidFill>
                    <a:schemeClr val="tx1"/>
                  </a:solidFill>
                  <a:latin typeface="+mj-lt"/>
                </a:rPr>
                <a:t>дневного сна</a:t>
              </a:r>
            </a:p>
          </p:txBody>
        </p:sp>
        <p:sp>
          <p:nvSpPr>
            <p:cNvPr id="23560" name="_s62472"/>
            <p:cNvSpPr>
              <a:spLocks noChangeShapeType="1"/>
            </p:cNvSpPr>
            <p:nvPr/>
          </p:nvSpPr>
          <p:spPr bwMode="auto">
            <a:xfrm flipH="1">
              <a:off x="2222" y="2556"/>
              <a:ext cx="376" cy="218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10" name="_s62473"/>
            <p:cNvSpPr>
              <a:spLocks noChangeArrowheads="1"/>
            </p:cNvSpPr>
            <p:nvPr/>
          </p:nvSpPr>
          <p:spPr bwMode="auto">
            <a:xfrm>
              <a:off x="1661" y="2622"/>
              <a:ext cx="603" cy="602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ru-RU" sz="1400" b="1" dirty="0">
                  <a:latin typeface="+mj-lt"/>
                </a:rPr>
                <a:t>Гимнастика: </a:t>
              </a:r>
            </a:p>
            <a:p>
              <a:pPr algn="ctr">
                <a:defRPr/>
              </a:pPr>
              <a:r>
                <a:rPr lang="ru-RU" sz="1400" b="1" dirty="0">
                  <a:latin typeface="+mj-lt"/>
                </a:rPr>
                <a:t>для глаз, </a:t>
              </a:r>
            </a:p>
            <a:p>
              <a:pPr algn="ctr">
                <a:defRPr/>
              </a:pPr>
              <a:r>
                <a:rPr lang="ru-RU" sz="1400" b="1" dirty="0">
                  <a:latin typeface="+mj-lt"/>
                </a:rPr>
                <a:t>пальчиковая,</a:t>
              </a:r>
            </a:p>
            <a:p>
              <a:pPr algn="ctr">
                <a:defRPr/>
              </a:pPr>
              <a:r>
                <a:rPr lang="ru-RU" sz="1400" b="1" dirty="0">
                  <a:latin typeface="+mj-lt"/>
                </a:rPr>
                <a:t>дыхательная</a:t>
              </a:r>
            </a:p>
          </p:txBody>
        </p:sp>
        <p:sp>
          <p:nvSpPr>
            <p:cNvPr id="23562" name="_s62474"/>
            <p:cNvSpPr>
              <a:spLocks noChangeShapeType="1"/>
            </p:cNvSpPr>
            <p:nvPr/>
          </p:nvSpPr>
          <p:spPr bwMode="auto">
            <a:xfrm flipH="1">
              <a:off x="2607" y="2688"/>
              <a:ext cx="148" cy="408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12" name="_s62475"/>
            <p:cNvSpPr>
              <a:spLocks noChangeArrowheads="1"/>
            </p:cNvSpPr>
            <p:nvPr/>
          </p:nvSpPr>
          <p:spPr bwMode="auto">
            <a:xfrm>
              <a:off x="2212" y="3085"/>
              <a:ext cx="603" cy="603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ru-RU" sz="1400" b="1" dirty="0">
                  <a:latin typeface="+mj-lt"/>
                </a:rPr>
                <a:t>Музыкально-</a:t>
              </a:r>
            </a:p>
            <a:p>
              <a:pPr algn="ctr">
                <a:defRPr/>
              </a:pPr>
              <a:r>
                <a:rPr lang="ru-RU" sz="1400" b="1" dirty="0">
                  <a:latin typeface="+mj-lt"/>
                </a:rPr>
                <a:t>ритмическая </a:t>
              </a:r>
            </a:p>
            <a:p>
              <a:pPr algn="ctr">
                <a:defRPr/>
              </a:pPr>
              <a:r>
                <a:rPr lang="ru-RU" sz="1400" b="1" dirty="0">
                  <a:latin typeface="+mj-lt"/>
                </a:rPr>
                <a:t>гимнастика</a:t>
              </a:r>
            </a:p>
          </p:txBody>
        </p:sp>
        <p:sp>
          <p:nvSpPr>
            <p:cNvPr id="23564" name="_s62476"/>
            <p:cNvSpPr>
              <a:spLocks noChangeShapeType="1"/>
            </p:cNvSpPr>
            <p:nvPr/>
          </p:nvSpPr>
          <p:spPr bwMode="auto">
            <a:xfrm>
              <a:off x="2960" y="2688"/>
              <a:ext cx="149" cy="407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14" name="_s62477"/>
            <p:cNvSpPr>
              <a:spLocks noChangeArrowheads="1"/>
            </p:cNvSpPr>
            <p:nvPr/>
          </p:nvSpPr>
          <p:spPr bwMode="auto">
            <a:xfrm>
              <a:off x="2910" y="3077"/>
              <a:ext cx="603" cy="603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ru-RU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Коррекционная</a:t>
              </a:r>
            </a:p>
            <a:p>
              <a:pPr algn="ctr">
                <a:defRPr/>
              </a:pPr>
              <a:r>
                <a:rPr lang="ru-RU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работа</a:t>
              </a:r>
            </a:p>
          </p:txBody>
        </p:sp>
        <p:sp>
          <p:nvSpPr>
            <p:cNvPr id="23566" name="_s62478"/>
            <p:cNvSpPr>
              <a:spLocks noChangeShapeType="1"/>
            </p:cNvSpPr>
            <p:nvPr/>
          </p:nvSpPr>
          <p:spPr bwMode="auto">
            <a:xfrm>
              <a:off x="3117" y="2556"/>
              <a:ext cx="376" cy="216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16" name="_s62479"/>
            <p:cNvSpPr>
              <a:spLocks noChangeArrowheads="1"/>
            </p:cNvSpPr>
            <p:nvPr/>
          </p:nvSpPr>
          <p:spPr bwMode="auto">
            <a:xfrm>
              <a:off x="3452" y="2622"/>
              <a:ext cx="603" cy="602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ru-RU" sz="1400" b="1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Физкульт</a:t>
              </a:r>
              <a:r>
                <a:rPr lang="ru-RU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-</a:t>
              </a:r>
            </a:p>
            <a:p>
              <a:pPr algn="ctr">
                <a:defRPr/>
              </a:pPr>
              <a:r>
                <a:rPr lang="ru-RU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минутки</a:t>
              </a:r>
            </a:p>
            <a:p>
              <a:pPr>
                <a:defRPr/>
              </a:pP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3568" name="_s62480"/>
            <p:cNvSpPr>
              <a:spLocks noChangeShapeType="1"/>
            </p:cNvSpPr>
            <p:nvPr/>
          </p:nvSpPr>
          <p:spPr bwMode="auto">
            <a:xfrm flipV="1">
              <a:off x="3153" y="2278"/>
              <a:ext cx="426" cy="76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18" name="_s62481"/>
            <p:cNvSpPr>
              <a:spLocks noChangeArrowheads="1"/>
            </p:cNvSpPr>
            <p:nvPr/>
          </p:nvSpPr>
          <p:spPr bwMode="auto">
            <a:xfrm>
              <a:off x="3575" y="1908"/>
              <a:ext cx="655" cy="62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ru-RU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Индивидуальная</a:t>
              </a:r>
            </a:p>
            <a:p>
              <a:pPr algn="ctr">
                <a:defRPr/>
              </a:pPr>
              <a:r>
                <a:rPr lang="ru-RU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работа</a:t>
              </a:r>
            </a:p>
          </p:txBody>
        </p:sp>
        <p:sp>
          <p:nvSpPr>
            <p:cNvPr id="23570" name="_s62482"/>
            <p:cNvSpPr>
              <a:spLocks noChangeShapeType="1"/>
            </p:cNvSpPr>
            <p:nvPr/>
          </p:nvSpPr>
          <p:spPr bwMode="auto">
            <a:xfrm flipV="1">
              <a:off x="3050" y="1844"/>
              <a:ext cx="278" cy="332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20" name="_s62483"/>
            <p:cNvSpPr>
              <a:spLocks noChangeArrowheads="1"/>
            </p:cNvSpPr>
            <p:nvPr/>
          </p:nvSpPr>
          <p:spPr bwMode="auto">
            <a:xfrm>
              <a:off x="3205" y="1336"/>
              <a:ext cx="650" cy="613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ru-RU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Физкультурные </a:t>
              </a:r>
            </a:p>
            <a:p>
              <a:pPr algn="ctr">
                <a:defRPr/>
              </a:pPr>
              <a:r>
                <a:rPr lang="ru-RU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занятия</a:t>
              </a:r>
            </a:p>
          </p:txBody>
        </p:sp>
        <p:sp>
          <p:nvSpPr>
            <p:cNvPr id="23572" name="_s62484"/>
            <p:cNvSpPr>
              <a:spLocks noChangeShapeType="1"/>
            </p:cNvSpPr>
            <p:nvPr/>
          </p:nvSpPr>
          <p:spPr bwMode="auto">
            <a:xfrm flipV="1">
              <a:off x="2857" y="1673"/>
              <a:ext cx="0" cy="433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ru-RU"/>
            </a:p>
          </p:txBody>
        </p:sp>
        <p:sp>
          <p:nvSpPr>
            <p:cNvPr id="22" name="_s62485"/>
            <p:cNvSpPr>
              <a:spLocks noChangeArrowheads="1"/>
            </p:cNvSpPr>
            <p:nvPr/>
          </p:nvSpPr>
          <p:spPr bwMode="auto">
            <a:xfrm>
              <a:off x="2533" y="1067"/>
              <a:ext cx="649" cy="607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ru-RU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Утренняя</a:t>
              </a:r>
            </a:p>
            <a:p>
              <a:pPr algn="ctr">
                <a:defRPr/>
              </a:pPr>
              <a:r>
                <a:rPr lang="ru-RU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гимнастика </a:t>
              </a:r>
            </a:p>
          </p:txBody>
        </p:sp>
        <p:sp>
          <p:nvSpPr>
            <p:cNvPr id="23574" name="_s62486"/>
            <p:cNvSpPr>
              <a:spLocks noChangeArrowheads="1"/>
            </p:cNvSpPr>
            <p:nvPr/>
          </p:nvSpPr>
          <p:spPr bwMode="auto">
            <a:xfrm>
              <a:off x="2401" y="1973"/>
              <a:ext cx="758" cy="736"/>
            </a:xfrm>
            <a:prstGeom prst="ellipse">
              <a:avLst/>
            </a:prstGeom>
            <a:solidFill>
              <a:srgbClr val="F1FD09"/>
            </a:solidFill>
            <a:ln w="28575">
              <a:solidFill>
                <a:srgbClr val="CAD402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ru-RU" sz="1400" b="1" dirty="0" err="1">
                  <a:solidFill>
                    <a:srgbClr val="0033CC"/>
                  </a:solidFill>
                </a:rPr>
                <a:t>Физкультурно</a:t>
              </a:r>
              <a:r>
                <a:rPr lang="ru-RU" sz="1400" b="1" dirty="0">
                  <a:solidFill>
                    <a:srgbClr val="0033CC"/>
                  </a:solidFill>
                </a:rPr>
                <a:t>-</a:t>
              </a:r>
            </a:p>
            <a:p>
              <a:pPr algn="ctr"/>
              <a:r>
                <a:rPr lang="ru-RU" sz="1400" b="1" dirty="0">
                  <a:solidFill>
                    <a:srgbClr val="0033CC"/>
                  </a:solidFill>
                </a:rPr>
                <a:t>оздоровительная </a:t>
              </a:r>
            </a:p>
            <a:p>
              <a:pPr algn="ctr"/>
              <a:r>
                <a:rPr lang="ru-RU" sz="1400" b="1" dirty="0">
                  <a:solidFill>
                    <a:srgbClr val="0033CC"/>
                  </a:solidFill>
                </a:rPr>
                <a:t>работа</a:t>
              </a:r>
            </a:p>
          </p:txBody>
        </p:sp>
      </p:grpSp>
      <p:pic>
        <p:nvPicPr>
          <p:cNvPr id="2050" name="Picture 2">
            <a:extLst>
              <a:ext uri="{FF2B5EF4-FFF2-40B4-BE49-F238E27FC236}">
                <a16:creationId xmlns:a16="http://schemas.microsoft.com/office/drawing/2014/main" id="{91945E0D-1C5A-AEA4-1D52-42420ECB79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422" r="67223" b="1"/>
          <a:stretch/>
        </p:blipFill>
        <p:spPr bwMode="auto">
          <a:xfrm>
            <a:off x="46718" y="3320141"/>
            <a:ext cx="1847192" cy="2775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B2AA93C0-3057-629B-E2BE-1F64B24F1E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92" t="1451"/>
          <a:stretch/>
        </p:blipFill>
        <p:spPr bwMode="auto">
          <a:xfrm>
            <a:off x="7684271" y="3823271"/>
            <a:ext cx="1632201" cy="2318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edge/>
    <p:sndAc>
      <p:stSnd>
        <p:snd r:embed="rId2" name="chimes.wav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Картинки по запросу фоны к презентации по здоровый образ жизн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304801"/>
            <a:ext cx="9525000" cy="7162801"/>
          </a:xfrm>
          <a:prstGeom prst="rect">
            <a:avLst/>
          </a:prstGeom>
          <a:noFill/>
        </p:spPr>
      </p:pic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784" y="-171400"/>
            <a:ext cx="6516216" cy="1196752"/>
          </a:xfrm>
          <a:ln>
            <a:noFill/>
          </a:ln>
        </p:spPr>
        <p:txBody>
          <a:bodyPr>
            <a:normAutofit/>
          </a:bodyPr>
          <a:lstStyle/>
          <a:p>
            <a:pPr algn="ctr" eaLnBrk="1" hangingPunct="1"/>
            <a:b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Утренняя  гимнастика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1600" b="1" i="1" dirty="0">
                <a:latin typeface="Times New Roman" pitchFamily="18" charset="0"/>
                <a:cs typeface="Times New Roman" pitchFamily="18" charset="0"/>
              </a:rPr>
            </a:br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2590800" y="908720"/>
            <a:ext cx="6229672" cy="302433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в детском саду имеет большое оздоровительное значение и является обязательной частью распорядка дня. Игровой  </a:t>
            </a:r>
            <a:r>
              <a:rPr lang="ru-RU" sz="1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самомассаж</a:t>
            </a:r>
            <a:r>
              <a:rPr lang="ru-RU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и элементы суставной гимнастики  (используемые в комплексах) защищают организм от простудных заболеваний, повышают деятельность головного мозга, улучшают </a:t>
            </a:r>
            <a:r>
              <a:rPr lang="ru-RU" sz="1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лимфоотток</a:t>
            </a:r>
            <a:r>
              <a:rPr lang="ru-RU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и кровообращение, доставляют радость и хорошее настроение.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82366" y="3266468"/>
            <a:ext cx="2638106" cy="1978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4166" y="3360575"/>
            <a:ext cx="2670981" cy="2004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397DB601-8158-7ED5-1B50-874D0B6019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25" t="-2432"/>
          <a:stretch/>
        </p:blipFill>
        <p:spPr bwMode="auto">
          <a:xfrm>
            <a:off x="3647610" y="2850497"/>
            <a:ext cx="2069831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edg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Картинки по запросу фоны к презентации по здоровый образ жизн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04801"/>
            <a:ext cx="9525000" cy="7162801"/>
          </a:xfrm>
          <a:prstGeom prst="rect">
            <a:avLst/>
          </a:prstGeom>
          <a:noFill/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505200" y="152400"/>
            <a:ext cx="5422900" cy="2743200"/>
          </a:xfrm>
        </p:spPr>
        <p:txBody>
          <a:bodyPr>
            <a:normAutofit/>
          </a:bodyPr>
          <a:lstStyle/>
          <a:p>
            <a:pPr algn="ctr" eaLnBrk="1" hangingPunct="1"/>
            <a:br>
              <a:rPr lang="ru-RU" sz="1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Физкультурные занятия </a:t>
            </a:r>
            <a:br>
              <a:rPr lang="ru-RU" sz="2000" b="1" dirty="0">
                <a:solidFill>
                  <a:srgbClr val="FF0000"/>
                </a:solidFill>
              </a:rPr>
            </a:br>
            <a:r>
              <a:rPr lang="ru-RU" sz="1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1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являются одной из основных форм проведения  физкультурно-оздоровительной работы  в детском саду. 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br>
              <a:rPr lang="ru-RU" sz="1600" b="1" dirty="0">
                <a:solidFill>
                  <a:srgbClr val="0000FF"/>
                </a:solidFill>
                <a:latin typeface="+mn-lt"/>
              </a:rPr>
            </a:br>
            <a:endParaRPr lang="ru-RU" sz="1600" b="1" dirty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11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62624" y="3991698"/>
            <a:ext cx="2917825" cy="21891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3075" y="2018026"/>
            <a:ext cx="2690177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1959" y="4037899"/>
            <a:ext cx="2679700" cy="2009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78483" y="1991865"/>
            <a:ext cx="2662182" cy="19955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>
            <a:extLst>
              <a:ext uri="{FF2B5EF4-FFF2-40B4-BE49-F238E27FC236}">
                <a16:creationId xmlns:a16="http://schemas.microsoft.com/office/drawing/2014/main" id="{392B1222-22D8-3984-9385-3CBE63BECC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65758" y="2780928"/>
            <a:ext cx="2369004" cy="3000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Картинки по запросу фоны к презентации по здоровый образ жизн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04801"/>
            <a:ext cx="9525000" cy="7162801"/>
          </a:xfrm>
          <a:prstGeom prst="rect">
            <a:avLst/>
          </a:prstGeom>
          <a:noFill/>
        </p:spPr>
      </p:pic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152400"/>
            <a:ext cx="5791200" cy="5334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1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1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ru-RU" sz="31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Прогулки.</a:t>
            </a:r>
            <a:br>
              <a:rPr lang="ru-RU" sz="2800" b="1" dirty="0">
                <a:solidFill>
                  <a:srgbClr val="FF0000"/>
                </a:solidFill>
              </a:rPr>
            </a:br>
            <a:endParaRPr lang="ru-RU" sz="1800" b="1" dirty="0">
              <a:solidFill>
                <a:srgbClr val="0000FF"/>
              </a:solidFill>
            </a:endParaRPr>
          </a:p>
        </p:txBody>
      </p:sp>
      <p:pic>
        <p:nvPicPr>
          <p:cNvPr id="16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947999" y="1255886"/>
            <a:ext cx="2133868" cy="1600401"/>
          </a:xfrm>
          <a:prstGeom prst="ellipse">
            <a:avLst/>
          </a:prstGeom>
          <a:noFill/>
        </p:spPr>
      </p:pic>
      <p:sp>
        <p:nvSpPr>
          <p:cNvPr id="8195" name="Rectangle 3"/>
          <p:cNvSpPr>
            <a:spLocks noGrp="1" noChangeArrowheads="1"/>
          </p:cNvSpPr>
          <p:nvPr>
            <p:ph type="body" sz="half" idx="3"/>
          </p:nvPr>
        </p:nvSpPr>
        <p:spPr>
          <a:xfrm>
            <a:off x="3276600" y="1066800"/>
            <a:ext cx="5562600" cy="3276600"/>
          </a:xfrm>
        </p:spPr>
        <p:txBody>
          <a:bodyPr/>
          <a:lstStyle/>
          <a:p>
            <a:pPr eaLnBrk="1" hangingPunct="1">
              <a:lnSpc>
                <a:spcPct val="115000"/>
              </a:lnSpc>
              <a:buFontTx/>
              <a:buNone/>
            </a:pPr>
            <a:r>
              <a:rPr lang="ru-RU" sz="1600" b="1" dirty="0">
                <a:solidFill>
                  <a:srgbClr val="0000FF"/>
                </a:solidFill>
              </a:rPr>
              <a:t>Чтобы вырасти здоровыми,  дети  должны проводить на свежем воздухе как можно больше времени.</a:t>
            </a:r>
            <a:r>
              <a:rPr lang="ru-RU" sz="1600" b="1" dirty="0"/>
              <a:t> </a:t>
            </a:r>
            <a:r>
              <a:rPr lang="ru-RU" sz="1600" b="1" dirty="0">
                <a:solidFill>
                  <a:srgbClr val="0000FF"/>
                </a:solidFill>
              </a:rPr>
              <a:t>Увлекательно и интересно проходят подвижные игры на прогулке. Во время игр в природных условиях у детей формируются умения использовать приобретённые навыки в многообразных  ситуациях. Развивается ловкость, быстрота, сила и выносливость, умение действовать смело, честно, проявлять активность, самостоятельность.</a:t>
            </a:r>
          </a:p>
        </p:txBody>
      </p:sp>
      <p:sp>
        <p:nvSpPr>
          <p:cNvPr id="130054" name="Cloud"/>
          <p:cNvSpPr>
            <a:spLocks noChangeAspect="1" noEditPoints="1" noChangeArrowheads="1"/>
          </p:cNvSpPr>
          <p:nvPr/>
        </p:nvSpPr>
        <p:spPr bwMode="auto">
          <a:xfrm flipH="1">
            <a:off x="3048000" y="0"/>
            <a:ext cx="1255713" cy="841375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00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201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7" name="Picture 6" descr="сол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 contrast="20000"/>
          </a:blip>
          <a:srcRect/>
          <a:stretch>
            <a:fillRect/>
          </a:stretch>
        </p:blipFill>
        <p:spPr bwMode="auto">
          <a:xfrm>
            <a:off x="7315200" y="-1"/>
            <a:ext cx="1373558" cy="125640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13588" y="3356992"/>
            <a:ext cx="2030412" cy="270986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4388" y="3115224"/>
            <a:ext cx="2233612" cy="297815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>
            <a:extLst>
              <a:ext uri="{FF2B5EF4-FFF2-40B4-BE49-F238E27FC236}">
                <a16:creationId xmlns:a16="http://schemas.microsoft.com/office/drawing/2014/main" id="{BC8AFF6F-E682-B53E-A4EE-AC28134D8A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8856" y="3983437"/>
            <a:ext cx="2423579" cy="262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7745F6F0-EA32-5731-D144-C16513089EB1}"/>
              </a:ext>
            </a:extLst>
          </p:cNvPr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Картинки по запросу фоны к презентации по здоровый образ жизн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04801"/>
            <a:ext cx="9525000" cy="716280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347864" y="260648"/>
            <a:ext cx="5184576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Гимнастика пробуждения,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>
                <a:solidFill>
                  <a:srgbClr val="FC0000"/>
                </a:solidFill>
                <a:latin typeface="Times New Roman" pitchFamily="18" charset="0"/>
                <a:cs typeface="Times New Roman" pitchFamily="18" charset="0"/>
              </a:rPr>
              <a:t>закаливание</a:t>
            </a:r>
            <a:br>
              <a:rPr lang="ru-RU" dirty="0">
                <a:solidFill>
                  <a:srgbClr val="FC0000"/>
                </a:solidFill>
              </a:rPr>
            </a:br>
            <a:r>
              <a:rPr lang="ru-RU" b="1" dirty="0">
                <a:solidFill>
                  <a:srgbClr val="0000FF"/>
                </a:solidFill>
              </a:rPr>
              <a:t>после дневного сна отличается от традиционной зарядки. Её новизна заключается в более естественном переходе от сна к бодрствованию. Сначала дети выполняют упражнения лежа в кроватках, потом сидя и стоя.</a:t>
            </a:r>
            <a:br>
              <a:rPr lang="ru-RU" b="1" dirty="0">
                <a:solidFill>
                  <a:srgbClr val="0000FF"/>
                </a:solidFill>
              </a:rPr>
            </a:br>
            <a:r>
              <a:rPr lang="ru-RU" b="1" dirty="0">
                <a:solidFill>
                  <a:srgbClr val="0000FF"/>
                </a:solidFill>
              </a:rPr>
              <a:t>Интересный сюжет, красивая негромкая музыка уводят детей в мир сказок, положительно влияют на развитие речи и восприятие окружающего мира.</a:t>
            </a:r>
            <a:br>
              <a:rPr lang="ru-RU" sz="2000" dirty="0">
                <a:solidFill>
                  <a:srgbClr val="0000FF"/>
                </a:solidFill>
              </a:rPr>
            </a:br>
            <a:endParaRPr lang="ru-RU" dirty="0"/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070491"/>
            <a:ext cx="2016224" cy="26894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4" cstate="print"/>
          <a:srcRect l="22261" t="13467" r="18983"/>
          <a:stretch>
            <a:fillRect/>
          </a:stretch>
        </p:blipFill>
        <p:spPr bwMode="auto">
          <a:xfrm>
            <a:off x="1357784" y="3794224"/>
            <a:ext cx="1735299" cy="2212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5" cstate="print"/>
          <a:srcRect t="29685"/>
          <a:stretch/>
        </p:blipFill>
        <p:spPr>
          <a:xfrm>
            <a:off x="4457669" y="3937106"/>
            <a:ext cx="2184648" cy="20467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8" name="Picture 2">
            <a:extLst>
              <a:ext uri="{FF2B5EF4-FFF2-40B4-BE49-F238E27FC236}">
                <a16:creationId xmlns:a16="http://schemas.microsoft.com/office/drawing/2014/main" id="{4255660F-22B3-1E83-1C1C-35441EF258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4699" y="3276599"/>
            <a:ext cx="2924944" cy="292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171</TotalTime>
  <Words>459</Words>
  <Application>Microsoft Office PowerPoint</Application>
  <PresentationFormat>Экран (4:3)</PresentationFormat>
  <Paragraphs>65</Paragraphs>
  <Slides>13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Times New Roman</vt:lpstr>
      <vt:lpstr>Verdana</vt:lpstr>
      <vt:lpstr>Wingdings</vt:lpstr>
      <vt:lpstr>Тема Office</vt:lpstr>
      <vt:lpstr>Эффективные формы физкультурно-оздоровительной работы в ДОУ. </vt:lpstr>
      <vt:lpstr>Презентация PowerPoint</vt:lpstr>
      <vt:lpstr>Основные задачи:</vt:lpstr>
      <vt:lpstr>Система физкультурно-оздоровительной работы, осуществляемая в детском саду </vt:lpstr>
      <vt:lpstr>Модель ежедневной системы работы  по физическому воспитанию</vt:lpstr>
      <vt:lpstr> Утренняя  гимнастика  </vt:lpstr>
      <vt:lpstr> Физкультурные занятия  – являются одной из основных форм проведения  физкультурно-оздоровительной работы  в детском саду.   </vt:lpstr>
      <vt:lpstr>                                     Прогулки. </vt:lpstr>
      <vt:lpstr>Презентация PowerPoint</vt:lpstr>
      <vt:lpstr>Пальчиковая гимнастика рекомендуется всем детям, особенно с речевыми проблемами. Проводиться в любой удобный отрезок времени.</vt:lpstr>
      <vt:lpstr>Дыхательная Гимнастика   проводится в проветриваемом помещении, педагог даёт детям инструкции об обязательной гигиене полости носа</vt:lpstr>
      <vt:lpstr> Игровой самомассаж При игровом самомассаже для частей тела используем следующие приемы:  1. Поглаживание  2. Растирание  3. Разминание  4. Поколачивание </vt:lpstr>
      <vt:lpstr>Физминутки используется в качестве вспомогательного средства, для снятия напряжения, повышения эмоционального настроя.</vt:lpstr>
    </vt:vector>
  </TitlesOfParts>
  <Company>Krokoz™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Роман</dc:creator>
  <cp:lastModifiedBy>Yozik</cp:lastModifiedBy>
  <cp:revision>17</cp:revision>
  <dcterms:created xsi:type="dcterms:W3CDTF">2016-10-19T08:49:23Z</dcterms:created>
  <dcterms:modified xsi:type="dcterms:W3CDTF">2024-02-11T22:22:39Z</dcterms:modified>
</cp:coreProperties>
</file>