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8000"/>
    <a:srgbClr val="CCECFF"/>
    <a:srgbClr val="D208C4"/>
    <a:srgbClr val="00FF00"/>
    <a:srgbClr val="CC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>
        <p:scale>
          <a:sx n="91" d="100"/>
          <a:sy n="91" d="100"/>
        </p:scale>
        <p:origin x="1314" y="51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4F3259-F7A3-4DB9-B62B-855F2FB09206}" type="datetimeFigureOut">
              <a:rPr lang="ru-RU" smtClean="0"/>
              <a:t>11.02.2024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29341F4-A83A-404D-A97D-2367CF96FC3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3020631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9341F4-A83A-404D-A97D-2367CF96FC3D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6791995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62E1B-FF01-4D58-A1BF-A600EE77491E}" type="datetimeFigureOut">
              <a:rPr lang="ru-RU" smtClean="0"/>
              <a:t>11.02.2024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7A613F-4030-4FD3-A39C-5ADE033A8C2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731358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62E1B-FF01-4D58-A1BF-A600EE77491E}" type="datetimeFigureOut">
              <a:rPr lang="ru-RU" smtClean="0"/>
              <a:t>11.02.2024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7A613F-4030-4FD3-A39C-5ADE033A8C2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829591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62E1B-FF01-4D58-A1BF-A600EE77491E}" type="datetimeFigureOut">
              <a:rPr lang="ru-RU" smtClean="0"/>
              <a:t>11.02.2024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7A613F-4030-4FD3-A39C-5ADE033A8C2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30007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62E1B-FF01-4D58-A1BF-A600EE77491E}" type="datetimeFigureOut">
              <a:rPr lang="ru-RU" smtClean="0"/>
              <a:t>11.02.2024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7A613F-4030-4FD3-A39C-5ADE033A8C2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691270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62E1B-FF01-4D58-A1BF-A600EE77491E}" type="datetimeFigureOut">
              <a:rPr lang="ru-RU" smtClean="0"/>
              <a:t>11.02.2024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7A613F-4030-4FD3-A39C-5ADE033A8C2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974949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62E1B-FF01-4D58-A1BF-A600EE77491E}" type="datetimeFigureOut">
              <a:rPr lang="ru-RU" smtClean="0"/>
              <a:t>11.02.2024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7A613F-4030-4FD3-A39C-5ADE033A8C2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084774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62E1B-FF01-4D58-A1BF-A600EE77491E}" type="datetimeFigureOut">
              <a:rPr lang="ru-RU" smtClean="0"/>
              <a:t>11.02.2024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7A613F-4030-4FD3-A39C-5ADE033A8C2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682004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62E1B-FF01-4D58-A1BF-A600EE77491E}" type="datetimeFigureOut">
              <a:rPr lang="ru-RU" smtClean="0"/>
              <a:t>11.02.2024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7A613F-4030-4FD3-A39C-5ADE033A8C2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701320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62E1B-FF01-4D58-A1BF-A600EE77491E}" type="datetimeFigureOut">
              <a:rPr lang="ru-RU" smtClean="0"/>
              <a:t>11.02.2024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7A613F-4030-4FD3-A39C-5ADE033A8C2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998371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62E1B-FF01-4D58-A1BF-A600EE77491E}" type="datetimeFigureOut">
              <a:rPr lang="ru-RU" smtClean="0"/>
              <a:t>11.02.2024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7A613F-4030-4FD3-A39C-5ADE033A8C2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241694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62E1B-FF01-4D58-A1BF-A600EE77491E}" type="datetimeFigureOut">
              <a:rPr lang="ru-RU" smtClean="0"/>
              <a:t>11.02.2024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7A613F-4030-4FD3-A39C-5ADE033A8C2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848431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t="-12000" b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D62E1B-FF01-4D58-A1BF-A600EE77491E}" type="datetimeFigureOut">
              <a:rPr lang="ru-RU" smtClean="0"/>
              <a:t>11.02.2024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7A613F-4030-4FD3-A39C-5ADE033A8C2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528415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06340" y="1283685"/>
            <a:ext cx="11684609" cy="2308324"/>
          </a:xfrm>
          <a:prstGeom prst="rect">
            <a:avLst/>
          </a:prstGeom>
          <a:noFill/>
        </p:spPr>
        <p:txBody>
          <a:bodyPr wrap="none" rtlCol="0">
            <a:prstTxWarp prst="textWave4">
              <a:avLst/>
            </a:prstTxWarp>
            <a:spAutoFit/>
          </a:bodyPr>
          <a:lstStyle/>
          <a:p>
            <a:pPr algn="ctr"/>
            <a:r>
              <a:rPr lang="ru-RU" sz="7200" b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О зимних видах спорта</a:t>
            </a:r>
          </a:p>
          <a:p>
            <a:pPr algn="ctr"/>
            <a:r>
              <a:rPr lang="ru-RU" sz="7200" b="1" dirty="0">
                <a:solidFill>
                  <a:srgbClr val="008000"/>
                </a:solidFill>
                <a:latin typeface="Georgia" panose="02040502050405020303" pitchFamily="18" charset="0"/>
              </a:rPr>
              <a:t>д</a:t>
            </a:r>
            <a:r>
              <a:rPr lang="ru-RU" sz="7200" b="1" dirty="0" smtClean="0">
                <a:solidFill>
                  <a:srgbClr val="008000"/>
                </a:solidFill>
                <a:latin typeface="Georgia" panose="02040502050405020303" pitchFamily="18" charset="0"/>
              </a:rPr>
              <a:t>ля детей</a:t>
            </a:r>
            <a:endParaRPr lang="ru-RU" sz="7200" b="1" dirty="0">
              <a:solidFill>
                <a:srgbClr val="008000"/>
              </a:solidFill>
              <a:latin typeface="Georgia" panose="02040502050405020303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756634" y="4813739"/>
            <a:ext cx="365516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latin typeface="Georgia" panose="02040502050405020303" pitchFamily="18" charset="0"/>
              </a:rPr>
              <a:t>Выполнила воспитатель</a:t>
            </a:r>
          </a:p>
          <a:p>
            <a:r>
              <a:rPr lang="ru-RU" b="1" dirty="0" smtClean="0">
                <a:latin typeface="Georgia" panose="02040502050405020303" pitchFamily="18" charset="0"/>
              </a:rPr>
              <a:t>Карпова Елена Николаевна</a:t>
            </a:r>
            <a:endParaRPr lang="ru-RU" b="1" dirty="0">
              <a:latin typeface="Georgia" panose="020405020504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762595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830110" y="163935"/>
            <a:ext cx="6096000" cy="2800767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base"/>
            <a:r>
              <a:rPr lang="ru-RU" sz="2000" dirty="0">
                <a:solidFill>
                  <a:srgbClr val="C00000"/>
                </a:solidFill>
                <a:latin typeface="Georgia" panose="02040502050405020303" pitchFamily="18" charset="0"/>
              </a:rPr>
              <a:t>Восторженные чувства, восхищенье</a:t>
            </a:r>
            <a:br>
              <a:rPr lang="ru-RU" sz="2000" dirty="0">
                <a:solidFill>
                  <a:srgbClr val="C00000"/>
                </a:solidFill>
                <a:latin typeface="Georgia" panose="02040502050405020303" pitchFamily="18" charset="0"/>
              </a:rPr>
            </a:br>
            <a:r>
              <a:rPr lang="ru-RU" sz="2000" dirty="0">
                <a:solidFill>
                  <a:srgbClr val="C00000"/>
                </a:solidFill>
                <a:latin typeface="Georgia" panose="02040502050405020303" pitchFamily="18" charset="0"/>
              </a:rPr>
              <a:t>Испытываю, глядя на экран…</a:t>
            </a:r>
            <a:br>
              <a:rPr lang="ru-RU" sz="2000" dirty="0">
                <a:solidFill>
                  <a:srgbClr val="C00000"/>
                </a:solidFill>
                <a:latin typeface="Georgia" panose="02040502050405020303" pitchFamily="18" charset="0"/>
              </a:rPr>
            </a:br>
            <a:r>
              <a:rPr lang="ru-RU" sz="2000" dirty="0">
                <a:solidFill>
                  <a:srgbClr val="C00000"/>
                </a:solidFill>
                <a:latin typeface="Georgia" panose="02040502050405020303" pitchFamily="18" charset="0"/>
              </a:rPr>
              <a:t>Порою замираешь от волненья</a:t>
            </a:r>
            <a:br>
              <a:rPr lang="ru-RU" sz="2000" dirty="0">
                <a:solidFill>
                  <a:srgbClr val="C00000"/>
                </a:solidFill>
                <a:latin typeface="Georgia" panose="02040502050405020303" pitchFamily="18" charset="0"/>
              </a:rPr>
            </a:br>
            <a:r>
              <a:rPr lang="ru-RU" sz="2000" dirty="0">
                <a:solidFill>
                  <a:srgbClr val="C00000"/>
                </a:solidFill>
                <a:latin typeface="Georgia" panose="02040502050405020303" pitchFamily="18" charset="0"/>
              </a:rPr>
              <a:t>За каждого, кто праздник дарит нам.</a:t>
            </a:r>
          </a:p>
          <a:p>
            <a:pPr fontAlgn="base"/>
            <a:r>
              <a:rPr lang="ru-RU" sz="2000" dirty="0">
                <a:solidFill>
                  <a:srgbClr val="C00000"/>
                </a:solidFill>
                <a:latin typeface="Georgia" panose="02040502050405020303" pitchFamily="18" charset="0"/>
              </a:rPr>
              <a:t>Здесь мастерство, отточенность движений,</a:t>
            </a:r>
            <a:br>
              <a:rPr lang="ru-RU" sz="2000" dirty="0">
                <a:solidFill>
                  <a:srgbClr val="C00000"/>
                </a:solidFill>
                <a:latin typeface="Georgia" panose="02040502050405020303" pitchFamily="18" charset="0"/>
              </a:rPr>
            </a:br>
            <a:r>
              <a:rPr lang="ru-RU" sz="2000" dirty="0">
                <a:solidFill>
                  <a:srgbClr val="C00000"/>
                </a:solidFill>
                <a:latin typeface="Georgia" panose="02040502050405020303" pitchFamily="18" charset="0"/>
              </a:rPr>
              <a:t>Софитов свет, коньки и синий лёд,</a:t>
            </a:r>
            <a:br>
              <a:rPr lang="ru-RU" sz="2000" dirty="0">
                <a:solidFill>
                  <a:srgbClr val="C00000"/>
                </a:solidFill>
                <a:latin typeface="Georgia" panose="02040502050405020303" pitchFamily="18" charset="0"/>
              </a:rPr>
            </a:br>
            <a:r>
              <a:rPr lang="ru-RU" sz="2000" dirty="0">
                <a:solidFill>
                  <a:srgbClr val="C00000"/>
                </a:solidFill>
                <a:latin typeface="Georgia" panose="02040502050405020303" pitchFamily="18" charset="0"/>
              </a:rPr>
              <a:t>Прекрасные и чудные мгновенья!</a:t>
            </a:r>
            <a:br>
              <a:rPr lang="ru-RU" sz="2000" dirty="0">
                <a:solidFill>
                  <a:srgbClr val="C00000"/>
                </a:solidFill>
                <a:latin typeface="Georgia" panose="02040502050405020303" pitchFamily="18" charset="0"/>
              </a:rPr>
            </a:br>
            <a:r>
              <a:rPr lang="ru-RU" sz="3600" dirty="0">
                <a:solidFill>
                  <a:srgbClr val="D208C4"/>
                </a:solidFill>
                <a:latin typeface="Georgia" panose="02040502050405020303" pitchFamily="18" charset="0"/>
              </a:rPr>
              <a:t>Фигурное катанье</a:t>
            </a:r>
            <a:r>
              <a:rPr lang="ru-RU" sz="2000" dirty="0">
                <a:solidFill>
                  <a:srgbClr val="C00000"/>
                </a:solidFill>
                <a:latin typeface="Georgia" panose="02040502050405020303" pitchFamily="18" charset="0"/>
              </a:rPr>
              <a:t> — чувств полёт!</a:t>
            </a:r>
            <a:endParaRPr lang="ru-RU" sz="2000" b="0" i="0" dirty="0">
              <a:solidFill>
                <a:srgbClr val="C00000"/>
              </a:solidFill>
              <a:effectLst/>
              <a:latin typeface="Georgia" panose="02040502050405020303" pitchFamily="18" charset="0"/>
            </a:endParaRPr>
          </a:p>
        </p:txBody>
      </p:sp>
      <p:pic>
        <p:nvPicPr>
          <p:cNvPr id="7170" name="Picture 2" descr="Фигурное катание чемпионат Европы 2024 результаты — Метелкина Берулава  лидируют после короткой программы, Хазе Володин — вторые, обзор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7871" y="206873"/>
            <a:ext cx="4902809" cy="2757830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Фристайл - OLYMPS.RU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39618" y="3136082"/>
            <a:ext cx="3426569" cy="3512233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926077" y="3258766"/>
            <a:ext cx="5389123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>
                <a:solidFill>
                  <a:srgbClr val="D208C4"/>
                </a:solidFill>
                <a:latin typeface="Georgia" panose="02040502050405020303" pitchFamily="18" charset="0"/>
              </a:rPr>
              <a:t>Фристайлом</a:t>
            </a:r>
            <a:r>
              <a:rPr lang="ru-RU" sz="2000" dirty="0">
                <a:solidFill>
                  <a:schemeClr val="accent4">
                    <a:lumMod val="50000"/>
                  </a:schemeClr>
                </a:solidFill>
                <a:latin typeface="Georgia" panose="02040502050405020303" pitchFamily="18" charset="0"/>
              </a:rPr>
              <a:t> </a:t>
            </a:r>
            <a:r>
              <a:rPr lang="ru-RU" sz="2000" dirty="0">
                <a:solidFill>
                  <a:srgbClr val="008000"/>
                </a:solidFill>
                <a:latin typeface="Georgia" panose="02040502050405020303" pitchFamily="18" charset="0"/>
              </a:rPr>
              <a:t>этот спорт зовут.</a:t>
            </a:r>
            <a:br>
              <a:rPr lang="ru-RU" sz="2000" dirty="0">
                <a:solidFill>
                  <a:srgbClr val="008000"/>
                </a:solidFill>
                <a:latin typeface="Georgia" panose="02040502050405020303" pitchFamily="18" charset="0"/>
              </a:rPr>
            </a:br>
            <a:r>
              <a:rPr lang="ru-RU" sz="2000" dirty="0">
                <a:solidFill>
                  <a:srgbClr val="008000"/>
                </a:solidFill>
                <a:latin typeface="Georgia" panose="02040502050405020303" pitchFamily="18" charset="0"/>
              </a:rPr>
              <a:t>Здесь лыжник, будто акробат,</a:t>
            </a:r>
            <a:br>
              <a:rPr lang="ru-RU" sz="2000" dirty="0">
                <a:solidFill>
                  <a:srgbClr val="008000"/>
                </a:solidFill>
                <a:latin typeface="Georgia" panose="02040502050405020303" pitchFamily="18" charset="0"/>
              </a:rPr>
            </a:br>
            <a:r>
              <a:rPr lang="ru-RU" sz="2000" dirty="0">
                <a:solidFill>
                  <a:srgbClr val="008000"/>
                </a:solidFill>
                <a:latin typeface="Georgia" panose="02040502050405020303" pitchFamily="18" charset="0"/>
              </a:rPr>
              <a:t>Покажет трюков сто </a:t>
            </a:r>
            <a:r>
              <a:rPr lang="ru-RU" sz="2000" dirty="0" smtClean="0">
                <a:solidFill>
                  <a:srgbClr val="008000"/>
                </a:solidFill>
                <a:latin typeface="Georgia" panose="02040502050405020303" pitchFamily="18" charset="0"/>
              </a:rPr>
              <a:t>подряд,</a:t>
            </a:r>
            <a:r>
              <a:rPr lang="ru-RU" sz="2000" dirty="0">
                <a:solidFill>
                  <a:srgbClr val="008000"/>
                </a:solidFill>
                <a:latin typeface="Georgia" panose="02040502050405020303" pitchFamily="18" charset="0"/>
              </a:rPr>
              <a:t/>
            </a:r>
            <a:br>
              <a:rPr lang="ru-RU" sz="2000" dirty="0">
                <a:solidFill>
                  <a:srgbClr val="008000"/>
                </a:solidFill>
                <a:latin typeface="Georgia" panose="02040502050405020303" pitchFamily="18" charset="0"/>
              </a:rPr>
            </a:br>
            <a:r>
              <a:rPr lang="ru-RU" sz="2000" dirty="0">
                <a:solidFill>
                  <a:srgbClr val="008000"/>
                </a:solidFill>
                <a:latin typeface="Georgia" panose="02040502050405020303" pitchFamily="18" charset="0"/>
              </a:rPr>
              <a:t>С горы спускаясь — ну, дела!</a:t>
            </a:r>
            <a:br>
              <a:rPr lang="ru-RU" sz="2000" dirty="0">
                <a:solidFill>
                  <a:srgbClr val="008000"/>
                </a:solidFill>
                <a:latin typeface="Georgia" panose="02040502050405020303" pitchFamily="18" charset="0"/>
              </a:rPr>
            </a:br>
            <a:r>
              <a:rPr lang="ru-RU" sz="2000" dirty="0">
                <a:solidFill>
                  <a:srgbClr val="008000"/>
                </a:solidFill>
                <a:latin typeface="Georgia" panose="02040502050405020303" pitchFamily="18" charset="0"/>
              </a:rPr>
              <a:t>То вертится он, как юла,</a:t>
            </a:r>
            <a:br>
              <a:rPr lang="ru-RU" sz="2000" dirty="0">
                <a:solidFill>
                  <a:srgbClr val="008000"/>
                </a:solidFill>
                <a:latin typeface="Georgia" panose="02040502050405020303" pitchFamily="18" charset="0"/>
              </a:rPr>
            </a:br>
            <a:r>
              <a:rPr lang="ru-RU" sz="2000" dirty="0">
                <a:solidFill>
                  <a:srgbClr val="008000"/>
                </a:solidFill>
                <a:latin typeface="Georgia" panose="02040502050405020303" pitchFamily="18" charset="0"/>
              </a:rPr>
              <a:t>Вокруг своей же лыжной палки,</a:t>
            </a:r>
            <a:br>
              <a:rPr lang="ru-RU" sz="2000" dirty="0">
                <a:solidFill>
                  <a:srgbClr val="008000"/>
                </a:solidFill>
                <a:latin typeface="Georgia" panose="02040502050405020303" pitchFamily="18" charset="0"/>
              </a:rPr>
            </a:br>
            <a:r>
              <a:rPr lang="ru-RU" sz="2000" dirty="0">
                <a:solidFill>
                  <a:srgbClr val="008000"/>
                </a:solidFill>
                <a:latin typeface="Georgia" panose="02040502050405020303" pitchFamily="18" charset="0"/>
              </a:rPr>
              <a:t>То прыгает, как со скакалкой.</a:t>
            </a:r>
            <a:br>
              <a:rPr lang="ru-RU" sz="2000" dirty="0">
                <a:solidFill>
                  <a:srgbClr val="008000"/>
                </a:solidFill>
                <a:latin typeface="Georgia" panose="02040502050405020303" pitchFamily="18" charset="0"/>
              </a:rPr>
            </a:br>
            <a:r>
              <a:rPr lang="ru-RU" sz="2000" dirty="0">
                <a:solidFill>
                  <a:srgbClr val="008000"/>
                </a:solidFill>
                <a:latin typeface="Georgia" panose="02040502050405020303" pitchFamily="18" charset="0"/>
              </a:rPr>
              <a:t>Ну вот и все, горе конец,</a:t>
            </a:r>
            <a:br>
              <a:rPr lang="ru-RU" sz="2000" dirty="0">
                <a:solidFill>
                  <a:srgbClr val="008000"/>
                </a:solidFill>
                <a:latin typeface="Georgia" panose="02040502050405020303" pitchFamily="18" charset="0"/>
              </a:rPr>
            </a:br>
            <a:r>
              <a:rPr lang="ru-RU" sz="2000" dirty="0">
                <a:solidFill>
                  <a:srgbClr val="008000"/>
                </a:solidFill>
                <a:latin typeface="Georgia" panose="02040502050405020303" pitchFamily="18" charset="0"/>
              </a:rPr>
              <a:t>Спортсмен наш — просто молодец!</a:t>
            </a:r>
          </a:p>
        </p:txBody>
      </p:sp>
    </p:spTree>
    <p:extLst>
      <p:ext uri="{BB962C8B-B14F-4D97-AF65-F5344CB8AC3E}">
        <p14:creationId xmlns:p14="http://schemas.microsoft.com/office/powerpoint/2010/main" val="24575879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123889" y="684605"/>
            <a:ext cx="3673813" cy="5324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chemeClr val="accent6">
                    <a:lumMod val="50000"/>
                  </a:schemeClr>
                </a:solidFill>
                <a:latin typeface="Georgia" panose="02040502050405020303" pitchFamily="18" charset="0"/>
              </a:rPr>
              <a:t>Словно рыцари в </a:t>
            </a:r>
            <a:r>
              <a:rPr lang="ru-RU" sz="2000" dirty="0" smtClean="0">
                <a:solidFill>
                  <a:schemeClr val="accent6">
                    <a:lumMod val="50000"/>
                  </a:schemeClr>
                </a:solidFill>
                <a:latin typeface="Georgia" panose="02040502050405020303" pitchFamily="18" charset="0"/>
              </a:rPr>
              <a:t>доспехах</a:t>
            </a:r>
          </a:p>
          <a:p>
            <a:r>
              <a:rPr lang="ru-RU" sz="2000" dirty="0" smtClean="0">
                <a:solidFill>
                  <a:schemeClr val="accent6">
                    <a:lumMod val="50000"/>
                  </a:schemeClr>
                </a:solidFill>
                <a:latin typeface="Georgia" panose="02040502050405020303" pitchFamily="18" charset="0"/>
              </a:rPr>
              <a:t> </a:t>
            </a:r>
            <a:r>
              <a:rPr lang="ru-RU" sz="2000" dirty="0">
                <a:solidFill>
                  <a:schemeClr val="accent6">
                    <a:lumMod val="50000"/>
                  </a:schemeClr>
                </a:solidFill>
                <a:latin typeface="Georgia" panose="02040502050405020303" pitchFamily="18" charset="0"/>
              </a:rPr>
              <a:t>На коньках. Не на конях! </a:t>
            </a:r>
            <a:endParaRPr lang="ru-RU" sz="2000" dirty="0" smtClean="0">
              <a:solidFill>
                <a:schemeClr val="accent6">
                  <a:lumMod val="50000"/>
                </a:schemeClr>
              </a:solidFill>
              <a:latin typeface="Georgia" panose="02040502050405020303" pitchFamily="18" charset="0"/>
            </a:endParaRPr>
          </a:p>
          <a:p>
            <a:r>
              <a:rPr lang="ru-RU" sz="2000" dirty="0" smtClean="0">
                <a:solidFill>
                  <a:schemeClr val="accent6">
                    <a:lumMod val="50000"/>
                  </a:schemeClr>
                </a:solidFill>
                <a:latin typeface="Georgia" panose="02040502050405020303" pitchFamily="18" charset="0"/>
              </a:rPr>
              <a:t>Их </a:t>
            </a:r>
            <a:r>
              <a:rPr lang="ru-RU" sz="2000" dirty="0">
                <a:solidFill>
                  <a:schemeClr val="accent6">
                    <a:lumMod val="50000"/>
                  </a:schemeClr>
                </a:solidFill>
                <a:latin typeface="Georgia" panose="02040502050405020303" pitchFamily="18" charset="0"/>
              </a:rPr>
              <a:t>оружие не копья — </a:t>
            </a:r>
            <a:endParaRPr lang="ru-RU" sz="2000" dirty="0" smtClean="0">
              <a:solidFill>
                <a:schemeClr val="accent6">
                  <a:lumMod val="50000"/>
                </a:schemeClr>
              </a:solidFill>
              <a:latin typeface="Georgia" panose="02040502050405020303" pitchFamily="18" charset="0"/>
            </a:endParaRPr>
          </a:p>
          <a:p>
            <a:r>
              <a:rPr lang="ru-RU" sz="2000" dirty="0" smtClean="0">
                <a:solidFill>
                  <a:schemeClr val="accent6">
                    <a:lumMod val="50000"/>
                  </a:schemeClr>
                </a:solidFill>
                <a:latin typeface="Georgia" panose="02040502050405020303" pitchFamily="18" charset="0"/>
              </a:rPr>
              <a:t>Клюшки </a:t>
            </a:r>
            <a:r>
              <a:rPr lang="ru-RU" sz="2000" dirty="0">
                <a:solidFill>
                  <a:schemeClr val="accent6">
                    <a:lumMod val="50000"/>
                  </a:schemeClr>
                </a:solidFill>
                <a:latin typeface="Georgia" panose="02040502050405020303" pitchFamily="18" charset="0"/>
              </a:rPr>
              <a:t>в мастерских руках</a:t>
            </a:r>
            <a:r>
              <a:rPr lang="ru-RU" sz="2000" dirty="0" smtClean="0">
                <a:solidFill>
                  <a:schemeClr val="accent6">
                    <a:lumMod val="50000"/>
                  </a:schemeClr>
                </a:solidFill>
                <a:latin typeface="Georgia" panose="02040502050405020303" pitchFamily="18" charset="0"/>
              </a:rPr>
              <a:t>.</a:t>
            </a:r>
          </a:p>
          <a:p>
            <a:r>
              <a:rPr lang="ru-RU" sz="2000" dirty="0" smtClean="0">
                <a:solidFill>
                  <a:schemeClr val="accent6">
                    <a:lumMod val="50000"/>
                  </a:schemeClr>
                </a:solidFill>
                <a:latin typeface="Georgia" panose="02040502050405020303" pitchFamily="18" charset="0"/>
              </a:rPr>
              <a:t> </a:t>
            </a:r>
            <a:r>
              <a:rPr lang="ru-RU" sz="2000" dirty="0">
                <a:solidFill>
                  <a:schemeClr val="accent6">
                    <a:lumMod val="50000"/>
                  </a:schemeClr>
                </a:solidFill>
                <a:latin typeface="Georgia" panose="02040502050405020303" pitchFamily="18" charset="0"/>
              </a:rPr>
              <a:t>Пулей шайба пролетает </a:t>
            </a:r>
            <a:endParaRPr lang="ru-RU" sz="2000" dirty="0" smtClean="0">
              <a:solidFill>
                <a:schemeClr val="accent6">
                  <a:lumMod val="50000"/>
                </a:schemeClr>
              </a:solidFill>
              <a:latin typeface="Georgia" panose="02040502050405020303" pitchFamily="18" charset="0"/>
            </a:endParaRPr>
          </a:p>
          <a:p>
            <a:r>
              <a:rPr lang="ru-RU" sz="2000" dirty="0" smtClean="0">
                <a:solidFill>
                  <a:schemeClr val="accent6">
                    <a:lumMod val="50000"/>
                  </a:schemeClr>
                </a:solidFill>
                <a:latin typeface="Georgia" panose="02040502050405020303" pitchFamily="18" charset="0"/>
              </a:rPr>
              <a:t>Через </a:t>
            </a:r>
            <a:r>
              <a:rPr lang="ru-RU" sz="2000" dirty="0">
                <a:solidFill>
                  <a:schemeClr val="accent6">
                    <a:lumMod val="50000"/>
                  </a:schemeClr>
                </a:solidFill>
                <a:latin typeface="Georgia" panose="02040502050405020303" pitchFamily="18" charset="0"/>
              </a:rPr>
              <a:t>поле до ворот. </a:t>
            </a:r>
            <a:endParaRPr lang="ru-RU" sz="2000" dirty="0" smtClean="0">
              <a:solidFill>
                <a:schemeClr val="accent6">
                  <a:lumMod val="50000"/>
                </a:schemeClr>
              </a:solidFill>
              <a:latin typeface="Georgia" panose="02040502050405020303" pitchFamily="18" charset="0"/>
            </a:endParaRPr>
          </a:p>
          <a:p>
            <a:r>
              <a:rPr lang="ru-RU" sz="2000" dirty="0" smtClean="0">
                <a:solidFill>
                  <a:schemeClr val="accent6">
                    <a:lumMod val="50000"/>
                  </a:schemeClr>
                </a:solidFill>
                <a:latin typeface="Georgia" panose="02040502050405020303" pitchFamily="18" charset="0"/>
              </a:rPr>
              <a:t>Взгляд </a:t>
            </a:r>
            <a:r>
              <a:rPr lang="ru-RU" sz="2000" dirty="0">
                <a:solidFill>
                  <a:schemeClr val="accent6">
                    <a:lumMod val="50000"/>
                  </a:schemeClr>
                </a:solidFill>
                <a:latin typeface="Georgia" panose="02040502050405020303" pitchFamily="18" charset="0"/>
              </a:rPr>
              <a:t>за ней не успевает, </a:t>
            </a:r>
            <a:endParaRPr lang="ru-RU" sz="2000" dirty="0" smtClean="0">
              <a:solidFill>
                <a:schemeClr val="accent6">
                  <a:lumMod val="50000"/>
                </a:schemeClr>
              </a:solidFill>
              <a:latin typeface="Georgia" panose="02040502050405020303" pitchFamily="18" charset="0"/>
            </a:endParaRPr>
          </a:p>
          <a:p>
            <a:r>
              <a:rPr lang="ru-RU" sz="2000" dirty="0" smtClean="0">
                <a:solidFill>
                  <a:schemeClr val="accent6">
                    <a:lumMod val="50000"/>
                  </a:schemeClr>
                </a:solidFill>
                <a:latin typeface="Georgia" panose="02040502050405020303" pitchFamily="18" charset="0"/>
              </a:rPr>
              <a:t>А </a:t>
            </a:r>
            <a:r>
              <a:rPr lang="ru-RU" sz="2000" dirty="0">
                <a:solidFill>
                  <a:schemeClr val="accent6">
                    <a:lumMod val="50000"/>
                  </a:schemeClr>
                </a:solidFill>
                <a:latin typeface="Georgia" panose="02040502050405020303" pitchFamily="18" charset="0"/>
              </a:rPr>
              <a:t>голкипер — отобьет. </a:t>
            </a:r>
            <a:endParaRPr lang="ru-RU" sz="2000" dirty="0" smtClean="0">
              <a:solidFill>
                <a:schemeClr val="accent6">
                  <a:lumMod val="50000"/>
                </a:schemeClr>
              </a:solidFill>
              <a:latin typeface="Georgia" panose="02040502050405020303" pitchFamily="18" charset="0"/>
            </a:endParaRPr>
          </a:p>
          <a:p>
            <a:r>
              <a:rPr lang="ru-RU" sz="2000" dirty="0" smtClean="0">
                <a:solidFill>
                  <a:schemeClr val="accent6">
                    <a:lumMod val="50000"/>
                  </a:schemeClr>
                </a:solidFill>
                <a:latin typeface="Georgia" panose="02040502050405020303" pitchFamily="18" charset="0"/>
              </a:rPr>
              <a:t>Две </a:t>
            </a:r>
            <a:r>
              <a:rPr lang="ru-RU" sz="2000" dirty="0">
                <a:solidFill>
                  <a:schemeClr val="accent6">
                    <a:lumMod val="50000"/>
                  </a:schemeClr>
                </a:solidFill>
                <a:latin typeface="Georgia" panose="02040502050405020303" pitchFamily="18" charset="0"/>
              </a:rPr>
              <a:t>ледовые дружины</a:t>
            </a:r>
            <a:r>
              <a:rPr lang="ru-RU" sz="2000" dirty="0" smtClean="0">
                <a:solidFill>
                  <a:schemeClr val="accent6">
                    <a:lumMod val="50000"/>
                  </a:schemeClr>
                </a:solidFill>
                <a:latin typeface="Georgia" panose="02040502050405020303" pitchFamily="18" charset="0"/>
              </a:rPr>
              <a:t>…</a:t>
            </a:r>
          </a:p>
          <a:p>
            <a:r>
              <a:rPr lang="ru-RU" sz="2000" dirty="0" smtClean="0">
                <a:solidFill>
                  <a:schemeClr val="accent6">
                    <a:lumMod val="50000"/>
                  </a:schemeClr>
                </a:solidFill>
                <a:latin typeface="Georgia" panose="02040502050405020303" pitchFamily="18" charset="0"/>
              </a:rPr>
              <a:t>Всего </a:t>
            </a:r>
            <a:r>
              <a:rPr lang="ru-RU" sz="2000" dirty="0">
                <a:solidFill>
                  <a:schemeClr val="accent6">
                    <a:lumMod val="50000"/>
                  </a:schemeClr>
                </a:solidFill>
                <a:latin typeface="Georgia" panose="02040502050405020303" pitchFamily="18" charset="0"/>
              </a:rPr>
              <a:t>дюжина бойцов </a:t>
            </a:r>
            <a:r>
              <a:rPr lang="ru-RU" sz="2000" dirty="0" smtClean="0">
                <a:solidFill>
                  <a:schemeClr val="accent6">
                    <a:lumMod val="50000"/>
                  </a:schemeClr>
                </a:solidFill>
                <a:latin typeface="Georgia" panose="02040502050405020303" pitchFamily="18" charset="0"/>
              </a:rPr>
              <a:t>—</a:t>
            </a:r>
          </a:p>
          <a:p>
            <a:r>
              <a:rPr lang="ru-RU" sz="2000" dirty="0" smtClean="0">
                <a:solidFill>
                  <a:schemeClr val="accent6">
                    <a:lumMod val="50000"/>
                  </a:schemeClr>
                </a:solidFill>
                <a:latin typeface="Georgia" panose="02040502050405020303" pitchFamily="18" charset="0"/>
              </a:rPr>
              <a:t> </a:t>
            </a:r>
            <a:r>
              <a:rPr lang="ru-RU" sz="2000" dirty="0">
                <a:solidFill>
                  <a:schemeClr val="accent6">
                    <a:lumMod val="50000"/>
                  </a:schemeClr>
                </a:solidFill>
                <a:latin typeface="Georgia" panose="02040502050405020303" pitchFamily="18" charset="0"/>
              </a:rPr>
              <a:t>Настоящие мужчины — </a:t>
            </a:r>
            <a:endParaRPr lang="ru-RU" sz="2000" dirty="0" smtClean="0">
              <a:solidFill>
                <a:schemeClr val="accent6">
                  <a:lumMod val="50000"/>
                </a:schemeClr>
              </a:solidFill>
              <a:latin typeface="Georgia" panose="02040502050405020303" pitchFamily="18" charset="0"/>
            </a:endParaRPr>
          </a:p>
          <a:p>
            <a:r>
              <a:rPr lang="ru-RU" sz="2000" dirty="0" smtClean="0">
                <a:solidFill>
                  <a:schemeClr val="accent6">
                    <a:lumMod val="50000"/>
                  </a:schemeClr>
                </a:solidFill>
                <a:latin typeface="Georgia" panose="02040502050405020303" pitchFamily="18" charset="0"/>
              </a:rPr>
              <a:t>Образец </a:t>
            </a:r>
            <a:r>
              <a:rPr lang="ru-RU" sz="2000" dirty="0">
                <a:solidFill>
                  <a:schemeClr val="accent6">
                    <a:lumMod val="50000"/>
                  </a:schemeClr>
                </a:solidFill>
                <a:latin typeface="Georgia" panose="02040502050405020303" pitchFamily="18" charset="0"/>
              </a:rPr>
              <a:t>для пацанов. </a:t>
            </a:r>
            <a:endParaRPr lang="ru-RU" sz="2000" dirty="0" smtClean="0">
              <a:solidFill>
                <a:schemeClr val="accent6">
                  <a:lumMod val="50000"/>
                </a:schemeClr>
              </a:solidFill>
              <a:latin typeface="Georgia" panose="02040502050405020303" pitchFamily="18" charset="0"/>
            </a:endParaRPr>
          </a:p>
          <a:p>
            <a:r>
              <a:rPr lang="ru-RU" sz="2000" dirty="0" smtClean="0">
                <a:solidFill>
                  <a:schemeClr val="accent6">
                    <a:lumMod val="50000"/>
                  </a:schemeClr>
                </a:solidFill>
                <a:latin typeface="Georgia" panose="02040502050405020303" pitchFamily="18" charset="0"/>
              </a:rPr>
              <a:t>Все </a:t>
            </a:r>
            <a:r>
              <a:rPr lang="ru-RU" sz="2000" dirty="0">
                <a:solidFill>
                  <a:schemeClr val="accent6">
                    <a:lumMod val="50000"/>
                  </a:schemeClr>
                </a:solidFill>
                <a:latin typeface="Georgia" panose="02040502050405020303" pitchFamily="18" charset="0"/>
              </a:rPr>
              <a:t>в команде друг за друга</a:t>
            </a:r>
            <a:r>
              <a:rPr lang="ru-RU" sz="2000" dirty="0" smtClean="0">
                <a:solidFill>
                  <a:schemeClr val="accent6">
                    <a:lumMod val="50000"/>
                  </a:schemeClr>
                </a:solidFill>
                <a:latin typeface="Georgia" panose="02040502050405020303" pitchFamily="18" charset="0"/>
              </a:rPr>
              <a:t>!</a:t>
            </a:r>
          </a:p>
          <a:p>
            <a:r>
              <a:rPr lang="ru-RU" sz="2000" dirty="0" smtClean="0">
                <a:solidFill>
                  <a:schemeClr val="accent6">
                    <a:lumMod val="50000"/>
                  </a:schemeClr>
                </a:solidFill>
                <a:latin typeface="Georgia" panose="02040502050405020303" pitchFamily="18" charset="0"/>
              </a:rPr>
              <a:t> </a:t>
            </a:r>
            <a:r>
              <a:rPr lang="ru-RU" sz="2000" dirty="0">
                <a:solidFill>
                  <a:schemeClr val="accent6">
                    <a:lumMod val="50000"/>
                  </a:schemeClr>
                </a:solidFill>
                <a:latin typeface="Georgia" panose="02040502050405020303" pitchFamily="18" charset="0"/>
              </a:rPr>
              <a:t>Все дружны и сплочены! </a:t>
            </a:r>
            <a:endParaRPr lang="ru-RU" sz="2000" dirty="0" smtClean="0">
              <a:solidFill>
                <a:schemeClr val="accent6">
                  <a:lumMod val="50000"/>
                </a:schemeClr>
              </a:solidFill>
              <a:latin typeface="Georgia" panose="02040502050405020303" pitchFamily="18" charset="0"/>
            </a:endParaRPr>
          </a:p>
          <a:p>
            <a:r>
              <a:rPr lang="ru-RU" sz="2000" dirty="0" smtClean="0">
                <a:solidFill>
                  <a:schemeClr val="accent6">
                    <a:lumMod val="50000"/>
                  </a:schemeClr>
                </a:solidFill>
                <a:latin typeface="Georgia" panose="02040502050405020303" pitchFamily="18" charset="0"/>
              </a:rPr>
              <a:t>Вот </a:t>
            </a:r>
            <a:r>
              <a:rPr lang="ru-RU" sz="2000" dirty="0">
                <a:solidFill>
                  <a:schemeClr val="accent6">
                    <a:lumMod val="50000"/>
                  </a:schemeClr>
                </a:solidFill>
                <a:latin typeface="Georgia" panose="02040502050405020303" pitchFamily="18" charset="0"/>
              </a:rPr>
              <a:t>бы мне такого друга </a:t>
            </a:r>
            <a:endParaRPr lang="ru-RU" sz="2000" dirty="0" smtClean="0">
              <a:solidFill>
                <a:schemeClr val="accent6">
                  <a:lumMod val="50000"/>
                </a:schemeClr>
              </a:solidFill>
              <a:latin typeface="Georgia" panose="02040502050405020303" pitchFamily="18" charset="0"/>
            </a:endParaRPr>
          </a:p>
          <a:p>
            <a:r>
              <a:rPr lang="ru-RU" sz="2000" dirty="0" smtClean="0">
                <a:solidFill>
                  <a:schemeClr val="accent6">
                    <a:lumMod val="50000"/>
                  </a:schemeClr>
                </a:solidFill>
                <a:latin typeface="Georgia" panose="02040502050405020303" pitchFamily="18" charset="0"/>
              </a:rPr>
              <a:t>Мировой </a:t>
            </a:r>
            <a:r>
              <a:rPr lang="ru-RU" sz="2000" dirty="0">
                <a:solidFill>
                  <a:schemeClr val="accent6">
                    <a:lumMod val="50000"/>
                  </a:schemeClr>
                </a:solidFill>
                <a:latin typeface="Georgia" panose="02040502050405020303" pitchFamily="18" charset="0"/>
              </a:rPr>
              <a:t>величины…</a:t>
            </a:r>
            <a:br>
              <a:rPr lang="ru-RU" sz="2000" dirty="0">
                <a:solidFill>
                  <a:schemeClr val="accent6">
                    <a:lumMod val="50000"/>
                  </a:schemeClr>
                </a:solidFill>
                <a:latin typeface="Georgia" panose="02040502050405020303" pitchFamily="18" charset="0"/>
              </a:rPr>
            </a:br>
            <a:endParaRPr lang="ru-RU" sz="2000" dirty="0">
              <a:solidFill>
                <a:schemeClr val="accent6">
                  <a:lumMod val="50000"/>
                </a:schemeClr>
              </a:solidFill>
              <a:latin typeface="Georgia" panose="02040502050405020303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474723" y="361439"/>
            <a:ext cx="177644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>
                <a:solidFill>
                  <a:srgbClr val="D208C4"/>
                </a:solidFill>
                <a:latin typeface="Georgia" panose="02040502050405020303" pitchFamily="18" charset="0"/>
              </a:rPr>
              <a:t>Хоккей</a:t>
            </a:r>
            <a:endParaRPr lang="ru-RU" sz="3600" dirty="0">
              <a:solidFill>
                <a:srgbClr val="D208C4"/>
              </a:solidFill>
              <a:latin typeface="Georgia" panose="02040502050405020303" pitchFamily="18" charset="0"/>
            </a:endParaRPr>
          </a:p>
        </p:txBody>
      </p:sp>
      <p:pic>
        <p:nvPicPr>
          <p:cNvPr id="8194" name="Picture 2" descr="Сборная России по хоккею выиграла шестой матч в рамках майского турне ::  Хоккей :: РБК Спорт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1" y="1446204"/>
            <a:ext cx="6236426" cy="3894281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84202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 descr="Шорт-трек. Расписание главных соревнований в сезоне 2022/23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575" y="1031037"/>
            <a:ext cx="6114827" cy="3438337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Прямоугольник 3"/>
          <p:cNvSpPr/>
          <p:nvPr/>
        </p:nvSpPr>
        <p:spPr>
          <a:xfrm>
            <a:off x="6430095" y="1322850"/>
            <a:ext cx="4296383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rgbClr val="FF0000"/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Начинается </a:t>
            </a:r>
            <a:r>
              <a:rPr lang="ru-RU" sz="3600" dirty="0">
                <a:solidFill>
                  <a:srgbClr val="D208C4"/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шорт-трек</a:t>
            </a:r>
            <a:r>
              <a:rPr lang="ru-RU" sz="2000" b="1" dirty="0">
                <a:solidFill>
                  <a:srgbClr val="FF0000"/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</a:t>
            </a:r>
            <a:r>
              <a:rPr lang="ru-RU" sz="2000" dirty="0">
                <a:solidFill>
                  <a:srgbClr val="FF0000"/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2000" dirty="0">
                <a:solidFill>
                  <a:srgbClr val="FF0000"/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000" dirty="0">
                <a:solidFill>
                  <a:srgbClr val="FF0000"/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 коньках по кругу бег.</a:t>
            </a:r>
            <a:br>
              <a:rPr lang="ru-RU" sz="2000" dirty="0">
                <a:solidFill>
                  <a:srgbClr val="FF0000"/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000" dirty="0">
                <a:solidFill>
                  <a:srgbClr val="FF0000"/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Никаких дорожек тут,</a:t>
            </a:r>
            <a:br>
              <a:rPr lang="ru-RU" sz="2000" dirty="0">
                <a:solidFill>
                  <a:srgbClr val="FF0000"/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000" dirty="0">
                <a:solidFill>
                  <a:srgbClr val="FF0000"/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Вот вперегонки бегут</a:t>
            </a:r>
            <a:br>
              <a:rPr lang="ru-RU" sz="2000" dirty="0">
                <a:solidFill>
                  <a:srgbClr val="FF0000"/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000" dirty="0" smtClean="0">
                <a:solidFill>
                  <a:srgbClr val="FF0000"/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Одиночки. Эстафета</a:t>
            </a:r>
            <a:r>
              <a:rPr lang="ru-RU" sz="2000" dirty="0">
                <a:solidFill>
                  <a:srgbClr val="FF0000"/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br>
              <a:rPr lang="ru-RU" sz="2000" dirty="0">
                <a:solidFill>
                  <a:srgbClr val="FF0000"/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000" dirty="0">
                <a:solidFill>
                  <a:srgbClr val="FF0000"/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Только все непросто это:</a:t>
            </a:r>
            <a:br>
              <a:rPr lang="ru-RU" sz="2000" dirty="0">
                <a:solidFill>
                  <a:srgbClr val="FF0000"/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000" dirty="0">
                <a:solidFill>
                  <a:srgbClr val="FF0000"/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Чтобы к финишу добраться,</a:t>
            </a:r>
            <a:br>
              <a:rPr lang="ru-RU" sz="2000" dirty="0">
                <a:solidFill>
                  <a:srgbClr val="FF0000"/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000" dirty="0">
                <a:solidFill>
                  <a:srgbClr val="FF0000"/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Кто-то будет и толкаться.</a:t>
            </a:r>
            <a:br>
              <a:rPr lang="ru-RU" sz="2000" dirty="0">
                <a:solidFill>
                  <a:srgbClr val="FF0000"/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000" dirty="0">
                <a:solidFill>
                  <a:srgbClr val="FF0000"/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Не наденешь шлем, перчатки-</a:t>
            </a:r>
            <a:br>
              <a:rPr lang="ru-RU" sz="2000" dirty="0">
                <a:solidFill>
                  <a:srgbClr val="FF0000"/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000" dirty="0">
                <a:solidFill>
                  <a:srgbClr val="FF0000"/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 получишь на площадке</a:t>
            </a:r>
            <a:br>
              <a:rPr lang="ru-RU" sz="2000" dirty="0">
                <a:solidFill>
                  <a:srgbClr val="FF0000"/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000" dirty="0">
                <a:solidFill>
                  <a:srgbClr val="FF0000"/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Вдруг нечаянный синяк.</a:t>
            </a:r>
            <a:br>
              <a:rPr lang="ru-RU" sz="2000" dirty="0">
                <a:solidFill>
                  <a:srgbClr val="FF0000"/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000" dirty="0">
                <a:solidFill>
                  <a:srgbClr val="FF0000"/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Этот спорт вам не пустяк!</a:t>
            </a:r>
            <a:endParaRPr lang="ru-RU" dirty="0">
              <a:solidFill>
                <a:srgbClr val="FF0000"/>
              </a:solidFill>
              <a:effectLst/>
              <a:latin typeface="Georgia" panose="02040502050405020303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77514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86955906"/>
              </p:ext>
            </p:extLst>
          </p:nvPr>
        </p:nvGraphicFramePr>
        <p:xfrm>
          <a:off x="1925468" y="1793864"/>
          <a:ext cx="8127994" cy="4820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80571"/>
                <a:gridCol w="580571"/>
                <a:gridCol w="580571"/>
                <a:gridCol w="580571"/>
                <a:gridCol w="580571"/>
                <a:gridCol w="580571"/>
                <a:gridCol w="580571"/>
                <a:gridCol w="580571"/>
                <a:gridCol w="580571"/>
                <a:gridCol w="580571"/>
                <a:gridCol w="580571"/>
                <a:gridCol w="580571"/>
                <a:gridCol w="580571"/>
                <a:gridCol w="580571"/>
              </a:tblGrid>
              <a:tr h="370840"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ECFF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ECFF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ECFF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ru-RU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ECFF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ru-RU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ECFF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ru-RU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ECFF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ECFF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ru-RU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ECFF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ru-RU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ru-RU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ECFF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ECFF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ECFF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ECFF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56832348"/>
              </p:ext>
            </p:extLst>
          </p:nvPr>
        </p:nvGraphicFramePr>
        <p:xfrm>
          <a:off x="4222295" y="2496185"/>
          <a:ext cx="4629152" cy="365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78644"/>
                <a:gridCol w="578644"/>
                <a:gridCol w="578644"/>
                <a:gridCol w="578644"/>
                <a:gridCol w="578644"/>
                <a:gridCol w="578644"/>
                <a:gridCol w="578644"/>
                <a:gridCol w="578644"/>
              </a:tblGrid>
              <a:tr h="314325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4659592"/>
              </p:ext>
            </p:extLst>
          </p:nvPr>
        </p:nvGraphicFramePr>
        <p:xfrm>
          <a:off x="4230125" y="2496185"/>
          <a:ext cx="580571" cy="29667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80571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й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40020299"/>
              </p:ext>
            </p:extLst>
          </p:nvPr>
        </p:nvGraphicFramePr>
        <p:xfrm>
          <a:off x="2488411" y="3977005"/>
          <a:ext cx="4063997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80571"/>
                <a:gridCol w="580571"/>
                <a:gridCol w="580571"/>
                <a:gridCol w="580571"/>
                <a:gridCol w="580571"/>
                <a:gridCol w="580571"/>
                <a:gridCol w="580571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7394060"/>
              </p:ext>
            </p:extLst>
          </p:nvPr>
        </p:nvGraphicFramePr>
        <p:xfrm>
          <a:off x="5390718" y="3615208"/>
          <a:ext cx="580571" cy="2595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80571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й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3987438"/>
              </p:ext>
            </p:extLst>
          </p:nvPr>
        </p:nvGraphicFramePr>
        <p:xfrm>
          <a:off x="5379119" y="4739635"/>
          <a:ext cx="4644568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80571"/>
                <a:gridCol w="580571"/>
                <a:gridCol w="580571"/>
                <a:gridCol w="580571"/>
                <a:gridCol w="580571"/>
                <a:gridCol w="580571"/>
                <a:gridCol w="580571"/>
                <a:gridCol w="580571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53970913"/>
              </p:ext>
            </p:extLst>
          </p:nvPr>
        </p:nvGraphicFramePr>
        <p:xfrm>
          <a:off x="7701927" y="2142485"/>
          <a:ext cx="580571" cy="2225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80571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х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й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5825151"/>
              </p:ext>
            </p:extLst>
          </p:nvPr>
        </p:nvGraphicFramePr>
        <p:xfrm>
          <a:off x="8862520" y="4018904"/>
          <a:ext cx="580571" cy="2595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80571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ё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923583" y="681615"/>
            <a:ext cx="957024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1. Одиночное или парное катание на коньках по льду </a:t>
            </a:r>
          </a:p>
          <a:p>
            <a:pPr algn="ctr"/>
            <a:r>
              <a:rPr lang="ru-RU" sz="2400" b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с выполнением дополнительных элементов под </a:t>
            </a:r>
            <a:r>
              <a:rPr lang="ru-RU" sz="2400" b="1" dirty="0">
                <a:solidFill>
                  <a:srgbClr val="FF0000"/>
                </a:solidFill>
                <a:latin typeface="Georgia" panose="02040502050405020303" pitchFamily="18" charset="0"/>
              </a:rPr>
              <a:t>музыку</a:t>
            </a:r>
            <a:r>
              <a:rPr lang="ru-RU" b="1" dirty="0">
                <a:solidFill>
                  <a:srgbClr val="FF0000"/>
                </a:solidFill>
                <a:latin typeface="Georgia" panose="02040502050405020303" pitchFamily="18" charset="0"/>
              </a:rPr>
              <a:t> 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925468" y="822241"/>
            <a:ext cx="719958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>
                <a:solidFill>
                  <a:srgbClr val="D208C4"/>
                </a:solidFill>
                <a:latin typeface="Georgia" panose="02040502050405020303" pitchFamily="18" charset="0"/>
              </a:rPr>
              <a:t> </a:t>
            </a:r>
            <a:r>
              <a:rPr lang="ru-RU" sz="2400" dirty="0" smtClean="0">
                <a:solidFill>
                  <a:srgbClr val="D208C4"/>
                </a:solidFill>
                <a:latin typeface="Georgia" panose="02040502050405020303" pitchFamily="18" charset="0"/>
              </a:rPr>
              <a:t>2. </a:t>
            </a:r>
            <a:r>
              <a:rPr lang="ru-RU" sz="2400" b="1" dirty="0" smtClean="0">
                <a:solidFill>
                  <a:srgbClr val="D208C4"/>
                </a:solidFill>
                <a:latin typeface="Georgia" panose="02040502050405020303" pitchFamily="18" charset="0"/>
              </a:rPr>
              <a:t>Вид </a:t>
            </a:r>
            <a:r>
              <a:rPr lang="ru-RU" sz="2400" b="1" dirty="0">
                <a:solidFill>
                  <a:srgbClr val="D208C4"/>
                </a:solidFill>
                <a:latin typeface="Georgia" panose="02040502050405020303" pitchFamily="18" charset="0"/>
              </a:rPr>
              <a:t>спорта, сочетающий лыжные гонки </a:t>
            </a:r>
            <a:r>
              <a:rPr lang="ru-RU" sz="2400" b="1" dirty="0" smtClean="0">
                <a:solidFill>
                  <a:srgbClr val="D208C4"/>
                </a:solidFill>
                <a:latin typeface="Georgia" panose="02040502050405020303" pitchFamily="18" charset="0"/>
              </a:rPr>
              <a:t>со </a:t>
            </a:r>
            <a:r>
              <a:rPr lang="ru-RU" sz="2400" b="1" dirty="0">
                <a:solidFill>
                  <a:srgbClr val="D208C4"/>
                </a:solidFill>
                <a:latin typeface="Georgia" panose="02040502050405020303" pitchFamily="18" charset="0"/>
              </a:rPr>
              <a:t>стрельбой из винтовки.</a:t>
            </a:r>
            <a:endParaRPr lang="ru-RU" sz="2000" b="1" dirty="0">
              <a:solidFill>
                <a:srgbClr val="D208C4"/>
              </a:solidFill>
              <a:latin typeface="Georgia" panose="02040502050405020303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47870" y="152769"/>
            <a:ext cx="1187055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Georgia" panose="02040502050405020303" pitchFamily="18" charset="0"/>
              </a:rPr>
              <a:t>3.</a:t>
            </a:r>
            <a:r>
              <a:rPr lang="ru-RU" sz="2400" b="1" dirty="0">
                <a:solidFill>
                  <a:srgbClr val="C00000"/>
                </a:solidFill>
                <a:latin typeface="Georgia" panose="02040502050405020303" pitchFamily="18" charset="0"/>
              </a:rPr>
              <a:t> </a:t>
            </a:r>
            <a:r>
              <a:rPr lang="ru-RU" sz="2400" b="1" dirty="0" smtClean="0">
                <a:solidFill>
                  <a:srgbClr val="C00000"/>
                </a:solidFill>
                <a:latin typeface="Georgia" panose="02040502050405020303" pitchFamily="18" charset="0"/>
              </a:rPr>
              <a:t>Вид </a:t>
            </a:r>
            <a:r>
              <a:rPr lang="ru-RU" sz="2400" b="1" dirty="0">
                <a:solidFill>
                  <a:srgbClr val="C00000"/>
                </a:solidFill>
                <a:latin typeface="Georgia" panose="02040502050405020303" pitchFamily="18" charset="0"/>
              </a:rPr>
              <a:t>спорта, заключающийся в спуске с заснеженных склонов и гор </a:t>
            </a:r>
            <a:endParaRPr lang="ru-RU" sz="2400" b="1" dirty="0" smtClean="0">
              <a:solidFill>
                <a:srgbClr val="C00000"/>
              </a:solidFill>
              <a:latin typeface="Georgia" panose="02040502050405020303" pitchFamily="18" charset="0"/>
            </a:endParaRPr>
          </a:p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Georgia" panose="02040502050405020303" pitchFamily="18" charset="0"/>
              </a:rPr>
              <a:t>на </a:t>
            </a:r>
            <a:r>
              <a:rPr lang="ru-RU" sz="2400" b="1" dirty="0">
                <a:solidFill>
                  <a:srgbClr val="C00000"/>
                </a:solidFill>
                <a:latin typeface="Georgia" panose="02040502050405020303" pitchFamily="18" charset="0"/>
              </a:rPr>
              <a:t>специальном спортивном </a:t>
            </a:r>
            <a:r>
              <a:rPr lang="ru-RU" sz="2400" b="1" dirty="0" smtClean="0">
                <a:solidFill>
                  <a:srgbClr val="C00000"/>
                </a:solidFill>
                <a:latin typeface="Georgia" panose="02040502050405020303" pitchFamily="18" charset="0"/>
              </a:rPr>
              <a:t>снаряде.</a:t>
            </a:r>
            <a:endParaRPr lang="ru-RU" sz="2400" b="1" dirty="0">
              <a:solidFill>
                <a:srgbClr val="C00000"/>
              </a:solidFill>
              <a:latin typeface="Georgia" panose="02040502050405020303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66916" y="81967"/>
            <a:ext cx="1062181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dirty="0" smtClean="0">
                <a:solidFill>
                  <a:srgbClr val="D208C4"/>
                </a:solidFill>
                <a:latin typeface="Georgia" panose="02040502050405020303" pitchFamily="18" charset="0"/>
              </a:rPr>
              <a:t>4</a:t>
            </a:r>
            <a:r>
              <a:rPr lang="ru-RU" sz="2400" b="1" dirty="0" smtClean="0">
                <a:solidFill>
                  <a:srgbClr val="D208C4"/>
                </a:solidFill>
                <a:latin typeface="Georgia" panose="02040502050405020303" pitchFamily="18" charset="0"/>
              </a:rPr>
              <a:t>. Лыжный </a:t>
            </a:r>
            <a:r>
              <a:rPr lang="ru-RU" sz="2400" b="1" dirty="0">
                <a:solidFill>
                  <a:srgbClr val="D208C4"/>
                </a:solidFill>
                <a:latin typeface="Georgia" panose="02040502050405020303" pitchFamily="18" charset="0"/>
              </a:rPr>
              <a:t>вид спорта, в состав которого входят </a:t>
            </a:r>
            <a:endParaRPr lang="ru-RU" sz="2400" b="1" dirty="0" smtClean="0">
              <a:solidFill>
                <a:srgbClr val="D208C4"/>
              </a:solidFill>
              <a:latin typeface="Georgia" panose="02040502050405020303" pitchFamily="18" charset="0"/>
            </a:endParaRPr>
          </a:p>
          <a:p>
            <a:pPr algn="ctr"/>
            <a:r>
              <a:rPr lang="ru-RU" sz="2400" b="1" dirty="0" smtClean="0">
                <a:solidFill>
                  <a:srgbClr val="D208C4"/>
                </a:solidFill>
                <a:latin typeface="Georgia" panose="02040502050405020303" pitchFamily="18" charset="0"/>
              </a:rPr>
              <a:t>лыжная </a:t>
            </a:r>
            <a:r>
              <a:rPr lang="ru-RU" sz="2400" b="1" dirty="0">
                <a:solidFill>
                  <a:srgbClr val="D208C4"/>
                </a:solidFill>
                <a:latin typeface="Georgia" panose="02040502050405020303" pitchFamily="18" charset="0"/>
              </a:rPr>
              <a:t>акробатика, </a:t>
            </a:r>
            <a:r>
              <a:rPr lang="ru-RU" sz="2400" b="1" dirty="0" smtClean="0">
                <a:solidFill>
                  <a:srgbClr val="D208C4"/>
                </a:solidFill>
                <a:latin typeface="Georgia" panose="02040502050405020303" pitchFamily="18" charset="0"/>
              </a:rPr>
              <a:t>могул, </a:t>
            </a:r>
            <a:r>
              <a:rPr lang="ru-RU" sz="2400" b="1" dirty="0" err="1">
                <a:solidFill>
                  <a:srgbClr val="D208C4"/>
                </a:solidFill>
                <a:latin typeface="Georgia" panose="02040502050405020303" pitchFamily="18" charset="0"/>
              </a:rPr>
              <a:t>ски</a:t>
            </a:r>
            <a:r>
              <a:rPr lang="ru-RU" sz="2400" b="1" dirty="0">
                <a:solidFill>
                  <a:srgbClr val="D208C4"/>
                </a:solidFill>
                <a:latin typeface="Georgia" panose="02040502050405020303" pitchFamily="18" charset="0"/>
              </a:rPr>
              <a:t>-кросс, </a:t>
            </a:r>
            <a:r>
              <a:rPr lang="ru-RU" sz="2400" b="1" dirty="0" err="1">
                <a:solidFill>
                  <a:srgbClr val="D208C4"/>
                </a:solidFill>
                <a:latin typeface="Georgia" panose="02040502050405020303" pitchFamily="18" charset="0"/>
              </a:rPr>
              <a:t>хаф-пайп</a:t>
            </a:r>
            <a:r>
              <a:rPr lang="ru-RU" sz="2400" b="1" dirty="0">
                <a:solidFill>
                  <a:srgbClr val="D208C4"/>
                </a:solidFill>
                <a:latin typeface="Georgia" panose="02040502050405020303" pitchFamily="18" charset="0"/>
              </a:rPr>
              <a:t> и </a:t>
            </a:r>
            <a:r>
              <a:rPr lang="ru-RU" sz="2400" b="1" dirty="0" err="1">
                <a:solidFill>
                  <a:srgbClr val="D208C4"/>
                </a:solidFill>
                <a:latin typeface="Georgia" panose="02040502050405020303" pitchFamily="18" charset="0"/>
              </a:rPr>
              <a:t>слоупстайл</a:t>
            </a:r>
            <a:r>
              <a:rPr lang="ru-RU" sz="2400" b="1" dirty="0">
                <a:solidFill>
                  <a:srgbClr val="D208C4"/>
                </a:solidFill>
                <a:latin typeface="Georgia" panose="02040502050405020303" pitchFamily="18" charset="0"/>
              </a:rPr>
              <a:t>.</a:t>
            </a:r>
            <a:endParaRPr lang="ru-RU" sz="2400" b="1" dirty="0">
              <a:solidFill>
                <a:srgbClr val="D208C4"/>
              </a:solidFill>
              <a:latin typeface="Georgia" panose="02040502050405020303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006066" y="521069"/>
            <a:ext cx="804739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008000"/>
                </a:solidFill>
                <a:latin typeface="Georgia" panose="02040502050405020303" pitchFamily="18" charset="0"/>
              </a:rPr>
              <a:t>5.</a:t>
            </a:r>
            <a:r>
              <a:rPr lang="ru-RU" sz="2400" b="1" dirty="0">
                <a:solidFill>
                  <a:srgbClr val="008000"/>
                </a:solidFill>
                <a:latin typeface="Georgia" panose="02040502050405020303" pitchFamily="18" charset="0"/>
              </a:rPr>
              <a:t>  </a:t>
            </a:r>
            <a:r>
              <a:rPr lang="ru-RU" sz="2400" b="1" dirty="0">
                <a:solidFill>
                  <a:srgbClr val="008000"/>
                </a:solidFill>
                <a:latin typeface="Georgia" panose="02040502050405020303" pitchFamily="18" charset="0"/>
              </a:rPr>
              <a:t>К</a:t>
            </a:r>
            <a:r>
              <a:rPr lang="ru-RU" sz="2400" b="1" dirty="0" smtClean="0">
                <a:solidFill>
                  <a:srgbClr val="008000"/>
                </a:solidFill>
                <a:latin typeface="Georgia" panose="02040502050405020303" pitchFamily="18" charset="0"/>
              </a:rPr>
              <a:t>омандная </a:t>
            </a:r>
            <a:r>
              <a:rPr lang="ru-RU" sz="2400" b="1" dirty="0">
                <a:solidFill>
                  <a:srgbClr val="008000"/>
                </a:solidFill>
                <a:latin typeface="Georgia" panose="02040502050405020303" pitchFamily="18" charset="0"/>
              </a:rPr>
              <a:t>игра на льду, </a:t>
            </a:r>
            <a:r>
              <a:rPr lang="ru-RU" sz="2400" b="1" dirty="0" smtClean="0">
                <a:solidFill>
                  <a:srgbClr val="008000"/>
                </a:solidFill>
                <a:latin typeface="Georgia" panose="02040502050405020303" pitchFamily="18" charset="0"/>
              </a:rPr>
              <a:t>целью </a:t>
            </a:r>
            <a:r>
              <a:rPr lang="ru-RU" sz="2400" b="1" dirty="0">
                <a:solidFill>
                  <a:srgbClr val="008000"/>
                </a:solidFill>
                <a:latin typeface="Georgia" panose="02040502050405020303" pitchFamily="18" charset="0"/>
              </a:rPr>
              <a:t>в </a:t>
            </a:r>
            <a:r>
              <a:rPr lang="ru-RU" sz="2400" b="1" dirty="0" smtClean="0">
                <a:solidFill>
                  <a:srgbClr val="008000"/>
                </a:solidFill>
                <a:latin typeface="Georgia" panose="02040502050405020303" pitchFamily="18" charset="0"/>
              </a:rPr>
              <a:t>которой</a:t>
            </a:r>
          </a:p>
          <a:p>
            <a:r>
              <a:rPr lang="ru-RU" sz="2400" b="1" dirty="0" smtClean="0">
                <a:solidFill>
                  <a:srgbClr val="008000"/>
                </a:solidFill>
                <a:latin typeface="Georgia" panose="02040502050405020303" pitchFamily="18" charset="0"/>
              </a:rPr>
              <a:t> </a:t>
            </a:r>
            <a:r>
              <a:rPr lang="ru-RU" sz="2400" b="1" dirty="0">
                <a:solidFill>
                  <a:srgbClr val="008000"/>
                </a:solidFill>
                <a:latin typeface="Georgia" panose="02040502050405020303" pitchFamily="18" charset="0"/>
              </a:rPr>
              <a:t>является забросить шайбу в ворота соперника</a:t>
            </a:r>
            <a:r>
              <a:rPr lang="ru-RU" dirty="0"/>
              <a:t> </a:t>
            </a:r>
            <a:endParaRPr lang="ru-RU" dirty="0"/>
          </a:p>
        </p:txBody>
      </p:sp>
      <p:sp>
        <p:nvSpPr>
          <p:cNvPr id="16" name="TextBox 15"/>
          <p:cNvSpPr txBox="1"/>
          <p:nvPr/>
        </p:nvSpPr>
        <p:spPr>
          <a:xfrm>
            <a:off x="1006188" y="11138"/>
            <a:ext cx="1050159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6. </a:t>
            </a:r>
            <a:r>
              <a:rPr lang="ru-RU" sz="2400" b="1" dirty="0">
                <a:solidFill>
                  <a:srgbClr val="FF0000"/>
                </a:solidFill>
                <a:latin typeface="Georgia" panose="02040502050405020303" pitchFamily="18" charset="0"/>
              </a:rPr>
              <a:t> </a:t>
            </a:r>
            <a:r>
              <a:rPr lang="ru-RU" sz="2400" b="1" dirty="0">
                <a:solidFill>
                  <a:srgbClr val="FF0000"/>
                </a:solidFill>
                <a:latin typeface="Georgia" panose="02040502050405020303" pitchFamily="18" charset="0"/>
              </a:rPr>
              <a:t>В</a:t>
            </a:r>
            <a:r>
              <a:rPr lang="ru-RU" sz="2400" b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ид </a:t>
            </a:r>
            <a:r>
              <a:rPr lang="ru-RU" sz="2400" b="1" dirty="0">
                <a:solidFill>
                  <a:srgbClr val="FF0000"/>
                </a:solidFill>
                <a:latin typeface="Georgia" panose="02040502050405020303" pitchFamily="18" charset="0"/>
              </a:rPr>
              <a:t>спорта, представляющий собой скоростной спуск </a:t>
            </a:r>
            <a:r>
              <a:rPr lang="ru-RU" sz="2400" b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с гор</a:t>
            </a:r>
          </a:p>
          <a:p>
            <a:pPr algn="ctr"/>
            <a:r>
              <a:rPr lang="ru-RU" sz="2400" b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 </a:t>
            </a:r>
            <a:r>
              <a:rPr lang="ru-RU" sz="2400" b="1" dirty="0">
                <a:solidFill>
                  <a:srgbClr val="FF0000"/>
                </a:solidFill>
                <a:latin typeface="Georgia" panose="02040502050405020303" pitchFamily="18" charset="0"/>
              </a:rPr>
              <a:t>по специально оборудованным ледовым </a:t>
            </a:r>
            <a:r>
              <a:rPr lang="ru-RU" sz="2400" b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трассам</a:t>
            </a:r>
          </a:p>
          <a:p>
            <a:pPr algn="ctr"/>
            <a:r>
              <a:rPr lang="ru-RU" sz="2400" b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 </a:t>
            </a:r>
            <a:r>
              <a:rPr lang="ru-RU" sz="2400" b="1" dirty="0">
                <a:solidFill>
                  <a:srgbClr val="FF0000"/>
                </a:solidFill>
                <a:latin typeface="Georgia" panose="02040502050405020303" pitchFamily="18" charset="0"/>
              </a:rPr>
              <a:t>на управляемых санях </a:t>
            </a:r>
            <a:r>
              <a:rPr lang="ru-RU" sz="2400" b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(бобах).</a:t>
            </a:r>
            <a:endParaRPr lang="ru-RU" b="1" dirty="0">
              <a:solidFill>
                <a:srgbClr val="FF0000"/>
              </a:solidFill>
              <a:latin typeface="Georgia" panose="02040502050405020303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291473" y="581790"/>
            <a:ext cx="9172704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8000"/>
                </a:solidFill>
                <a:latin typeface="Georgia" panose="02040502050405020303" pitchFamily="18" charset="0"/>
              </a:rPr>
              <a:t>7. </a:t>
            </a:r>
            <a:r>
              <a:rPr lang="ru-RU" sz="2400" b="1" dirty="0">
                <a:solidFill>
                  <a:srgbClr val="008000"/>
                </a:solidFill>
                <a:latin typeface="Georgia" panose="02040502050405020303" pitchFamily="18" charset="0"/>
              </a:rPr>
              <a:t>С</a:t>
            </a:r>
            <a:r>
              <a:rPr lang="ru-RU" sz="2400" b="1" dirty="0" smtClean="0">
                <a:solidFill>
                  <a:srgbClr val="008000"/>
                </a:solidFill>
                <a:latin typeface="Georgia" panose="02040502050405020303" pitchFamily="18" charset="0"/>
              </a:rPr>
              <a:t>портивная </a:t>
            </a:r>
            <a:r>
              <a:rPr lang="ru-RU" sz="2400" b="1" dirty="0">
                <a:solidFill>
                  <a:srgbClr val="008000"/>
                </a:solidFill>
                <a:latin typeface="Georgia" panose="02040502050405020303" pitchFamily="18" charset="0"/>
              </a:rPr>
              <a:t>игра на льду, в которой две команды </a:t>
            </a:r>
            <a:endParaRPr lang="ru-RU" sz="2400" b="1" dirty="0" smtClean="0">
              <a:solidFill>
                <a:srgbClr val="008000"/>
              </a:solidFill>
              <a:latin typeface="Georgia" panose="02040502050405020303" pitchFamily="18" charset="0"/>
            </a:endParaRPr>
          </a:p>
          <a:p>
            <a:pPr algn="ctr"/>
            <a:r>
              <a:rPr lang="ru-RU" sz="2400" b="1" dirty="0" smtClean="0">
                <a:solidFill>
                  <a:srgbClr val="008000"/>
                </a:solidFill>
                <a:latin typeface="Georgia" panose="02040502050405020303" pitchFamily="18" charset="0"/>
              </a:rPr>
              <a:t>поочерёдно </a:t>
            </a:r>
            <a:r>
              <a:rPr lang="ru-RU" sz="2400" b="1" dirty="0">
                <a:solidFill>
                  <a:srgbClr val="008000"/>
                </a:solidFill>
                <a:latin typeface="Georgia" panose="02040502050405020303" pitchFamily="18" charset="0"/>
              </a:rPr>
              <a:t>выполняют броски </a:t>
            </a:r>
            <a:r>
              <a:rPr lang="ru-RU" sz="2400" b="1" dirty="0" smtClean="0">
                <a:solidFill>
                  <a:srgbClr val="008000"/>
                </a:solidFill>
                <a:latin typeface="Georgia" panose="02040502050405020303" pitchFamily="18" charset="0"/>
              </a:rPr>
              <a:t>спортивных снарядов</a:t>
            </a:r>
          </a:p>
          <a:p>
            <a:pPr algn="ctr"/>
            <a:r>
              <a:rPr lang="ru-RU" sz="2400" b="1" dirty="0" smtClean="0">
                <a:solidFill>
                  <a:srgbClr val="008000"/>
                </a:solidFill>
                <a:latin typeface="Georgia" panose="02040502050405020303" pitchFamily="18" charset="0"/>
              </a:rPr>
              <a:t> </a:t>
            </a:r>
            <a:r>
              <a:rPr lang="ru-RU" sz="2400" b="1" dirty="0">
                <a:solidFill>
                  <a:srgbClr val="008000"/>
                </a:solidFill>
                <a:latin typeface="Georgia" panose="02040502050405020303" pitchFamily="18" charset="0"/>
              </a:rPr>
              <a:t>(</a:t>
            </a:r>
            <a:r>
              <a:rPr lang="ru-RU" sz="2400" b="1" dirty="0" smtClean="0">
                <a:solidFill>
                  <a:srgbClr val="008000"/>
                </a:solidFill>
                <a:latin typeface="Georgia" panose="02040502050405020303" pitchFamily="18" charset="0"/>
              </a:rPr>
              <a:t>камней) </a:t>
            </a:r>
            <a:r>
              <a:rPr lang="ru-RU" sz="2400" b="1" dirty="0">
                <a:solidFill>
                  <a:srgbClr val="008000"/>
                </a:solidFill>
                <a:latin typeface="Georgia" panose="02040502050405020303" pitchFamily="18" charset="0"/>
              </a:rPr>
              <a:t>в направлении </a:t>
            </a:r>
            <a:r>
              <a:rPr lang="ru-RU" sz="2400" b="1" dirty="0" smtClean="0">
                <a:solidFill>
                  <a:srgbClr val="008000"/>
                </a:solidFill>
                <a:latin typeface="Georgia" panose="02040502050405020303" pitchFamily="18" charset="0"/>
              </a:rPr>
              <a:t>мишени.</a:t>
            </a:r>
            <a:endParaRPr lang="ru-RU" sz="2400" b="1" dirty="0">
              <a:solidFill>
                <a:srgbClr val="008000"/>
              </a:solidFill>
              <a:latin typeface="Georgia" panose="020405020504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943105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6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5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9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4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3" dur="20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6" dur="20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2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96" dur="20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99" dur="2000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2" dur="2000"/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2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4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  <p:bldP spid="15" grpId="0" build="allAtOnce"/>
      <p:bldP spid="16" grpId="0"/>
      <p:bldP spid="16" grpId="1"/>
      <p:bldP spid="17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304288" y="1828800"/>
            <a:ext cx="8125942" cy="2123658"/>
          </a:xfrm>
          <a:prstGeom prst="rect">
            <a:avLst/>
          </a:prstGeom>
          <a:noFill/>
        </p:spPr>
        <p:txBody>
          <a:bodyPr wrap="none" rtlCol="0">
            <a:prstTxWarp prst="textCanDown">
              <a:avLst/>
            </a:prstTxWarp>
            <a:spAutoFit/>
          </a:bodyPr>
          <a:lstStyle/>
          <a:p>
            <a:pPr algn="ctr"/>
            <a:r>
              <a:rPr lang="ru-RU" sz="6600" b="1" dirty="0" smtClean="0">
                <a:solidFill>
                  <a:srgbClr val="D208C4"/>
                </a:solidFill>
                <a:latin typeface="Georgia" panose="02040502050405020303" pitchFamily="18" charset="0"/>
              </a:rPr>
              <a:t>Молодцы! </a:t>
            </a:r>
          </a:p>
          <a:p>
            <a:pPr algn="ctr"/>
            <a:r>
              <a:rPr lang="ru-RU" sz="6600" b="1" dirty="0" smtClean="0">
                <a:solidFill>
                  <a:srgbClr val="D208C4"/>
                </a:solidFill>
                <a:latin typeface="Georgia" panose="02040502050405020303" pitchFamily="18" charset="0"/>
              </a:rPr>
              <a:t>До новых встреч!</a:t>
            </a:r>
            <a:endParaRPr lang="ru-RU" sz="6600" b="1" dirty="0">
              <a:solidFill>
                <a:srgbClr val="D208C4"/>
              </a:solidFill>
              <a:latin typeface="Georgia" panose="020405020504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672718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942011" y="0"/>
            <a:ext cx="9100456" cy="6986528"/>
          </a:xfrm>
          <a:prstGeom prst="rect">
            <a:avLst/>
          </a:prstGeom>
          <a:solidFill>
            <a:srgbClr val="CCECFF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800" b="0" i="0" dirty="0" smtClean="0">
                <a:solidFill>
                  <a:srgbClr val="454545"/>
                </a:solidFill>
                <a:effectLst/>
                <a:latin typeface="Georgia" panose="02040502050405020303" pitchFamily="18" charset="0"/>
              </a:rPr>
              <a:t>	</a:t>
            </a:r>
            <a:r>
              <a:rPr lang="ru-RU" sz="2800" b="1" i="0" dirty="0" smtClean="0">
                <a:solidFill>
                  <a:srgbClr val="FF0000"/>
                </a:solidFill>
                <a:effectLst/>
                <a:latin typeface="Georgia" panose="02040502050405020303" pitchFamily="18" charset="0"/>
              </a:rPr>
              <a:t>Ежегодно, начиная с 2015 года, 7 февраля в России  отмечается День зимних видов спорта</a:t>
            </a:r>
            <a:r>
              <a:rPr lang="ru-RU" sz="2800" b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. </a:t>
            </a:r>
            <a:r>
              <a:rPr lang="ru-RU" sz="2800" b="1" i="0" dirty="0" smtClean="0">
                <a:solidFill>
                  <a:srgbClr val="FF0000"/>
                </a:solidFill>
                <a:effectLst/>
                <a:latin typeface="Georgia" panose="02040502050405020303" pitchFamily="18" charset="0"/>
              </a:rPr>
              <a:t>Праздник был учрежден к годовщине открытия Олимпиады в Сочи в 2014 году. </a:t>
            </a:r>
          </a:p>
          <a:p>
            <a:r>
              <a:rPr lang="ru-RU" sz="2800" b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	</a:t>
            </a:r>
            <a:r>
              <a:rPr lang="ru-RU" sz="2800" b="1" dirty="0" smtClean="0">
                <a:solidFill>
                  <a:srgbClr val="002060"/>
                </a:solidFill>
                <a:latin typeface="Georgia" panose="02040502050405020303" pitchFamily="18" charset="0"/>
              </a:rPr>
              <a:t>Успехи российских олимпийцев в Сочи заметно повысили интерес к спорту среди подростков и молодежи. Тысячи ребят записались в самые разные спортивные секции. </a:t>
            </a:r>
          </a:p>
          <a:p>
            <a:r>
              <a:rPr lang="ru-RU" sz="2800" b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	Празднование </a:t>
            </a:r>
            <a:r>
              <a:rPr lang="ru-RU" sz="2800" b="1" dirty="0">
                <a:solidFill>
                  <a:srgbClr val="FF0000"/>
                </a:solidFill>
                <a:latin typeface="Georgia" panose="02040502050405020303" pitchFamily="18" charset="0"/>
              </a:rPr>
              <a:t>Дня зимних видов спорта </a:t>
            </a:r>
            <a:r>
              <a:rPr lang="ru-RU" sz="2800" b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направлено</a:t>
            </a:r>
            <a:r>
              <a:rPr lang="ru-RU" sz="2800" b="1" dirty="0">
                <a:solidFill>
                  <a:srgbClr val="FF0000"/>
                </a:solidFill>
                <a:latin typeface="Georgia" panose="02040502050405020303" pitchFamily="18" charset="0"/>
              </a:rPr>
              <a:t> на пропаганду здорового образа </a:t>
            </a:r>
            <a:r>
              <a:rPr lang="ru-RU" sz="2800" b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жизни, </a:t>
            </a:r>
            <a:r>
              <a:rPr lang="ru-RU" sz="2800" b="1" dirty="0">
                <a:solidFill>
                  <a:srgbClr val="FF0000"/>
                </a:solidFill>
                <a:latin typeface="Georgia" panose="02040502050405020303" pitchFamily="18" charset="0"/>
              </a:rPr>
              <a:t>привлечение к занятиям физкультурой и спортом как можно большего числа людей. </a:t>
            </a:r>
            <a:endParaRPr lang="ru-RU" sz="2800" b="1" dirty="0" smtClean="0">
              <a:solidFill>
                <a:srgbClr val="FF0000"/>
              </a:solidFill>
              <a:latin typeface="Georgia" panose="02040502050405020303" pitchFamily="18" charset="0"/>
            </a:endParaRPr>
          </a:p>
          <a:p>
            <a:r>
              <a:rPr lang="ru-RU" sz="2800" b="1" dirty="0">
                <a:solidFill>
                  <a:srgbClr val="0070C0"/>
                </a:solidFill>
                <a:latin typeface="Georgia" panose="02040502050405020303" pitchFamily="18" charset="0"/>
              </a:rPr>
              <a:t>	</a:t>
            </a:r>
          </a:p>
        </p:txBody>
      </p:sp>
    </p:spTree>
    <p:extLst>
      <p:ext uri="{BB962C8B-B14F-4D97-AF65-F5344CB8AC3E}">
        <p14:creationId xmlns:p14="http://schemas.microsoft.com/office/powerpoint/2010/main" val="9991366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27909" y="1439456"/>
            <a:ext cx="10267405" cy="3600986"/>
          </a:xfrm>
          <a:prstGeom prst="rect">
            <a:avLst/>
          </a:prstGeom>
          <a:solidFill>
            <a:srgbClr val="CCECFF"/>
          </a:soli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8000"/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Зимние виды спорта: </a:t>
            </a:r>
          </a:p>
          <a:p>
            <a:r>
              <a:rPr lang="ru-RU" sz="2800" b="1" dirty="0" smtClean="0">
                <a:solidFill>
                  <a:srgbClr val="008000"/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Биатлон</a:t>
            </a:r>
            <a:r>
              <a:rPr lang="ru-RU" sz="2800" b="1" dirty="0">
                <a:solidFill>
                  <a:srgbClr val="008000"/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ru-RU" sz="2800" b="1" dirty="0" smtClean="0">
                <a:solidFill>
                  <a:srgbClr val="008000"/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бобслей, горнолыжный спорт, кёрлинг</a:t>
            </a:r>
            <a:r>
              <a:rPr lang="ru-RU" sz="2800" b="1" dirty="0">
                <a:solidFill>
                  <a:srgbClr val="008000"/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ru-RU" sz="2800" b="1" dirty="0" smtClean="0">
                <a:solidFill>
                  <a:srgbClr val="008000"/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конькобежный </a:t>
            </a:r>
            <a:r>
              <a:rPr lang="ru-RU" sz="2800" b="1" dirty="0">
                <a:solidFill>
                  <a:srgbClr val="008000"/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спорт, л</a:t>
            </a:r>
            <a:r>
              <a:rPr lang="ru-RU" sz="2800" b="1" dirty="0" smtClean="0">
                <a:solidFill>
                  <a:srgbClr val="008000"/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ыжное </a:t>
            </a:r>
            <a:r>
              <a:rPr lang="ru-RU" sz="2800" b="1" dirty="0">
                <a:solidFill>
                  <a:srgbClr val="008000"/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двоеборье, </a:t>
            </a:r>
            <a:r>
              <a:rPr lang="ru-RU" sz="2800" b="1" dirty="0" smtClean="0">
                <a:solidFill>
                  <a:srgbClr val="008000"/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лыжные </a:t>
            </a:r>
            <a:r>
              <a:rPr lang="ru-RU" sz="2800" b="1" dirty="0">
                <a:solidFill>
                  <a:srgbClr val="008000"/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гонки, </a:t>
            </a:r>
            <a:r>
              <a:rPr lang="ru-RU" sz="2800" b="1" dirty="0" smtClean="0">
                <a:solidFill>
                  <a:srgbClr val="008000"/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прыжки </a:t>
            </a:r>
            <a:r>
              <a:rPr lang="ru-RU" sz="2800" b="1" dirty="0">
                <a:solidFill>
                  <a:srgbClr val="008000"/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 трамплина, </a:t>
            </a:r>
            <a:r>
              <a:rPr lang="ru-RU" sz="2800" b="1" dirty="0" smtClean="0">
                <a:solidFill>
                  <a:srgbClr val="008000"/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санный </a:t>
            </a:r>
            <a:r>
              <a:rPr lang="ru-RU" sz="2800" b="1" dirty="0">
                <a:solidFill>
                  <a:srgbClr val="008000"/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спорт</a:t>
            </a:r>
            <a:r>
              <a:rPr lang="ru-RU" sz="2800" b="1" dirty="0" smtClean="0">
                <a:solidFill>
                  <a:srgbClr val="008000"/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</a:t>
            </a:r>
            <a:r>
              <a:rPr lang="ru-RU" sz="2800" b="1" dirty="0">
                <a:solidFill>
                  <a:srgbClr val="008000"/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800" b="1" dirty="0" smtClean="0">
                <a:solidFill>
                  <a:srgbClr val="008000"/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скелетон</a:t>
            </a:r>
            <a:r>
              <a:rPr lang="ru-RU" sz="2800" b="1" dirty="0">
                <a:solidFill>
                  <a:srgbClr val="008000"/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ru-RU" sz="2800" b="1" dirty="0" smtClean="0">
                <a:solidFill>
                  <a:srgbClr val="008000"/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сноуборд, фигурное катание</a:t>
            </a:r>
            <a:r>
              <a:rPr lang="ru-RU" sz="2800" b="1" dirty="0">
                <a:solidFill>
                  <a:srgbClr val="008000"/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 ф</a:t>
            </a:r>
            <a:r>
              <a:rPr lang="ru-RU" sz="2800" b="1" dirty="0" smtClean="0">
                <a:solidFill>
                  <a:srgbClr val="008000"/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ристайл, хоккей, шорт-трек</a:t>
            </a:r>
            <a:r>
              <a:rPr lang="ru-RU" sz="2800" b="1" dirty="0">
                <a:solidFill>
                  <a:srgbClr val="008000"/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r>
              <a:rPr lang="ru-RU" sz="4400" b="1" dirty="0" smtClean="0">
                <a:solidFill>
                  <a:srgbClr val="008000"/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ru-RU" sz="4400" b="1" dirty="0">
              <a:solidFill>
                <a:srgbClr val="008000"/>
              </a:solidFill>
              <a:latin typeface="Georgia" panose="02040502050405020303" pitchFamily="18" charset="0"/>
            </a:endParaRPr>
          </a:p>
          <a:p>
            <a:endParaRPr lang="ru-RU" sz="4400" b="1" dirty="0">
              <a:solidFill>
                <a:srgbClr val="002060"/>
              </a:solidFill>
              <a:latin typeface="Georgia" panose="020405020504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912894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105963" y="2702302"/>
            <a:ext cx="4152627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chemeClr val="accent4">
                    <a:lumMod val="50000"/>
                  </a:schemeClr>
                </a:solidFill>
                <a:latin typeface="Georgia" panose="02040502050405020303" pitchFamily="18" charset="0"/>
              </a:rPr>
              <a:t>А ещё есть </a:t>
            </a:r>
            <a:r>
              <a:rPr lang="ru-RU" sz="3600" dirty="0">
                <a:solidFill>
                  <a:srgbClr val="D208C4"/>
                </a:solidFill>
                <a:latin typeface="Georgia" panose="02040502050405020303" pitchFamily="18" charset="0"/>
              </a:rPr>
              <a:t>биатлон.</a:t>
            </a:r>
            <a:r>
              <a:rPr lang="ru-RU" sz="3600" dirty="0">
                <a:solidFill>
                  <a:schemeClr val="accent4">
                    <a:lumMod val="50000"/>
                  </a:schemeClr>
                </a:solidFill>
                <a:latin typeface="Georgia" panose="02040502050405020303" pitchFamily="18" charset="0"/>
              </a:rPr>
              <a:t/>
            </a:r>
            <a:br>
              <a:rPr lang="ru-RU" sz="3600" dirty="0">
                <a:solidFill>
                  <a:schemeClr val="accent4">
                    <a:lumMod val="50000"/>
                  </a:schemeClr>
                </a:solidFill>
                <a:latin typeface="Georgia" panose="02040502050405020303" pitchFamily="18" charset="0"/>
              </a:rPr>
            </a:br>
            <a:r>
              <a:rPr lang="ru-RU" sz="2000" dirty="0">
                <a:solidFill>
                  <a:schemeClr val="accent4">
                    <a:lumMod val="50000"/>
                  </a:schemeClr>
                </a:solidFill>
                <a:latin typeface="Georgia" panose="02040502050405020303" pitchFamily="18" charset="0"/>
              </a:rPr>
              <a:t>Это длинный марафон —</a:t>
            </a:r>
            <a:br>
              <a:rPr lang="ru-RU" sz="2000" dirty="0">
                <a:solidFill>
                  <a:schemeClr val="accent4">
                    <a:lumMod val="50000"/>
                  </a:schemeClr>
                </a:solidFill>
                <a:latin typeface="Georgia" panose="02040502050405020303" pitchFamily="18" charset="0"/>
              </a:rPr>
            </a:br>
            <a:r>
              <a:rPr lang="ru-RU" sz="2000" dirty="0">
                <a:solidFill>
                  <a:schemeClr val="accent4">
                    <a:lumMod val="50000"/>
                  </a:schemeClr>
                </a:solidFill>
                <a:latin typeface="Georgia" panose="02040502050405020303" pitchFamily="18" charset="0"/>
              </a:rPr>
              <a:t>Бег на лыжах со стрельбой.</a:t>
            </a:r>
            <a:br>
              <a:rPr lang="ru-RU" sz="2000" dirty="0">
                <a:solidFill>
                  <a:schemeClr val="accent4">
                    <a:lumMod val="50000"/>
                  </a:schemeClr>
                </a:solidFill>
                <a:latin typeface="Georgia" panose="02040502050405020303" pitchFamily="18" charset="0"/>
              </a:rPr>
            </a:br>
            <a:r>
              <a:rPr lang="ru-RU" sz="2000" dirty="0">
                <a:solidFill>
                  <a:schemeClr val="accent4">
                    <a:lumMod val="50000"/>
                  </a:schemeClr>
                </a:solidFill>
                <a:latin typeface="Georgia" panose="02040502050405020303" pitchFamily="18" charset="0"/>
              </a:rPr>
              <a:t>Среди бега — прямо в бой!</a:t>
            </a:r>
            <a:br>
              <a:rPr lang="ru-RU" sz="2000" dirty="0">
                <a:solidFill>
                  <a:schemeClr val="accent4">
                    <a:lumMod val="50000"/>
                  </a:schemeClr>
                </a:solidFill>
                <a:latin typeface="Georgia" panose="02040502050405020303" pitchFamily="18" charset="0"/>
              </a:rPr>
            </a:br>
            <a:r>
              <a:rPr lang="ru-RU" sz="2000" dirty="0">
                <a:solidFill>
                  <a:schemeClr val="accent4">
                    <a:lumMod val="50000"/>
                  </a:schemeClr>
                </a:solidFill>
                <a:latin typeface="Georgia" panose="02040502050405020303" pitchFamily="18" charset="0"/>
              </a:rPr>
              <a:t>По мишеням из винтовки,</a:t>
            </a:r>
            <a:br>
              <a:rPr lang="ru-RU" sz="2000" dirty="0">
                <a:solidFill>
                  <a:schemeClr val="accent4">
                    <a:lumMod val="50000"/>
                  </a:schemeClr>
                </a:solidFill>
                <a:latin typeface="Georgia" panose="02040502050405020303" pitchFamily="18" charset="0"/>
              </a:rPr>
            </a:br>
            <a:r>
              <a:rPr lang="ru-RU" sz="2000" dirty="0">
                <a:solidFill>
                  <a:schemeClr val="accent4">
                    <a:lumMod val="50000"/>
                  </a:schemeClr>
                </a:solidFill>
                <a:latin typeface="Georgia" panose="02040502050405020303" pitchFamily="18" charset="0"/>
              </a:rPr>
              <a:t>Да во всей экипировке</a:t>
            </a:r>
            <a:br>
              <a:rPr lang="ru-RU" sz="2000" dirty="0">
                <a:solidFill>
                  <a:schemeClr val="accent4">
                    <a:lumMod val="50000"/>
                  </a:schemeClr>
                </a:solidFill>
                <a:latin typeface="Georgia" panose="02040502050405020303" pitchFamily="18" charset="0"/>
              </a:rPr>
            </a:br>
            <a:r>
              <a:rPr lang="ru-RU" sz="2000" dirty="0">
                <a:solidFill>
                  <a:schemeClr val="accent4">
                    <a:lumMod val="50000"/>
                  </a:schemeClr>
                </a:solidFill>
                <a:latin typeface="Georgia" panose="02040502050405020303" pitchFamily="18" charset="0"/>
              </a:rPr>
              <a:t>Надо цели все сразить!</a:t>
            </a:r>
            <a:br>
              <a:rPr lang="ru-RU" sz="2000" dirty="0">
                <a:solidFill>
                  <a:schemeClr val="accent4">
                    <a:lumMod val="50000"/>
                  </a:schemeClr>
                </a:solidFill>
                <a:latin typeface="Georgia" panose="02040502050405020303" pitchFamily="18" charset="0"/>
              </a:rPr>
            </a:br>
            <a:r>
              <a:rPr lang="ru-RU" sz="2000" dirty="0">
                <a:solidFill>
                  <a:schemeClr val="accent4">
                    <a:lumMod val="50000"/>
                  </a:schemeClr>
                </a:solidFill>
                <a:latin typeface="Georgia" panose="02040502050405020303" pitchFamily="18" charset="0"/>
              </a:rPr>
              <a:t>5 плюс 5 должно их быть,</a:t>
            </a:r>
            <a:br>
              <a:rPr lang="ru-RU" sz="2000" dirty="0">
                <a:solidFill>
                  <a:schemeClr val="accent4">
                    <a:lumMod val="50000"/>
                  </a:schemeClr>
                </a:solidFill>
                <a:latin typeface="Georgia" panose="02040502050405020303" pitchFamily="18" charset="0"/>
              </a:rPr>
            </a:br>
            <a:r>
              <a:rPr lang="ru-RU" sz="2000" dirty="0">
                <a:solidFill>
                  <a:schemeClr val="accent4">
                    <a:lumMod val="50000"/>
                  </a:schemeClr>
                </a:solidFill>
                <a:latin typeface="Georgia" panose="02040502050405020303" pitchFamily="18" charset="0"/>
              </a:rPr>
              <a:t>Плюс — осилить марафон…</a:t>
            </a:r>
            <a:br>
              <a:rPr lang="ru-RU" sz="2000" dirty="0">
                <a:solidFill>
                  <a:schemeClr val="accent4">
                    <a:lumMod val="50000"/>
                  </a:schemeClr>
                </a:solidFill>
                <a:latin typeface="Georgia" panose="02040502050405020303" pitchFamily="18" charset="0"/>
              </a:rPr>
            </a:br>
            <a:r>
              <a:rPr lang="ru-RU" sz="2000" dirty="0">
                <a:solidFill>
                  <a:schemeClr val="accent4">
                    <a:lumMod val="50000"/>
                  </a:schemeClr>
                </a:solidFill>
                <a:latin typeface="Georgia" panose="02040502050405020303" pitchFamily="18" charset="0"/>
              </a:rPr>
              <a:t>Двадцать километров он!</a:t>
            </a:r>
            <a:br>
              <a:rPr lang="ru-RU" sz="2000" dirty="0">
                <a:solidFill>
                  <a:schemeClr val="accent4">
                    <a:lumMod val="50000"/>
                  </a:schemeClr>
                </a:solidFill>
                <a:latin typeface="Georgia" panose="02040502050405020303" pitchFamily="18" charset="0"/>
              </a:rPr>
            </a:br>
            <a:r>
              <a:rPr lang="ru-RU" sz="2000" dirty="0">
                <a:solidFill>
                  <a:schemeClr val="accent4">
                    <a:lumMod val="50000"/>
                  </a:schemeClr>
                </a:solidFill>
                <a:latin typeface="Georgia" panose="02040502050405020303" pitchFamily="18" charset="0"/>
              </a:rPr>
              <a:t>Сила воли там нужна,</a:t>
            </a:r>
            <a:br>
              <a:rPr lang="ru-RU" sz="2000" dirty="0">
                <a:solidFill>
                  <a:schemeClr val="accent4">
                    <a:lumMod val="50000"/>
                  </a:schemeClr>
                </a:solidFill>
                <a:latin typeface="Georgia" panose="02040502050405020303" pitchFamily="18" charset="0"/>
              </a:rPr>
            </a:br>
            <a:r>
              <a:rPr lang="ru-RU" sz="2000" dirty="0">
                <a:solidFill>
                  <a:schemeClr val="accent4">
                    <a:lumMod val="50000"/>
                  </a:schemeClr>
                </a:solidFill>
                <a:latin typeface="Georgia" panose="02040502050405020303" pitchFamily="18" charset="0"/>
              </a:rPr>
              <a:t>Да и глаз, как у орла…</a:t>
            </a:r>
          </a:p>
        </p:txBody>
      </p:sp>
      <p:pic>
        <p:nvPicPr>
          <p:cNvPr id="1026" name="Picture 2" descr="Биатлон — Википедия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1497" y="3087811"/>
            <a:ext cx="2644961" cy="3526615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Ого: бобслей – это очень дорогой спорт. Один боб стоит до 9 млн рублей,  нужны сложные коньки, а над техникой работает целый институт | Гол.ру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360" r="20978"/>
          <a:stretch/>
        </p:blipFill>
        <p:spPr bwMode="auto">
          <a:xfrm>
            <a:off x="578070" y="158710"/>
            <a:ext cx="2774000" cy="3383240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4944055" y="158710"/>
            <a:ext cx="6495470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rgbClr val="FF0000"/>
                </a:solidFill>
                <a:latin typeface="Georgia" panose="02040502050405020303" pitchFamily="18" charset="0"/>
              </a:rPr>
              <a:t>Скорей разогнаться, быстрее спуститься</a:t>
            </a:r>
            <a:br>
              <a:rPr lang="ru-RU" sz="2000" dirty="0">
                <a:solidFill>
                  <a:srgbClr val="FF0000"/>
                </a:solidFill>
                <a:latin typeface="Georgia" panose="02040502050405020303" pitchFamily="18" charset="0"/>
              </a:rPr>
            </a:br>
            <a:r>
              <a:rPr lang="ru-RU" sz="2000" dirty="0">
                <a:solidFill>
                  <a:srgbClr val="FF0000"/>
                </a:solidFill>
                <a:latin typeface="Georgia" panose="02040502050405020303" pitchFamily="18" charset="0"/>
              </a:rPr>
              <a:t>И всех победить, свой оставив испуг.</a:t>
            </a:r>
            <a:br>
              <a:rPr lang="ru-RU" sz="2000" dirty="0">
                <a:solidFill>
                  <a:srgbClr val="FF0000"/>
                </a:solidFill>
                <a:latin typeface="Georgia" panose="02040502050405020303" pitchFamily="18" charset="0"/>
              </a:rPr>
            </a:br>
            <a:r>
              <a:rPr lang="ru-RU" sz="2000" dirty="0">
                <a:solidFill>
                  <a:srgbClr val="FF0000"/>
                </a:solidFill>
                <a:latin typeface="Georgia" panose="02040502050405020303" pitchFamily="18" charset="0"/>
              </a:rPr>
              <a:t>Кто скорость боится в </a:t>
            </a:r>
            <a:r>
              <a:rPr lang="ru-RU" sz="3600" dirty="0">
                <a:solidFill>
                  <a:srgbClr val="D208C4"/>
                </a:solidFill>
                <a:latin typeface="Georgia" panose="02040502050405020303" pitchFamily="18" charset="0"/>
              </a:rPr>
              <a:t>бобслей</a:t>
            </a:r>
            <a:r>
              <a:rPr lang="ru-RU" sz="2000" dirty="0">
                <a:solidFill>
                  <a:srgbClr val="FF0000"/>
                </a:solidFill>
                <a:latin typeface="Georgia" panose="02040502050405020303" pitchFamily="18" charset="0"/>
              </a:rPr>
              <a:t> не </a:t>
            </a:r>
            <a:r>
              <a:rPr lang="ru-RU" sz="2000" dirty="0" smtClean="0">
                <a:solidFill>
                  <a:srgbClr val="FF0000"/>
                </a:solidFill>
                <a:latin typeface="Georgia" panose="02040502050405020303" pitchFamily="18" charset="0"/>
              </a:rPr>
              <a:t>стремится</a:t>
            </a:r>
            <a:r>
              <a:rPr lang="ru-RU" sz="2000" dirty="0">
                <a:solidFill>
                  <a:srgbClr val="FF0000"/>
                </a:solidFill>
                <a:latin typeface="Georgia" panose="02040502050405020303" pitchFamily="18" charset="0"/>
              </a:rPr>
              <a:t>.</a:t>
            </a:r>
            <a:br>
              <a:rPr lang="ru-RU" sz="2000" dirty="0">
                <a:solidFill>
                  <a:srgbClr val="FF0000"/>
                </a:solidFill>
                <a:latin typeface="Georgia" panose="02040502050405020303" pitchFamily="18" charset="0"/>
              </a:rPr>
            </a:br>
            <a:r>
              <a:rPr lang="ru-RU" sz="2000" dirty="0">
                <a:solidFill>
                  <a:srgbClr val="FF0000"/>
                </a:solidFill>
                <a:latin typeface="Georgia" panose="02040502050405020303" pitchFamily="18" charset="0"/>
              </a:rPr>
              <a:t>Тут нужен командный и слаженный дух.</a:t>
            </a:r>
            <a:br>
              <a:rPr lang="ru-RU" sz="2000" dirty="0">
                <a:solidFill>
                  <a:srgbClr val="FF0000"/>
                </a:solidFill>
                <a:latin typeface="Georgia" panose="02040502050405020303" pitchFamily="18" charset="0"/>
              </a:rPr>
            </a:br>
            <a:r>
              <a:rPr lang="ru-RU" sz="2000" dirty="0">
                <a:solidFill>
                  <a:srgbClr val="FF0000"/>
                </a:solidFill>
                <a:latin typeface="Georgia" panose="02040502050405020303" pitchFamily="18" charset="0"/>
              </a:rPr>
              <a:t>Важны здесь десятые доли секунды,</a:t>
            </a:r>
            <a:br>
              <a:rPr lang="ru-RU" sz="2000" dirty="0">
                <a:solidFill>
                  <a:srgbClr val="FF0000"/>
                </a:solidFill>
                <a:latin typeface="Georgia" panose="02040502050405020303" pitchFamily="18" charset="0"/>
              </a:rPr>
            </a:br>
            <a:r>
              <a:rPr lang="ru-RU" sz="2000" dirty="0">
                <a:solidFill>
                  <a:srgbClr val="FF0000"/>
                </a:solidFill>
                <a:latin typeface="Georgia" panose="02040502050405020303" pitchFamily="18" charset="0"/>
              </a:rPr>
              <a:t>Вот кто-то успел и ваш боб обогнал.</a:t>
            </a:r>
            <a:br>
              <a:rPr lang="ru-RU" sz="2000" dirty="0">
                <a:solidFill>
                  <a:srgbClr val="FF0000"/>
                </a:solidFill>
                <a:latin typeface="Georgia" panose="02040502050405020303" pitchFamily="18" charset="0"/>
              </a:rPr>
            </a:br>
            <a:r>
              <a:rPr lang="ru-RU" sz="2000" dirty="0">
                <a:solidFill>
                  <a:srgbClr val="FF0000"/>
                </a:solidFill>
                <a:latin typeface="Georgia" panose="02040502050405020303" pitchFamily="18" charset="0"/>
              </a:rPr>
              <a:t>Спорт </a:t>
            </a:r>
            <a:r>
              <a:rPr lang="ru-RU" sz="2000" dirty="0" err="1">
                <a:solidFill>
                  <a:srgbClr val="FF0000"/>
                </a:solidFill>
                <a:latin typeface="Georgia" panose="02040502050405020303" pitchFamily="18" charset="0"/>
              </a:rPr>
              <a:t>травмоопасный</a:t>
            </a:r>
            <a:r>
              <a:rPr lang="ru-RU" sz="2000" dirty="0">
                <a:solidFill>
                  <a:srgbClr val="FF0000"/>
                </a:solidFill>
                <a:latin typeface="Georgia" panose="02040502050405020303" pitchFamily="18" charset="0"/>
              </a:rPr>
              <a:t>, физически трудный,</a:t>
            </a:r>
            <a:br>
              <a:rPr lang="ru-RU" sz="2000" dirty="0">
                <a:solidFill>
                  <a:srgbClr val="FF0000"/>
                </a:solidFill>
                <a:latin typeface="Georgia" panose="02040502050405020303" pitchFamily="18" charset="0"/>
              </a:rPr>
            </a:br>
            <a:r>
              <a:rPr lang="ru-RU" sz="2000" dirty="0">
                <a:solidFill>
                  <a:srgbClr val="FF0000"/>
                </a:solidFill>
                <a:latin typeface="Georgia" panose="02040502050405020303" pitchFamily="18" charset="0"/>
              </a:rPr>
              <a:t>Лишь самый достойный выходит в финал.</a:t>
            </a:r>
          </a:p>
        </p:txBody>
      </p:sp>
    </p:spTree>
    <p:extLst>
      <p:ext uri="{BB962C8B-B14F-4D97-AF65-F5344CB8AC3E}">
        <p14:creationId xmlns:p14="http://schemas.microsoft.com/office/powerpoint/2010/main" val="27905878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514975" y="245239"/>
            <a:ext cx="6096000" cy="341632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000" dirty="0">
                <a:solidFill>
                  <a:srgbClr val="002060"/>
                </a:solidFill>
                <a:latin typeface="Georgia" panose="02040502050405020303" pitchFamily="18" charset="0"/>
              </a:rPr>
              <a:t>Мы</a:t>
            </a:r>
            <a:r>
              <a:rPr lang="ru-RU" dirty="0">
                <a:solidFill>
                  <a:srgbClr val="002060"/>
                </a:solidFill>
                <a:latin typeface="Georgia" panose="02040502050405020303" pitchFamily="18" charset="0"/>
              </a:rPr>
              <a:t> </a:t>
            </a:r>
            <a:r>
              <a:rPr lang="ru-RU" sz="3600" dirty="0">
                <a:solidFill>
                  <a:srgbClr val="D208C4"/>
                </a:solidFill>
                <a:latin typeface="Georgia" panose="02040502050405020303" pitchFamily="18" charset="0"/>
              </a:rPr>
              <a:t>горные лыжи </a:t>
            </a:r>
            <a:r>
              <a:rPr lang="ru-RU" sz="2000" dirty="0">
                <a:solidFill>
                  <a:srgbClr val="002060"/>
                </a:solidFill>
                <a:latin typeface="Georgia" panose="02040502050405020303" pitchFamily="18" charset="0"/>
              </a:rPr>
              <a:t>с тобою возьмем</a:t>
            </a:r>
            <a:br>
              <a:rPr lang="ru-RU" sz="2000" dirty="0">
                <a:solidFill>
                  <a:srgbClr val="002060"/>
                </a:solidFill>
                <a:latin typeface="Georgia" panose="02040502050405020303" pitchFamily="18" charset="0"/>
              </a:rPr>
            </a:br>
            <a:r>
              <a:rPr lang="ru-RU" sz="2000" dirty="0">
                <a:solidFill>
                  <a:srgbClr val="002060"/>
                </a:solidFill>
                <a:latin typeface="Georgia" panose="02040502050405020303" pitchFamily="18" charset="0"/>
              </a:rPr>
              <a:t>И горку покруче сейчас же найдем.</a:t>
            </a:r>
            <a:br>
              <a:rPr lang="ru-RU" sz="2000" dirty="0">
                <a:solidFill>
                  <a:srgbClr val="002060"/>
                </a:solidFill>
                <a:latin typeface="Georgia" panose="02040502050405020303" pitchFamily="18" charset="0"/>
              </a:rPr>
            </a:br>
            <a:r>
              <a:rPr lang="ru-RU" sz="2000" dirty="0">
                <a:solidFill>
                  <a:srgbClr val="002060"/>
                </a:solidFill>
                <a:latin typeface="Georgia" panose="02040502050405020303" pitchFamily="18" charset="0"/>
              </a:rPr>
              <a:t>Спуститься с нее — непростая задача.</a:t>
            </a:r>
            <a:br>
              <a:rPr lang="ru-RU" sz="2000" dirty="0">
                <a:solidFill>
                  <a:srgbClr val="002060"/>
                </a:solidFill>
                <a:latin typeface="Georgia" panose="02040502050405020303" pitchFamily="18" charset="0"/>
              </a:rPr>
            </a:br>
            <a:r>
              <a:rPr lang="ru-RU" sz="2000" dirty="0">
                <a:solidFill>
                  <a:srgbClr val="002060"/>
                </a:solidFill>
                <a:latin typeface="Georgia" panose="02040502050405020303" pitchFamily="18" charset="0"/>
              </a:rPr>
              <a:t>Ты будь осторожен, нельзя здесь иначе,</a:t>
            </a:r>
            <a:br>
              <a:rPr lang="ru-RU" sz="2000" dirty="0">
                <a:solidFill>
                  <a:srgbClr val="002060"/>
                </a:solidFill>
                <a:latin typeface="Georgia" panose="02040502050405020303" pitchFamily="18" charset="0"/>
              </a:rPr>
            </a:br>
            <a:r>
              <a:rPr lang="ru-RU" sz="2000" dirty="0">
                <a:solidFill>
                  <a:srgbClr val="002060"/>
                </a:solidFill>
                <a:latin typeface="Georgia" panose="02040502050405020303" pitchFamily="18" charset="0"/>
              </a:rPr>
              <a:t>А то и в сугробе окажешься вдруг.</a:t>
            </a:r>
            <a:br>
              <a:rPr lang="ru-RU" sz="2000" dirty="0">
                <a:solidFill>
                  <a:srgbClr val="002060"/>
                </a:solidFill>
                <a:latin typeface="Georgia" panose="02040502050405020303" pitchFamily="18" charset="0"/>
              </a:rPr>
            </a:br>
            <a:r>
              <a:rPr lang="ru-RU" sz="2000" dirty="0">
                <a:solidFill>
                  <a:srgbClr val="002060"/>
                </a:solidFill>
                <a:latin typeface="Georgia" panose="02040502050405020303" pitchFamily="18" charset="0"/>
              </a:rPr>
              <a:t>Вот снежные брызги взлетают вокруг,</a:t>
            </a:r>
            <a:br>
              <a:rPr lang="ru-RU" sz="2000" dirty="0">
                <a:solidFill>
                  <a:srgbClr val="002060"/>
                </a:solidFill>
                <a:latin typeface="Georgia" panose="02040502050405020303" pitchFamily="18" charset="0"/>
              </a:rPr>
            </a:br>
            <a:r>
              <a:rPr lang="ru-RU" sz="2000" dirty="0">
                <a:solidFill>
                  <a:srgbClr val="002060"/>
                </a:solidFill>
                <a:latin typeface="Georgia" panose="02040502050405020303" pitchFamily="18" charset="0"/>
              </a:rPr>
              <a:t>Проходим одни и другие ворота,</a:t>
            </a:r>
            <a:br>
              <a:rPr lang="ru-RU" sz="2000" dirty="0">
                <a:solidFill>
                  <a:srgbClr val="002060"/>
                </a:solidFill>
                <a:latin typeface="Georgia" panose="02040502050405020303" pitchFamily="18" charset="0"/>
              </a:rPr>
            </a:br>
            <a:r>
              <a:rPr lang="ru-RU" sz="2000" dirty="0">
                <a:solidFill>
                  <a:srgbClr val="002060"/>
                </a:solidFill>
                <a:latin typeface="Georgia" panose="02040502050405020303" pitchFamily="18" charset="0"/>
              </a:rPr>
              <a:t>Спускаемся змейкой, прыжки, повороты,</a:t>
            </a:r>
            <a:br>
              <a:rPr lang="ru-RU" sz="2000" dirty="0">
                <a:solidFill>
                  <a:srgbClr val="002060"/>
                </a:solidFill>
                <a:latin typeface="Georgia" panose="02040502050405020303" pitchFamily="18" charset="0"/>
              </a:rPr>
            </a:br>
            <a:r>
              <a:rPr lang="ru-RU" sz="2000" dirty="0">
                <a:solidFill>
                  <a:srgbClr val="002060"/>
                </a:solidFill>
                <a:latin typeface="Georgia" panose="02040502050405020303" pitchFamily="18" charset="0"/>
              </a:rPr>
              <a:t>Флажки огибаем без остановки.</a:t>
            </a:r>
            <a:br>
              <a:rPr lang="ru-RU" sz="2000" dirty="0">
                <a:solidFill>
                  <a:srgbClr val="002060"/>
                </a:solidFill>
                <a:latin typeface="Georgia" panose="02040502050405020303" pitchFamily="18" charset="0"/>
              </a:rPr>
            </a:br>
            <a:r>
              <a:rPr lang="ru-RU" sz="2000" dirty="0">
                <a:solidFill>
                  <a:srgbClr val="002060"/>
                </a:solidFill>
                <a:latin typeface="Georgia" panose="02040502050405020303" pitchFamily="18" charset="0"/>
              </a:rPr>
              <a:t>Не зря мы ходили на тренировки!</a:t>
            </a:r>
          </a:p>
        </p:txBody>
      </p:sp>
      <p:sp>
        <p:nvSpPr>
          <p:cNvPr id="3" name="AutoShape 2" descr="Горные лыжи: вид спорта, история, дисциплины, основные термины, звезды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4650" y="7937"/>
            <a:ext cx="4781228" cy="268846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2" name="Picture 4" descr="Конькобежный спорт. Виды и правила. Экипировка и особенности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13625" y="3828876"/>
            <a:ext cx="4420654" cy="2884478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487166" y="2848798"/>
            <a:ext cx="5756436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rgbClr val="FF0000"/>
                </a:solidFill>
                <a:latin typeface="Georgia" panose="02040502050405020303" pitchFamily="18" charset="0"/>
              </a:rPr>
              <a:t>Быстроходны и легки</a:t>
            </a:r>
            <a:br>
              <a:rPr lang="ru-RU" sz="2000" dirty="0">
                <a:solidFill>
                  <a:srgbClr val="FF0000"/>
                </a:solidFill>
                <a:latin typeface="Georgia" panose="02040502050405020303" pitchFamily="18" charset="0"/>
              </a:rPr>
            </a:br>
            <a:r>
              <a:rPr lang="ru-RU" sz="2000" dirty="0">
                <a:solidFill>
                  <a:srgbClr val="FF0000"/>
                </a:solidFill>
                <a:latin typeface="Georgia" panose="02040502050405020303" pitchFamily="18" charset="0"/>
              </a:rPr>
              <a:t>Серебристые коньки.</a:t>
            </a:r>
            <a:br>
              <a:rPr lang="ru-RU" sz="2000" dirty="0">
                <a:solidFill>
                  <a:srgbClr val="FF0000"/>
                </a:solidFill>
                <a:latin typeface="Georgia" panose="02040502050405020303" pitchFamily="18" charset="0"/>
              </a:rPr>
            </a:br>
            <a:r>
              <a:rPr lang="ru-RU" sz="2000" dirty="0">
                <a:solidFill>
                  <a:srgbClr val="FF0000"/>
                </a:solidFill>
                <a:latin typeface="Georgia" panose="02040502050405020303" pitchFamily="18" charset="0"/>
              </a:rPr>
              <a:t>Надеваю их прилежно —</a:t>
            </a:r>
            <a:br>
              <a:rPr lang="ru-RU" sz="2000" dirty="0">
                <a:solidFill>
                  <a:srgbClr val="FF0000"/>
                </a:solidFill>
                <a:latin typeface="Georgia" panose="02040502050405020303" pitchFamily="18" charset="0"/>
              </a:rPr>
            </a:br>
            <a:r>
              <a:rPr lang="ru-RU" sz="2000" dirty="0">
                <a:solidFill>
                  <a:srgbClr val="FF0000"/>
                </a:solidFill>
                <a:latin typeface="Georgia" panose="02040502050405020303" pitchFamily="18" charset="0"/>
              </a:rPr>
              <a:t>Спорт люблю я </a:t>
            </a:r>
            <a:r>
              <a:rPr lang="ru-RU" sz="3600" dirty="0">
                <a:solidFill>
                  <a:srgbClr val="D208C4"/>
                </a:solidFill>
                <a:latin typeface="Georgia" panose="02040502050405020303" pitchFamily="18" charset="0"/>
              </a:rPr>
              <a:t>конькобежный</a:t>
            </a:r>
            <a:r>
              <a:rPr lang="ru-RU" sz="3600" dirty="0">
                <a:solidFill>
                  <a:schemeClr val="accent4">
                    <a:lumMod val="50000"/>
                  </a:schemeClr>
                </a:solidFill>
                <a:latin typeface="Georgia" panose="02040502050405020303" pitchFamily="18" charset="0"/>
              </a:rPr>
              <a:t>.</a:t>
            </a:r>
            <a:br>
              <a:rPr lang="ru-RU" sz="3600" dirty="0">
                <a:solidFill>
                  <a:schemeClr val="accent4">
                    <a:lumMod val="50000"/>
                  </a:schemeClr>
                </a:solidFill>
                <a:latin typeface="Georgia" panose="02040502050405020303" pitchFamily="18" charset="0"/>
              </a:rPr>
            </a:br>
            <a:r>
              <a:rPr lang="ru-RU" sz="2000" dirty="0">
                <a:solidFill>
                  <a:srgbClr val="FF0000"/>
                </a:solidFill>
                <a:latin typeface="Georgia" panose="02040502050405020303" pitchFamily="18" charset="0"/>
              </a:rPr>
              <a:t>Старт — и время побежало,</a:t>
            </a:r>
            <a:br>
              <a:rPr lang="ru-RU" sz="2000" dirty="0">
                <a:solidFill>
                  <a:srgbClr val="FF0000"/>
                </a:solidFill>
                <a:latin typeface="Georgia" panose="02040502050405020303" pitchFamily="18" charset="0"/>
              </a:rPr>
            </a:br>
            <a:r>
              <a:rPr lang="ru-RU" sz="2000" dirty="0">
                <a:solidFill>
                  <a:srgbClr val="FF0000"/>
                </a:solidFill>
                <a:latin typeface="Georgia" panose="02040502050405020303" pitchFamily="18" charset="0"/>
              </a:rPr>
              <a:t>Сил мне нужно здесь немало.</a:t>
            </a:r>
            <a:br>
              <a:rPr lang="ru-RU" sz="2000" dirty="0">
                <a:solidFill>
                  <a:srgbClr val="FF0000"/>
                </a:solidFill>
                <a:latin typeface="Georgia" panose="02040502050405020303" pitchFamily="18" charset="0"/>
              </a:rPr>
            </a:br>
            <a:r>
              <a:rPr lang="ru-RU" sz="2000" dirty="0">
                <a:solidFill>
                  <a:srgbClr val="FF0000"/>
                </a:solidFill>
                <a:latin typeface="Georgia" panose="02040502050405020303" pitchFamily="18" charset="0"/>
              </a:rPr>
              <a:t>Вот какой огромный он,</a:t>
            </a:r>
            <a:br>
              <a:rPr lang="ru-RU" sz="2000" dirty="0">
                <a:solidFill>
                  <a:srgbClr val="FF0000"/>
                </a:solidFill>
                <a:latin typeface="Georgia" panose="02040502050405020303" pitchFamily="18" charset="0"/>
              </a:rPr>
            </a:br>
            <a:r>
              <a:rPr lang="ru-RU" sz="2000" dirty="0">
                <a:solidFill>
                  <a:srgbClr val="FF0000"/>
                </a:solidFill>
                <a:latin typeface="Georgia" panose="02040502050405020303" pitchFamily="18" charset="0"/>
              </a:rPr>
              <a:t>Наш ледовый стадион.</a:t>
            </a:r>
            <a:br>
              <a:rPr lang="ru-RU" sz="2000" dirty="0">
                <a:solidFill>
                  <a:srgbClr val="FF0000"/>
                </a:solidFill>
                <a:latin typeface="Georgia" panose="02040502050405020303" pitchFamily="18" charset="0"/>
              </a:rPr>
            </a:br>
            <a:r>
              <a:rPr lang="ru-RU" sz="2000" dirty="0">
                <a:solidFill>
                  <a:srgbClr val="FF0000"/>
                </a:solidFill>
                <a:latin typeface="Georgia" panose="02040502050405020303" pitchFamily="18" charset="0"/>
              </a:rPr>
              <a:t>И дорожка беговая,</a:t>
            </a:r>
            <a:br>
              <a:rPr lang="ru-RU" sz="2000" dirty="0">
                <a:solidFill>
                  <a:srgbClr val="FF0000"/>
                </a:solidFill>
                <a:latin typeface="Georgia" panose="02040502050405020303" pitchFamily="18" charset="0"/>
              </a:rPr>
            </a:br>
            <a:r>
              <a:rPr lang="ru-RU" sz="2000" dirty="0">
                <a:solidFill>
                  <a:srgbClr val="FF0000"/>
                </a:solidFill>
                <a:latin typeface="Georgia" panose="02040502050405020303" pitchFamily="18" charset="0"/>
              </a:rPr>
              <a:t>Словно зеркало, сверкает.</a:t>
            </a:r>
            <a:br>
              <a:rPr lang="ru-RU" sz="2000" dirty="0">
                <a:solidFill>
                  <a:srgbClr val="FF0000"/>
                </a:solidFill>
                <a:latin typeface="Georgia" panose="02040502050405020303" pitchFamily="18" charset="0"/>
              </a:rPr>
            </a:br>
            <a:r>
              <a:rPr lang="ru-RU" sz="2000" dirty="0">
                <a:solidFill>
                  <a:srgbClr val="FF0000"/>
                </a:solidFill>
                <a:latin typeface="Georgia" panose="02040502050405020303" pitchFamily="18" charset="0"/>
              </a:rPr>
              <a:t>Я на ней не упаду</a:t>
            </a:r>
            <a:r>
              <a:rPr lang="ru-RU" sz="2000" dirty="0" smtClean="0">
                <a:solidFill>
                  <a:srgbClr val="FF0000"/>
                </a:solidFill>
                <a:latin typeface="Georgia" panose="02040502050405020303" pitchFamily="18" charset="0"/>
              </a:rPr>
              <a:t>,</a:t>
            </a:r>
          </a:p>
          <a:p>
            <a:r>
              <a:rPr lang="ru-RU" sz="2000" dirty="0">
                <a:solidFill>
                  <a:srgbClr val="FF0000"/>
                </a:solidFill>
                <a:latin typeface="Georgia" panose="02040502050405020303" pitchFamily="18" charset="0"/>
              </a:rPr>
              <a:t>Первым к финишу приду!</a:t>
            </a:r>
          </a:p>
        </p:txBody>
      </p:sp>
    </p:spTree>
    <p:extLst>
      <p:ext uri="{BB962C8B-B14F-4D97-AF65-F5344CB8AC3E}">
        <p14:creationId xmlns:p14="http://schemas.microsoft.com/office/powerpoint/2010/main" val="16692891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53050" y="268665"/>
            <a:ext cx="6096000" cy="313932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3600" dirty="0">
                <a:solidFill>
                  <a:srgbClr val="D208C4"/>
                </a:solidFill>
                <a:latin typeface="Georgia" panose="02040502050405020303" pitchFamily="18" charset="0"/>
              </a:rPr>
              <a:t>Керлинг</a:t>
            </a:r>
            <a:r>
              <a:rPr lang="ru-RU" dirty="0">
                <a:solidFill>
                  <a:srgbClr val="FF0000"/>
                </a:solidFill>
                <a:latin typeface="Georgia" panose="02040502050405020303" pitchFamily="18" charset="0"/>
              </a:rPr>
              <a:t> — есть игра такая,</a:t>
            </a:r>
            <a:br>
              <a:rPr lang="ru-RU" dirty="0">
                <a:solidFill>
                  <a:srgbClr val="FF0000"/>
                </a:solidFill>
                <a:latin typeface="Georgia" panose="02040502050405020303" pitchFamily="18" charset="0"/>
              </a:rPr>
            </a:br>
            <a:r>
              <a:rPr lang="ru-RU" dirty="0">
                <a:solidFill>
                  <a:srgbClr val="FF0000"/>
                </a:solidFill>
                <a:latin typeface="Georgia" panose="02040502050405020303" pitchFamily="18" charset="0"/>
              </a:rPr>
              <a:t>Если кто ее не знает,</a:t>
            </a:r>
            <a:br>
              <a:rPr lang="ru-RU" dirty="0">
                <a:solidFill>
                  <a:srgbClr val="FF0000"/>
                </a:solidFill>
                <a:latin typeface="Georgia" panose="02040502050405020303" pitchFamily="18" charset="0"/>
              </a:rPr>
            </a:br>
            <a:r>
              <a:rPr lang="ru-RU" dirty="0">
                <a:solidFill>
                  <a:srgbClr val="FF0000"/>
                </a:solidFill>
                <a:latin typeface="Georgia" panose="02040502050405020303" pitchFamily="18" charset="0"/>
              </a:rPr>
              <a:t>Объясняем по порядку:</a:t>
            </a:r>
            <a:br>
              <a:rPr lang="ru-RU" dirty="0">
                <a:solidFill>
                  <a:srgbClr val="FF0000"/>
                </a:solidFill>
                <a:latin typeface="Georgia" panose="02040502050405020303" pitchFamily="18" charset="0"/>
              </a:rPr>
            </a:br>
            <a:r>
              <a:rPr lang="ru-RU" dirty="0">
                <a:solidFill>
                  <a:srgbClr val="FF0000"/>
                </a:solidFill>
                <a:latin typeface="Georgia" panose="02040502050405020303" pitchFamily="18" charset="0"/>
              </a:rPr>
              <a:t>Надо выйти на площадку,</a:t>
            </a:r>
            <a:br>
              <a:rPr lang="ru-RU" dirty="0">
                <a:solidFill>
                  <a:srgbClr val="FF0000"/>
                </a:solidFill>
                <a:latin typeface="Georgia" panose="02040502050405020303" pitchFamily="18" charset="0"/>
              </a:rPr>
            </a:br>
            <a:r>
              <a:rPr lang="ru-RU" dirty="0">
                <a:solidFill>
                  <a:srgbClr val="FF0000"/>
                </a:solidFill>
                <a:latin typeface="Georgia" panose="02040502050405020303" pitchFamily="18" charset="0"/>
              </a:rPr>
              <a:t>Камень и метелку взять —</a:t>
            </a:r>
            <a:br>
              <a:rPr lang="ru-RU" dirty="0">
                <a:solidFill>
                  <a:srgbClr val="FF0000"/>
                </a:solidFill>
                <a:latin typeface="Georgia" panose="02040502050405020303" pitchFamily="18" charset="0"/>
              </a:rPr>
            </a:br>
            <a:r>
              <a:rPr lang="ru-RU" dirty="0">
                <a:solidFill>
                  <a:srgbClr val="FF0000"/>
                </a:solidFill>
                <a:latin typeface="Georgia" panose="02040502050405020303" pitchFamily="18" charset="0"/>
              </a:rPr>
              <a:t>Можно керлинг начинать.</a:t>
            </a:r>
            <a:br>
              <a:rPr lang="ru-RU" dirty="0">
                <a:solidFill>
                  <a:srgbClr val="FF0000"/>
                </a:solidFill>
                <a:latin typeface="Georgia" panose="02040502050405020303" pitchFamily="18" charset="0"/>
              </a:rPr>
            </a:br>
            <a:r>
              <a:rPr lang="ru-RU" dirty="0">
                <a:solidFill>
                  <a:srgbClr val="FF0000"/>
                </a:solidFill>
                <a:latin typeface="Georgia" panose="02040502050405020303" pitchFamily="18" charset="0"/>
              </a:rPr>
              <a:t>Каждый здесь игрок-силач,</a:t>
            </a:r>
            <a:br>
              <a:rPr lang="ru-RU" dirty="0">
                <a:solidFill>
                  <a:srgbClr val="FF0000"/>
                </a:solidFill>
                <a:latin typeface="Georgia" panose="02040502050405020303" pitchFamily="18" charset="0"/>
              </a:rPr>
            </a:br>
            <a:r>
              <a:rPr lang="ru-RU" dirty="0">
                <a:solidFill>
                  <a:srgbClr val="FF0000"/>
                </a:solidFill>
                <a:latin typeface="Georgia" panose="02040502050405020303" pitchFamily="18" charset="0"/>
              </a:rPr>
              <a:t>Ведь булыжник, а не мяч</a:t>
            </a:r>
            <a:br>
              <a:rPr lang="ru-RU" dirty="0">
                <a:solidFill>
                  <a:srgbClr val="FF0000"/>
                </a:solidFill>
                <a:latin typeface="Georgia" panose="02040502050405020303" pitchFamily="18" charset="0"/>
              </a:rPr>
            </a:br>
            <a:r>
              <a:rPr lang="ru-RU" dirty="0">
                <a:solidFill>
                  <a:srgbClr val="FF0000"/>
                </a:solidFill>
                <a:latin typeface="Georgia" panose="02040502050405020303" pitchFamily="18" charset="0"/>
              </a:rPr>
              <a:t>Нужно бросить без ошибки.</a:t>
            </a:r>
            <a:br>
              <a:rPr lang="ru-RU" dirty="0">
                <a:solidFill>
                  <a:srgbClr val="FF0000"/>
                </a:solidFill>
                <a:latin typeface="Georgia" panose="02040502050405020303" pitchFamily="18" charset="0"/>
              </a:rPr>
            </a:br>
            <a:r>
              <a:rPr lang="ru-RU" dirty="0">
                <a:solidFill>
                  <a:srgbClr val="FF0000"/>
                </a:solidFill>
                <a:latin typeface="Georgia" panose="02040502050405020303" pitchFamily="18" charset="0"/>
              </a:rPr>
              <a:t>Керлинг, он не любит хлипких</a:t>
            </a:r>
            <a:r>
              <a:rPr lang="ru-RU" dirty="0" smtClean="0">
                <a:solidFill>
                  <a:srgbClr val="FF0000"/>
                </a:solidFill>
                <a:latin typeface="Georgia" panose="02040502050405020303" pitchFamily="18" charset="0"/>
              </a:rPr>
              <a:t>.</a:t>
            </a:r>
            <a:endParaRPr lang="ru-RU" dirty="0">
              <a:solidFill>
                <a:srgbClr val="FF0000"/>
              </a:solidFill>
              <a:latin typeface="Georgia" panose="02040502050405020303" pitchFamily="18" charset="0"/>
            </a:endParaRPr>
          </a:p>
        </p:txBody>
      </p:sp>
      <p:pic>
        <p:nvPicPr>
          <p:cNvPr id="3074" name="Picture 2" descr="Стихи про керлинг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3300" y="268665"/>
            <a:ext cx="3536950" cy="3536950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Летающий лыжник Денис Корнилов готовится к тренировочным прыжкам после  операции 01 декабря 2022 года | Нижегородская правда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3300" y="4026503"/>
            <a:ext cx="3536950" cy="2352072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5353050" y="3516253"/>
            <a:ext cx="6096000" cy="286232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>
                <a:solidFill>
                  <a:srgbClr val="474747"/>
                </a:solidFill>
                <a:latin typeface="Georgia" panose="02040502050405020303" pitchFamily="18" charset="0"/>
              </a:rPr>
              <a:t>Что в </a:t>
            </a:r>
            <a:r>
              <a:rPr lang="ru-RU" sz="3600" dirty="0">
                <a:solidFill>
                  <a:srgbClr val="D208C4"/>
                </a:solidFill>
                <a:latin typeface="Georgia" panose="02040502050405020303" pitchFamily="18" charset="0"/>
              </a:rPr>
              <a:t>двоеборье</a:t>
            </a:r>
            <a:r>
              <a:rPr lang="ru-RU" dirty="0">
                <a:solidFill>
                  <a:srgbClr val="474747"/>
                </a:solidFill>
                <a:latin typeface="Georgia" panose="02040502050405020303" pitchFamily="18" charset="0"/>
              </a:rPr>
              <a:t> нам надо уметь?</a:t>
            </a:r>
            <a:r>
              <a:rPr lang="ru-RU" dirty="0">
                <a:latin typeface="Georgia" panose="02040502050405020303" pitchFamily="18" charset="0"/>
              </a:rPr>
              <a:t/>
            </a:r>
            <a:br>
              <a:rPr lang="ru-RU" dirty="0">
                <a:latin typeface="Georgia" panose="02040502050405020303" pitchFamily="18" charset="0"/>
              </a:rPr>
            </a:br>
            <a:r>
              <a:rPr lang="ru-RU" dirty="0">
                <a:solidFill>
                  <a:srgbClr val="474747"/>
                </a:solidFill>
                <a:latin typeface="Georgia" panose="02040502050405020303" pitchFamily="18" charset="0"/>
              </a:rPr>
              <a:t>С трамплина высокого птицей слететь,</a:t>
            </a:r>
            <a:r>
              <a:rPr lang="ru-RU" dirty="0">
                <a:latin typeface="Georgia" panose="02040502050405020303" pitchFamily="18" charset="0"/>
              </a:rPr>
              <a:t/>
            </a:r>
            <a:br>
              <a:rPr lang="ru-RU" dirty="0">
                <a:latin typeface="Georgia" panose="02040502050405020303" pitchFamily="18" charset="0"/>
              </a:rPr>
            </a:br>
            <a:r>
              <a:rPr lang="ru-RU" dirty="0">
                <a:solidFill>
                  <a:srgbClr val="474747"/>
                </a:solidFill>
                <a:latin typeface="Georgia" panose="02040502050405020303" pitchFamily="18" charset="0"/>
              </a:rPr>
              <a:t>На </a:t>
            </a:r>
            <a:r>
              <a:rPr lang="ru-RU" sz="3600" dirty="0">
                <a:solidFill>
                  <a:srgbClr val="D208C4"/>
                </a:solidFill>
                <a:latin typeface="Georgia" panose="02040502050405020303" pitchFamily="18" charset="0"/>
              </a:rPr>
              <a:t>лыжной</a:t>
            </a:r>
            <a:r>
              <a:rPr lang="ru-RU" dirty="0">
                <a:solidFill>
                  <a:srgbClr val="474747"/>
                </a:solidFill>
                <a:latin typeface="Georgia" panose="02040502050405020303" pitchFamily="18" charset="0"/>
              </a:rPr>
              <a:t> дистанции всех обогнать —</a:t>
            </a:r>
            <a:r>
              <a:rPr lang="ru-RU" dirty="0">
                <a:latin typeface="Georgia" panose="02040502050405020303" pitchFamily="18" charset="0"/>
              </a:rPr>
              <a:t/>
            </a:r>
            <a:br>
              <a:rPr lang="ru-RU" dirty="0">
                <a:latin typeface="Georgia" panose="02040502050405020303" pitchFamily="18" charset="0"/>
              </a:rPr>
            </a:br>
            <a:r>
              <a:rPr lang="ru-RU" dirty="0">
                <a:solidFill>
                  <a:srgbClr val="474747"/>
                </a:solidFill>
                <a:latin typeface="Georgia" panose="02040502050405020303" pitchFamily="18" charset="0"/>
              </a:rPr>
              <a:t>За этим за всем так легко наблюдать!</a:t>
            </a:r>
            <a:r>
              <a:rPr lang="ru-RU" dirty="0">
                <a:latin typeface="Georgia" panose="02040502050405020303" pitchFamily="18" charset="0"/>
              </a:rPr>
              <a:t/>
            </a:r>
            <a:br>
              <a:rPr lang="ru-RU" dirty="0">
                <a:latin typeface="Georgia" panose="02040502050405020303" pitchFamily="18" charset="0"/>
              </a:rPr>
            </a:br>
            <a:r>
              <a:rPr lang="ru-RU" dirty="0">
                <a:solidFill>
                  <a:srgbClr val="474747"/>
                </a:solidFill>
                <a:latin typeface="Georgia" panose="02040502050405020303" pitchFamily="18" charset="0"/>
              </a:rPr>
              <a:t>Так не останемся здесь мы в сторонке,</a:t>
            </a:r>
            <a:r>
              <a:rPr lang="ru-RU" dirty="0">
                <a:latin typeface="Georgia" panose="02040502050405020303" pitchFamily="18" charset="0"/>
              </a:rPr>
              <a:t/>
            </a:r>
            <a:br>
              <a:rPr lang="ru-RU" dirty="0">
                <a:latin typeface="Georgia" panose="02040502050405020303" pitchFamily="18" charset="0"/>
              </a:rPr>
            </a:br>
            <a:r>
              <a:rPr lang="ru-RU" dirty="0">
                <a:solidFill>
                  <a:srgbClr val="474747"/>
                </a:solidFill>
                <a:latin typeface="Georgia" panose="02040502050405020303" pitchFamily="18" charset="0"/>
              </a:rPr>
              <a:t>На лыжи скорей — и смело вдогонку.</a:t>
            </a:r>
            <a:r>
              <a:rPr lang="ru-RU" dirty="0">
                <a:latin typeface="Georgia" panose="02040502050405020303" pitchFamily="18" charset="0"/>
              </a:rPr>
              <a:t/>
            </a:r>
            <a:br>
              <a:rPr lang="ru-RU" dirty="0">
                <a:latin typeface="Georgia" panose="02040502050405020303" pitchFamily="18" charset="0"/>
              </a:rPr>
            </a:br>
            <a:r>
              <a:rPr lang="ru-RU" dirty="0">
                <a:solidFill>
                  <a:srgbClr val="474747"/>
                </a:solidFill>
                <a:latin typeface="Georgia" panose="02040502050405020303" pitchFamily="18" charset="0"/>
              </a:rPr>
              <a:t>Мы тоже хотим двоеборцами стать,</a:t>
            </a:r>
            <a:r>
              <a:rPr lang="ru-RU" dirty="0">
                <a:latin typeface="Georgia" panose="02040502050405020303" pitchFamily="18" charset="0"/>
              </a:rPr>
              <a:t/>
            </a:r>
            <a:br>
              <a:rPr lang="ru-RU" dirty="0">
                <a:latin typeface="Georgia" panose="02040502050405020303" pitchFamily="18" charset="0"/>
              </a:rPr>
            </a:br>
            <a:r>
              <a:rPr lang="ru-RU" dirty="0">
                <a:solidFill>
                  <a:srgbClr val="474747"/>
                </a:solidFill>
                <a:latin typeface="Georgia" panose="02040502050405020303" pitchFamily="18" charset="0"/>
              </a:rPr>
              <a:t>Научимся — будем мы всех побеждать!</a:t>
            </a:r>
            <a:endParaRPr lang="ru-RU" dirty="0">
              <a:latin typeface="Georgia" panose="020405020504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868262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924706" y="1301062"/>
            <a:ext cx="6096000" cy="440120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000" dirty="0">
                <a:solidFill>
                  <a:srgbClr val="002060"/>
                </a:solidFill>
                <a:latin typeface="Georgia" panose="02040502050405020303" pitchFamily="18" charset="0"/>
              </a:rPr>
              <a:t>Березки в инее и </a:t>
            </a:r>
            <a:r>
              <a:rPr lang="ru-RU" sz="2000" dirty="0" smtClean="0">
                <a:solidFill>
                  <a:srgbClr val="002060"/>
                </a:solidFill>
                <a:latin typeface="Georgia" panose="02040502050405020303" pitchFamily="18" charset="0"/>
              </a:rPr>
              <a:t>ели</a:t>
            </a:r>
            <a:r>
              <a:rPr lang="ru-RU" sz="2000" dirty="0">
                <a:solidFill>
                  <a:srgbClr val="002060"/>
                </a:solidFill>
                <a:latin typeface="Georgia" panose="02040502050405020303" pitchFamily="18" charset="0"/>
              </a:rPr>
              <a:t>,</a:t>
            </a:r>
            <a:br>
              <a:rPr lang="ru-RU" sz="2000" dirty="0">
                <a:solidFill>
                  <a:srgbClr val="002060"/>
                </a:solidFill>
                <a:latin typeface="Georgia" panose="02040502050405020303" pitchFamily="18" charset="0"/>
              </a:rPr>
            </a:br>
            <a:r>
              <a:rPr lang="ru-RU" sz="2000" dirty="0">
                <a:solidFill>
                  <a:srgbClr val="002060"/>
                </a:solidFill>
                <a:latin typeface="Georgia" panose="02040502050405020303" pitchFamily="18" charset="0"/>
              </a:rPr>
              <a:t>Дрожат снежинки на </a:t>
            </a:r>
            <a:r>
              <a:rPr lang="ru-RU" sz="2000" dirty="0" smtClean="0">
                <a:solidFill>
                  <a:srgbClr val="002060"/>
                </a:solidFill>
                <a:latin typeface="Georgia" panose="02040502050405020303" pitchFamily="18" charset="0"/>
              </a:rPr>
              <a:t>деревьях,</a:t>
            </a:r>
            <a:r>
              <a:rPr lang="ru-RU" sz="2000" dirty="0">
                <a:solidFill>
                  <a:srgbClr val="002060"/>
                </a:solidFill>
                <a:latin typeface="Georgia" panose="02040502050405020303" pitchFamily="18" charset="0"/>
              </a:rPr>
              <a:t/>
            </a:r>
            <a:br>
              <a:rPr lang="ru-RU" sz="2000" dirty="0">
                <a:solidFill>
                  <a:srgbClr val="002060"/>
                </a:solidFill>
                <a:latin typeface="Georgia" panose="02040502050405020303" pitchFamily="18" charset="0"/>
              </a:rPr>
            </a:br>
            <a:r>
              <a:rPr lang="ru-RU" sz="2000" dirty="0">
                <a:solidFill>
                  <a:srgbClr val="002060"/>
                </a:solidFill>
                <a:latin typeface="Georgia" panose="02040502050405020303" pitchFamily="18" charset="0"/>
              </a:rPr>
              <a:t>И бесконечная лыжня,</a:t>
            </a:r>
            <a:br>
              <a:rPr lang="ru-RU" sz="2000" dirty="0">
                <a:solidFill>
                  <a:srgbClr val="002060"/>
                </a:solidFill>
                <a:latin typeface="Georgia" panose="02040502050405020303" pitchFamily="18" charset="0"/>
              </a:rPr>
            </a:br>
            <a:r>
              <a:rPr lang="ru-RU" sz="2000" dirty="0">
                <a:solidFill>
                  <a:srgbClr val="002060"/>
                </a:solidFill>
                <a:latin typeface="Georgia" panose="02040502050405020303" pitchFamily="18" charset="0"/>
              </a:rPr>
              <a:t>И деревянных два «коня»,</a:t>
            </a:r>
            <a:br>
              <a:rPr lang="ru-RU" sz="2000" dirty="0">
                <a:solidFill>
                  <a:srgbClr val="002060"/>
                </a:solidFill>
                <a:latin typeface="Georgia" panose="02040502050405020303" pitchFamily="18" charset="0"/>
              </a:rPr>
            </a:br>
            <a:r>
              <a:rPr lang="ru-RU" sz="2000" dirty="0">
                <a:solidFill>
                  <a:srgbClr val="002060"/>
                </a:solidFill>
                <a:latin typeface="Georgia" panose="02040502050405020303" pitchFamily="18" charset="0"/>
              </a:rPr>
              <a:t>И палки лыжные мелькают, —</a:t>
            </a:r>
            <a:br>
              <a:rPr lang="ru-RU" sz="2000" dirty="0">
                <a:solidFill>
                  <a:srgbClr val="002060"/>
                </a:solidFill>
                <a:latin typeface="Georgia" panose="02040502050405020303" pitchFamily="18" charset="0"/>
              </a:rPr>
            </a:br>
            <a:r>
              <a:rPr lang="ru-RU" sz="2000" dirty="0">
                <a:solidFill>
                  <a:srgbClr val="002060"/>
                </a:solidFill>
                <a:latin typeface="Georgia" panose="02040502050405020303" pitchFamily="18" charset="0"/>
              </a:rPr>
              <a:t>Быстрей бежать нам помогают.</a:t>
            </a:r>
            <a:br>
              <a:rPr lang="ru-RU" sz="2000" dirty="0">
                <a:solidFill>
                  <a:srgbClr val="002060"/>
                </a:solidFill>
                <a:latin typeface="Georgia" panose="02040502050405020303" pitchFamily="18" charset="0"/>
              </a:rPr>
            </a:br>
            <a:r>
              <a:rPr lang="ru-RU" sz="2000" dirty="0">
                <a:solidFill>
                  <a:srgbClr val="002060"/>
                </a:solidFill>
                <a:latin typeface="Georgia" panose="02040502050405020303" pitchFamily="18" charset="0"/>
              </a:rPr>
              <a:t>Пусть далеко еще до лета —</a:t>
            </a:r>
            <a:br>
              <a:rPr lang="ru-RU" sz="2000" dirty="0">
                <a:solidFill>
                  <a:srgbClr val="002060"/>
                </a:solidFill>
                <a:latin typeface="Georgia" panose="02040502050405020303" pitchFamily="18" charset="0"/>
              </a:rPr>
            </a:br>
            <a:r>
              <a:rPr lang="ru-RU" sz="2000" dirty="0">
                <a:solidFill>
                  <a:srgbClr val="002060"/>
                </a:solidFill>
                <a:latin typeface="Georgia" panose="02040502050405020303" pitchFamily="18" charset="0"/>
              </a:rPr>
              <a:t>Сейчас на лыжах эстафета.</a:t>
            </a:r>
            <a:br>
              <a:rPr lang="ru-RU" sz="2000" dirty="0">
                <a:solidFill>
                  <a:srgbClr val="002060"/>
                </a:solidFill>
                <a:latin typeface="Georgia" panose="02040502050405020303" pitchFamily="18" charset="0"/>
              </a:rPr>
            </a:br>
            <a:r>
              <a:rPr lang="ru-RU" sz="2000" dirty="0">
                <a:solidFill>
                  <a:srgbClr val="002060"/>
                </a:solidFill>
                <a:latin typeface="Georgia" panose="02040502050405020303" pitchFamily="18" charset="0"/>
              </a:rPr>
              <a:t>А может, даже марафон —</a:t>
            </a:r>
            <a:br>
              <a:rPr lang="ru-RU" sz="2000" dirty="0">
                <a:solidFill>
                  <a:srgbClr val="002060"/>
                </a:solidFill>
                <a:latin typeface="Georgia" panose="02040502050405020303" pitchFamily="18" charset="0"/>
              </a:rPr>
            </a:br>
            <a:r>
              <a:rPr lang="ru-RU" sz="2000" dirty="0">
                <a:solidFill>
                  <a:srgbClr val="002060"/>
                </a:solidFill>
                <a:latin typeface="Georgia" panose="02040502050405020303" pitchFamily="18" charset="0"/>
              </a:rPr>
              <a:t>Не каждому дается он.</a:t>
            </a:r>
            <a:br>
              <a:rPr lang="ru-RU" sz="2000" dirty="0">
                <a:solidFill>
                  <a:srgbClr val="002060"/>
                </a:solidFill>
                <a:latin typeface="Georgia" panose="02040502050405020303" pitchFamily="18" charset="0"/>
              </a:rPr>
            </a:br>
            <a:r>
              <a:rPr lang="ru-RU" sz="2000" dirty="0">
                <a:solidFill>
                  <a:srgbClr val="002060"/>
                </a:solidFill>
                <a:latin typeface="Georgia" panose="02040502050405020303" pitchFamily="18" charset="0"/>
              </a:rPr>
              <a:t>Но вот последнее усилье,</a:t>
            </a:r>
            <a:br>
              <a:rPr lang="ru-RU" sz="2000" dirty="0">
                <a:solidFill>
                  <a:srgbClr val="002060"/>
                </a:solidFill>
                <a:latin typeface="Georgia" panose="02040502050405020303" pitchFamily="18" charset="0"/>
              </a:rPr>
            </a:br>
            <a:r>
              <a:rPr lang="ru-RU" sz="2000" dirty="0">
                <a:solidFill>
                  <a:srgbClr val="002060"/>
                </a:solidFill>
                <a:latin typeface="Georgia" panose="02040502050405020303" pitchFamily="18" charset="0"/>
              </a:rPr>
              <a:t>И за спиною будто крылья.</a:t>
            </a:r>
            <a:br>
              <a:rPr lang="ru-RU" sz="2000" dirty="0">
                <a:solidFill>
                  <a:srgbClr val="002060"/>
                </a:solidFill>
                <a:latin typeface="Georgia" panose="02040502050405020303" pitchFamily="18" charset="0"/>
              </a:rPr>
            </a:br>
            <a:r>
              <a:rPr lang="ru-RU" sz="2000" dirty="0">
                <a:solidFill>
                  <a:srgbClr val="002060"/>
                </a:solidFill>
                <a:latin typeface="Georgia" panose="02040502050405020303" pitchFamily="18" charset="0"/>
              </a:rPr>
              <a:t>И финиш — вот он — ближе, ближе…</a:t>
            </a:r>
            <a:br>
              <a:rPr lang="ru-RU" sz="2000" dirty="0">
                <a:solidFill>
                  <a:srgbClr val="002060"/>
                </a:solidFill>
                <a:latin typeface="Georgia" panose="02040502050405020303" pitchFamily="18" charset="0"/>
              </a:rPr>
            </a:br>
            <a:r>
              <a:rPr lang="ru-RU" sz="2000" dirty="0">
                <a:solidFill>
                  <a:srgbClr val="002060"/>
                </a:solidFill>
                <a:latin typeface="Georgia" panose="02040502050405020303" pitchFamily="18" charset="0"/>
              </a:rPr>
              <a:t>Теперь мы знаем все о лыжах!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702331" y="15775"/>
            <a:ext cx="348044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>
                <a:solidFill>
                  <a:srgbClr val="D208C4"/>
                </a:solidFill>
                <a:latin typeface="Georgia" panose="02040502050405020303" pitchFamily="18" charset="0"/>
              </a:rPr>
              <a:t>Лыжные гонки</a:t>
            </a:r>
            <a:endParaRPr lang="ru-RU" sz="3600" dirty="0">
              <a:solidFill>
                <a:srgbClr val="D208C4"/>
              </a:solidFill>
              <a:latin typeface="Georgia" panose="02040502050405020303" pitchFamily="18" charset="0"/>
            </a:endParaRPr>
          </a:p>
        </p:txBody>
      </p:sp>
      <p:pic>
        <p:nvPicPr>
          <p:cNvPr id="4098" name="Picture 2" descr="Лыжные гонки | Центр спортивной подготовки Республики Татарстан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566" y="1301062"/>
            <a:ext cx="5644784" cy="3762249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454155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Прыжки на лыжах с трамплина — Википедия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498" b="14702"/>
          <a:stretch/>
        </p:blipFill>
        <p:spPr bwMode="auto">
          <a:xfrm>
            <a:off x="603114" y="114515"/>
            <a:ext cx="3968885" cy="2874860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5188086" y="1330776"/>
            <a:ext cx="6096000" cy="132343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000" dirty="0">
                <a:solidFill>
                  <a:srgbClr val="FF0000"/>
                </a:solidFill>
                <a:latin typeface="Georgia" panose="02040502050405020303" pitchFamily="18" charset="0"/>
              </a:rPr>
              <a:t>В</a:t>
            </a:r>
            <a:r>
              <a:rPr lang="ru-RU" sz="2000" dirty="0" smtClean="0">
                <a:solidFill>
                  <a:srgbClr val="FF0000"/>
                </a:solidFill>
                <a:latin typeface="Georgia" panose="02040502050405020303" pitchFamily="18" charset="0"/>
              </a:rPr>
              <a:t>етер </a:t>
            </a:r>
            <a:r>
              <a:rPr lang="ru-RU" sz="2000" dirty="0">
                <a:solidFill>
                  <a:srgbClr val="FF0000"/>
                </a:solidFill>
                <a:latin typeface="Georgia" panose="02040502050405020303" pitchFamily="18" charset="0"/>
              </a:rPr>
              <a:t>в лицо, и мороз не на шутку,</a:t>
            </a:r>
            <a:br>
              <a:rPr lang="ru-RU" sz="2000" dirty="0">
                <a:solidFill>
                  <a:srgbClr val="FF0000"/>
                </a:solidFill>
                <a:latin typeface="Georgia" panose="02040502050405020303" pitchFamily="18" charset="0"/>
              </a:rPr>
            </a:br>
            <a:r>
              <a:rPr lang="ru-RU" sz="2000" dirty="0">
                <a:solidFill>
                  <a:srgbClr val="FF0000"/>
                </a:solidFill>
                <a:latin typeface="Georgia" panose="02040502050405020303" pitchFamily="18" charset="0"/>
              </a:rPr>
              <a:t>Над миром взлететь высоко я хочу,</a:t>
            </a:r>
            <a:br>
              <a:rPr lang="ru-RU" sz="2000" dirty="0">
                <a:solidFill>
                  <a:srgbClr val="FF0000"/>
                </a:solidFill>
                <a:latin typeface="Georgia" panose="02040502050405020303" pitchFamily="18" charset="0"/>
              </a:rPr>
            </a:br>
            <a:r>
              <a:rPr lang="ru-RU" sz="2000" dirty="0">
                <a:solidFill>
                  <a:srgbClr val="FF0000"/>
                </a:solidFill>
                <a:latin typeface="Georgia" panose="02040502050405020303" pitchFamily="18" charset="0"/>
              </a:rPr>
              <a:t>Мне радостно, весело, чуточку жутко:</a:t>
            </a:r>
            <a:br>
              <a:rPr lang="ru-RU" sz="2000" dirty="0">
                <a:solidFill>
                  <a:srgbClr val="FF0000"/>
                </a:solidFill>
                <a:latin typeface="Georgia" panose="02040502050405020303" pitchFamily="18" charset="0"/>
              </a:rPr>
            </a:br>
            <a:r>
              <a:rPr lang="ru-RU" sz="2000" dirty="0">
                <a:solidFill>
                  <a:srgbClr val="FF0000"/>
                </a:solidFill>
                <a:latin typeface="Georgia" panose="02040502050405020303" pitchFamily="18" charset="0"/>
              </a:rPr>
              <a:t>На лыжах с разбега с трамплина лечу.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5188086" y="276901"/>
            <a:ext cx="488948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dirty="0" smtClean="0">
                <a:solidFill>
                  <a:srgbClr val="D208C4"/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Прыжки </a:t>
            </a:r>
            <a:r>
              <a:rPr lang="ru-RU" sz="3600" dirty="0">
                <a:solidFill>
                  <a:srgbClr val="D208C4"/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 трамплина</a:t>
            </a:r>
            <a:endParaRPr lang="ru-RU" sz="2400" dirty="0">
              <a:solidFill>
                <a:srgbClr val="D208C4"/>
              </a:solidFill>
            </a:endParaRPr>
          </a:p>
        </p:txBody>
      </p:sp>
      <p:sp>
        <p:nvSpPr>
          <p:cNvPr id="4" name="AutoShape 4" descr="Санный вид спорта: правила, история развития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1332545" y="2891213"/>
            <a:ext cx="6096000" cy="4031873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3600" dirty="0" smtClean="0">
                <a:solidFill>
                  <a:srgbClr val="D208C4"/>
                </a:solidFill>
                <a:latin typeface="Georgia" panose="02040502050405020303" pitchFamily="18" charset="0"/>
              </a:rPr>
              <a:t>Санный спорт</a:t>
            </a:r>
            <a:r>
              <a:rPr lang="ru-RU" sz="2000" dirty="0"/>
              <a:t> </a:t>
            </a:r>
            <a:r>
              <a:rPr lang="ru-RU" sz="2000" dirty="0" smtClean="0">
                <a:solidFill>
                  <a:srgbClr val="008000"/>
                </a:solidFill>
                <a:latin typeface="Georgia" panose="02040502050405020303" pitchFamily="18" charset="0"/>
              </a:rPr>
              <a:t>- удел </a:t>
            </a:r>
            <a:r>
              <a:rPr lang="ru-RU" sz="2000" dirty="0">
                <a:solidFill>
                  <a:srgbClr val="008000"/>
                </a:solidFill>
                <a:latin typeface="Georgia" panose="02040502050405020303" pitchFamily="18" charset="0"/>
              </a:rPr>
              <a:t>бесстрашных,</a:t>
            </a:r>
            <a:br>
              <a:rPr lang="ru-RU" sz="2000" dirty="0">
                <a:solidFill>
                  <a:srgbClr val="008000"/>
                </a:solidFill>
                <a:latin typeface="Georgia" panose="02040502050405020303" pitchFamily="18" charset="0"/>
              </a:rPr>
            </a:br>
            <a:r>
              <a:rPr lang="ru-RU" sz="2000" dirty="0">
                <a:solidFill>
                  <a:srgbClr val="008000"/>
                </a:solidFill>
                <a:latin typeface="Georgia" panose="02040502050405020303" pitchFamily="18" charset="0"/>
              </a:rPr>
              <a:t>И рисковых до предела</a:t>
            </a:r>
            <a:br>
              <a:rPr lang="ru-RU" sz="2000" dirty="0">
                <a:solidFill>
                  <a:srgbClr val="008000"/>
                </a:solidFill>
                <a:latin typeface="Georgia" panose="02040502050405020303" pitchFamily="18" charset="0"/>
              </a:rPr>
            </a:br>
            <a:r>
              <a:rPr lang="ru-RU" sz="2000" dirty="0">
                <a:solidFill>
                  <a:srgbClr val="008000"/>
                </a:solidFill>
                <a:latin typeface="Georgia" panose="02040502050405020303" pitchFamily="18" charset="0"/>
              </a:rPr>
              <a:t>Лиц, решительно отважных,</a:t>
            </a:r>
            <a:br>
              <a:rPr lang="ru-RU" sz="2000" dirty="0">
                <a:solidFill>
                  <a:srgbClr val="008000"/>
                </a:solidFill>
                <a:latin typeface="Georgia" panose="02040502050405020303" pitchFamily="18" charset="0"/>
              </a:rPr>
            </a:br>
            <a:r>
              <a:rPr lang="ru-RU" sz="2000" dirty="0">
                <a:solidFill>
                  <a:srgbClr val="008000"/>
                </a:solidFill>
                <a:latin typeface="Georgia" panose="02040502050405020303" pitchFamily="18" charset="0"/>
              </a:rPr>
              <a:t>Вниз по льду летящих смело.</a:t>
            </a:r>
            <a:br>
              <a:rPr lang="ru-RU" sz="2000" dirty="0">
                <a:solidFill>
                  <a:srgbClr val="008000"/>
                </a:solidFill>
                <a:latin typeface="Georgia" panose="02040502050405020303" pitchFamily="18" charset="0"/>
              </a:rPr>
            </a:br>
            <a:r>
              <a:rPr lang="ru-RU" sz="2000" dirty="0">
                <a:solidFill>
                  <a:srgbClr val="008000"/>
                </a:solidFill>
                <a:latin typeface="Georgia" panose="02040502050405020303" pitchFamily="18" charset="0"/>
              </a:rPr>
              <a:t>Сани скорость развивают,</a:t>
            </a:r>
            <a:br>
              <a:rPr lang="ru-RU" sz="2000" dirty="0">
                <a:solidFill>
                  <a:srgbClr val="008000"/>
                </a:solidFill>
                <a:latin typeface="Georgia" panose="02040502050405020303" pitchFamily="18" charset="0"/>
              </a:rPr>
            </a:br>
            <a:r>
              <a:rPr lang="ru-RU" sz="2000" dirty="0">
                <a:solidFill>
                  <a:srgbClr val="008000"/>
                </a:solidFill>
                <a:latin typeface="Georgia" panose="02040502050405020303" pitchFamily="18" charset="0"/>
              </a:rPr>
              <a:t>В виражах крутясь умело,</a:t>
            </a:r>
            <a:br>
              <a:rPr lang="ru-RU" sz="2000" dirty="0">
                <a:solidFill>
                  <a:srgbClr val="008000"/>
                </a:solidFill>
                <a:latin typeface="Georgia" panose="02040502050405020303" pitchFamily="18" charset="0"/>
              </a:rPr>
            </a:br>
            <a:r>
              <a:rPr lang="ru-RU" sz="2000" dirty="0">
                <a:solidFill>
                  <a:srgbClr val="008000"/>
                </a:solidFill>
                <a:latin typeface="Georgia" panose="02040502050405020303" pitchFamily="18" charset="0"/>
              </a:rPr>
              <a:t>Но снарядом управляют</a:t>
            </a:r>
            <a:br>
              <a:rPr lang="ru-RU" sz="2000" dirty="0">
                <a:solidFill>
                  <a:srgbClr val="008000"/>
                </a:solidFill>
                <a:latin typeface="Georgia" panose="02040502050405020303" pitchFamily="18" charset="0"/>
              </a:rPr>
            </a:br>
            <a:r>
              <a:rPr lang="ru-RU" sz="2000" dirty="0">
                <a:solidFill>
                  <a:srgbClr val="008000"/>
                </a:solidFill>
                <a:latin typeface="Georgia" panose="02040502050405020303" pitchFamily="18" charset="0"/>
              </a:rPr>
              <a:t>Лишь движениями тела.</a:t>
            </a:r>
            <a:br>
              <a:rPr lang="ru-RU" sz="2000" dirty="0">
                <a:solidFill>
                  <a:srgbClr val="008000"/>
                </a:solidFill>
                <a:latin typeface="Georgia" panose="02040502050405020303" pitchFamily="18" charset="0"/>
              </a:rPr>
            </a:br>
            <a:r>
              <a:rPr lang="ru-RU" sz="2000" dirty="0">
                <a:solidFill>
                  <a:srgbClr val="008000"/>
                </a:solidFill>
                <a:latin typeface="Georgia" panose="02040502050405020303" pitchFamily="18" charset="0"/>
              </a:rPr>
              <a:t>Старт взывает разогнаться,</a:t>
            </a:r>
            <a:br>
              <a:rPr lang="ru-RU" sz="2000" dirty="0">
                <a:solidFill>
                  <a:srgbClr val="008000"/>
                </a:solidFill>
                <a:latin typeface="Georgia" panose="02040502050405020303" pitchFamily="18" charset="0"/>
              </a:rPr>
            </a:br>
            <a:r>
              <a:rPr lang="ru-RU" sz="2000" dirty="0">
                <a:solidFill>
                  <a:srgbClr val="008000"/>
                </a:solidFill>
                <a:latin typeface="Georgia" panose="02040502050405020303" pitchFamily="18" charset="0"/>
              </a:rPr>
              <a:t>Скорость мощно набирая,</a:t>
            </a:r>
            <a:br>
              <a:rPr lang="ru-RU" sz="2000" dirty="0">
                <a:solidFill>
                  <a:srgbClr val="008000"/>
                </a:solidFill>
                <a:latin typeface="Georgia" panose="02040502050405020303" pitchFamily="18" charset="0"/>
              </a:rPr>
            </a:br>
            <a:r>
              <a:rPr lang="ru-RU" sz="2000" dirty="0">
                <a:solidFill>
                  <a:srgbClr val="008000"/>
                </a:solidFill>
                <a:latin typeface="Georgia" panose="02040502050405020303" pitchFamily="18" charset="0"/>
              </a:rPr>
              <a:t>Мчать вперёд и не сдаваться,</a:t>
            </a:r>
            <a:br>
              <a:rPr lang="ru-RU" sz="2000" dirty="0">
                <a:solidFill>
                  <a:srgbClr val="008000"/>
                </a:solidFill>
                <a:latin typeface="Georgia" panose="02040502050405020303" pitchFamily="18" charset="0"/>
              </a:rPr>
            </a:br>
            <a:r>
              <a:rPr lang="ru-RU" sz="2000" dirty="0">
                <a:solidFill>
                  <a:srgbClr val="008000"/>
                </a:solidFill>
                <a:latin typeface="Georgia" panose="02040502050405020303" pitchFamily="18" charset="0"/>
              </a:rPr>
              <a:t>Ведь награда ждёт большая!</a:t>
            </a:r>
          </a:p>
        </p:txBody>
      </p:sp>
      <p:sp>
        <p:nvSpPr>
          <p:cNvPr id="7" name="AutoShape 6" descr="Санный спорт: вид спорта, история, весовые категории, звезды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27651" y="3699930"/>
            <a:ext cx="4406630" cy="293918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671689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Что такое скелетон? | Справка | Вопрос-Ответ | Аргументы и Факты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76" r="3976" b="12831"/>
          <a:stretch/>
        </p:blipFill>
        <p:spPr bwMode="auto">
          <a:xfrm>
            <a:off x="622571" y="148349"/>
            <a:ext cx="4280170" cy="2691617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6160851" y="333174"/>
            <a:ext cx="459794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rgbClr val="002060"/>
                </a:solidFill>
                <a:latin typeface="Georgia" panose="02040502050405020303" pitchFamily="18" charset="0"/>
              </a:rPr>
              <a:t>Если сани очень малы,</a:t>
            </a:r>
            <a:br>
              <a:rPr lang="ru-RU" sz="2000" dirty="0">
                <a:solidFill>
                  <a:srgbClr val="002060"/>
                </a:solidFill>
                <a:latin typeface="Georgia" panose="02040502050405020303" pitchFamily="18" charset="0"/>
              </a:rPr>
            </a:br>
            <a:r>
              <a:rPr lang="ru-RU" sz="2000" dirty="0">
                <a:solidFill>
                  <a:srgbClr val="002060"/>
                </a:solidFill>
                <a:latin typeface="Georgia" panose="02040502050405020303" pitchFamily="18" charset="0"/>
              </a:rPr>
              <a:t>А спортсмен - атлет удалый,</a:t>
            </a:r>
            <a:br>
              <a:rPr lang="ru-RU" sz="2000" dirty="0">
                <a:solidFill>
                  <a:srgbClr val="002060"/>
                </a:solidFill>
                <a:latin typeface="Georgia" panose="02040502050405020303" pitchFamily="18" charset="0"/>
              </a:rPr>
            </a:br>
            <a:r>
              <a:rPr lang="ru-RU" sz="2000" dirty="0">
                <a:solidFill>
                  <a:srgbClr val="002060"/>
                </a:solidFill>
                <a:latin typeface="Georgia" panose="02040502050405020303" pitchFamily="18" charset="0"/>
              </a:rPr>
              <a:t>Смело вниз несется он,</a:t>
            </a:r>
            <a:br>
              <a:rPr lang="ru-RU" sz="2000" dirty="0">
                <a:solidFill>
                  <a:srgbClr val="002060"/>
                </a:solidFill>
                <a:latin typeface="Georgia" panose="02040502050405020303" pitchFamily="18" charset="0"/>
              </a:rPr>
            </a:br>
            <a:r>
              <a:rPr lang="ru-RU" sz="2000" dirty="0">
                <a:solidFill>
                  <a:srgbClr val="002060"/>
                </a:solidFill>
                <a:latin typeface="Georgia" panose="02040502050405020303" pitchFamily="18" charset="0"/>
              </a:rPr>
              <a:t>Спорт </a:t>
            </a:r>
            <a:r>
              <a:rPr lang="ru-RU" sz="2000" dirty="0" smtClean="0">
                <a:solidFill>
                  <a:srgbClr val="002060"/>
                </a:solidFill>
                <a:latin typeface="Georgia" panose="02040502050405020303" pitchFamily="18" charset="0"/>
              </a:rPr>
              <a:t>зовется </a:t>
            </a:r>
            <a:r>
              <a:rPr lang="ru-RU" sz="3600" dirty="0" smtClean="0">
                <a:solidFill>
                  <a:srgbClr val="D208C4"/>
                </a:solidFill>
                <a:latin typeface="Georgia" panose="02040502050405020303" pitchFamily="18" charset="0"/>
              </a:rPr>
              <a:t>скелетон.</a:t>
            </a:r>
            <a:endParaRPr lang="ru-RU" sz="2000" dirty="0">
              <a:solidFill>
                <a:srgbClr val="D208C4"/>
              </a:solidFill>
              <a:latin typeface="Georgia" panose="02040502050405020303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096000" y="1952082"/>
            <a:ext cx="4662791" cy="46474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rgbClr val="C00000"/>
                </a:solidFill>
                <a:latin typeface="Georgia" panose="02040502050405020303" pitchFamily="18" charset="0"/>
              </a:rPr>
              <a:t>По заснеженным горам,</a:t>
            </a:r>
            <a:br>
              <a:rPr lang="ru-RU" sz="2000" dirty="0">
                <a:solidFill>
                  <a:srgbClr val="C00000"/>
                </a:solidFill>
                <a:latin typeface="Georgia" panose="02040502050405020303" pitchFamily="18" charset="0"/>
              </a:rPr>
            </a:br>
            <a:r>
              <a:rPr lang="ru-RU" sz="2000" dirty="0">
                <a:solidFill>
                  <a:srgbClr val="C00000"/>
                </a:solidFill>
                <a:latin typeface="Georgia" panose="02040502050405020303" pitchFamily="18" charset="0"/>
              </a:rPr>
              <a:t>По трамплинам и холмам</a:t>
            </a:r>
            <a:br>
              <a:rPr lang="ru-RU" sz="2000" dirty="0">
                <a:solidFill>
                  <a:srgbClr val="C00000"/>
                </a:solidFill>
                <a:latin typeface="Georgia" panose="02040502050405020303" pitchFamily="18" charset="0"/>
              </a:rPr>
            </a:br>
            <a:r>
              <a:rPr lang="ru-RU" sz="2000" dirty="0">
                <a:solidFill>
                  <a:srgbClr val="C00000"/>
                </a:solidFill>
                <a:latin typeface="Georgia" panose="02040502050405020303" pitchFamily="18" charset="0"/>
              </a:rPr>
              <a:t>На снаряде </a:t>
            </a:r>
            <a:r>
              <a:rPr lang="ru-RU" sz="3600" dirty="0" smtClean="0">
                <a:solidFill>
                  <a:srgbClr val="D208C4"/>
                </a:solidFill>
                <a:latin typeface="Georgia" panose="02040502050405020303" pitchFamily="18" charset="0"/>
              </a:rPr>
              <a:t>сноуборд</a:t>
            </a:r>
            <a:r>
              <a:rPr lang="ru-RU" sz="2000" dirty="0">
                <a:solidFill>
                  <a:srgbClr val="C00000"/>
                </a:solidFill>
                <a:latin typeface="Georgia" panose="02040502050405020303" pitchFamily="18" charset="0"/>
              </a:rPr>
              <a:t/>
            </a:r>
            <a:br>
              <a:rPr lang="ru-RU" sz="2000" dirty="0">
                <a:solidFill>
                  <a:srgbClr val="C00000"/>
                </a:solidFill>
                <a:latin typeface="Georgia" panose="02040502050405020303" pitchFamily="18" charset="0"/>
              </a:rPr>
            </a:br>
            <a:r>
              <a:rPr lang="ru-RU" sz="2000" dirty="0">
                <a:solidFill>
                  <a:srgbClr val="C00000"/>
                </a:solidFill>
                <a:latin typeface="Georgia" panose="02040502050405020303" pitchFamily="18" charset="0"/>
              </a:rPr>
              <a:t>Бьют спортсмены свой рекорд.</a:t>
            </a:r>
            <a:br>
              <a:rPr lang="ru-RU" sz="2000" dirty="0">
                <a:solidFill>
                  <a:srgbClr val="C00000"/>
                </a:solidFill>
                <a:latin typeface="Georgia" panose="02040502050405020303" pitchFamily="18" charset="0"/>
              </a:rPr>
            </a:br>
            <a:r>
              <a:rPr lang="ru-RU" sz="2000" dirty="0" smtClean="0">
                <a:solidFill>
                  <a:srgbClr val="C00000"/>
                </a:solidFill>
                <a:latin typeface="Georgia" panose="02040502050405020303" pitchFamily="18" charset="0"/>
              </a:rPr>
              <a:t>Сноуборд </a:t>
            </a:r>
            <a:r>
              <a:rPr lang="ru-RU" sz="2000" dirty="0">
                <a:solidFill>
                  <a:srgbClr val="C00000"/>
                </a:solidFill>
                <a:latin typeface="Georgia" panose="02040502050405020303" pitchFamily="18" charset="0"/>
              </a:rPr>
              <a:t>— он как доска,</a:t>
            </a:r>
            <a:br>
              <a:rPr lang="ru-RU" sz="2000" dirty="0">
                <a:solidFill>
                  <a:srgbClr val="C00000"/>
                </a:solidFill>
                <a:latin typeface="Georgia" panose="02040502050405020303" pitchFamily="18" charset="0"/>
              </a:rPr>
            </a:br>
            <a:r>
              <a:rPr lang="ru-RU" sz="2000" dirty="0">
                <a:solidFill>
                  <a:srgbClr val="C00000"/>
                </a:solidFill>
                <a:latin typeface="Georgia" panose="02040502050405020303" pitchFamily="18" charset="0"/>
              </a:rPr>
              <a:t>Что довольно широка.</a:t>
            </a:r>
            <a:br>
              <a:rPr lang="ru-RU" sz="2000" dirty="0">
                <a:solidFill>
                  <a:srgbClr val="C00000"/>
                </a:solidFill>
                <a:latin typeface="Georgia" panose="02040502050405020303" pitchFamily="18" charset="0"/>
              </a:rPr>
            </a:br>
            <a:r>
              <a:rPr lang="ru-RU" sz="2000" dirty="0">
                <a:solidFill>
                  <a:srgbClr val="C00000"/>
                </a:solidFill>
                <a:latin typeface="Georgia" panose="02040502050405020303" pitchFamily="18" charset="0"/>
              </a:rPr>
              <a:t>Есть на ней крепёж для ног,</a:t>
            </a:r>
            <a:br>
              <a:rPr lang="ru-RU" sz="2000" dirty="0">
                <a:solidFill>
                  <a:srgbClr val="C00000"/>
                </a:solidFill>
                <a:latin typeface="Georgia" panose="02040502050405020303" pitchFamily="18" charset="0"/>
              </a:rPr>
            </a:br>
            <a:r>
              <a:rPr lang="ru-RU" sz="2000" dirty="0">
                <a:solidFill>
                  <a:srgbClr val="C00000"/>
                </a:solidFill>
                <a:latin typeface="Georgia" panose="02040502050405020303" pitchFamily="18" charset="0"/>
              </a:rPr>
              <a:t>Но не вдоль, а поперёк.</a:t>
            </a:r>
            <a:br>
              <a:rPr lang="ru-RU" sz="2000" dirty="0">
                <a:solidFill>
                  <a:srgbClr val="C00000"/>
                </a:solidFill>
                <a:latin typeface="Georgia" panose="02040502050405020303" pitchFamily="18" charset="0"/>
              </a:rPr>
            </a:br>
            <a:r>
              <a:rPr lang="ru-RU" sz="2000" dirty="0">
                <a:solidFill>
                  <a:srgbClr val="C00000"/>
                </a:solidFill>
                <a:latin typeface="Georgia" panose="02040502050405020303" pitchFamily="18" charset="0"/>
              </a:rPr>
              <a:t>И вот так, чуть-чуть бочком,</a:t>
            </a:r>
            <a:br>
              <a:rPr lang="ru-RU" sz="2000" dirty="0">
                <a:solidFill>
                  <a:srgbClr val="C00000"/>
                </a:solidFill>
                <a:latin typeface="Georgia" panose="02040502050405020303" pitchFamily="18" charset="0"/>
              </a:rPr>
            </a:br>
            <a:r>
              <a:rPr lang="ru-RU" sz="2000" dirty="0">
                <a:solidFill>
                  <a:srgbClr val="C00000"/>
                </a:solidFill>
                <a:latin typeface="Georgia" panose="02040502050405020303" pitchFamily="18" charset="0"/>
              </a:rPr>
              <a:t>Виртуозно с ветерком</a:t>
            </a:r>
            <a:br>
              <a:rPr lang="ru-RU" sz="2000" dirty="0">
                <a:solidFill>
                  <a:srgbClr val="C00000"/>
                </a:solidFill>
                <a:latin typeface="Georgia" panose="02040502050405020303" pitchFamily="18" charset="0"/>
              </a:rPr>
            </a:br>
            <a:r>
              <a:rPr lang="ru-RU" sz="2000" dirty="0">
                <a:solidFill>
                  <a:srgbClr val="C00000"/>
                </a:solidFill>
                <a:latin typeface="Georgia" panose="02040502050405020303" pitchFamily="18" charset="0"/>
              </a:rPr>
              <a:t>Все спортсмены, как играя,</a:t>
            </a:r>
            <a:br>
              <a:rPr lang="ru-RU" sz="2000" dirty="0">
                <a:solidFill>
                  <a:srgbClr val="C00000"/>
                </a:solidFill>
                <a:latin typeface="Georgia" panose="02040502050405020303" pitchFamily="18" charset="0"/>
              </a:rPr>
            </a:br>
            <a:r>
              <a:rPr lang="ru-RU" sz="2000" dirty="0">
                <a:solidFill>
                  <a:srgbClr val="C00000"/>
                </a:solidFill>
                <a:latin typeface="Georgia" panose="02040502050405020303" pitchFamily="18" charset="0"/>
              </a:rPr>
              <a:t>Пилотажем восхищая,</a:t>
            </a:r>
            <a:br>
              <a:rPr lang="ru-RU" sz="2000" dirty="0">
                <a:solidFill>
                  <a:srgbClr val="C00000"/>
                </a:solidFill>
                <a:latin typeface="Georgia" panose="02040502050405020303" pitchFamily="18" charset="0"/>
              </a:rPr>
            </a:br>
            <a:r>
              <a:rPr lang="ru-RU" sz="2000" dirty="0">
                <a:solidFill>
                  <a:srgbClr val="C00000"/>
                </a:solidFill>
                <a:latin typeface="Georgia" panose="02040502050405020303" pitchFamily="18" charset="0"/>
              </a:rPr>
              <a:t>На снаряде </a:t>
            </a:r>
            <a:r>
              <a:rPr lang="ru-RU" sz="2000" dirty="0" smtClean="0">
                <a:solidFill>
                  <a:srgbClr val="C00000"/>
                </a:solidFill>
                <a:latin typeface="Georgia" panose="02040502050405020303" pitchFamily="18" charset="0"/>
              </a:rPr>
              <a:t>сноуборд</a:t>
            </a:r>
            <a:r>
              <a:rPr lang="ru-RU" sz="2000" dirty="0">
                <a:solidFill>
                  <a:srgbClr val="C00000"/>
                </a:solidFill>
                <a:latin typeface="Georgia" panose="02040502050405020303" pitchFamily="18" charset="0"/>
              </a:rPr>
              <a:t/>
            </a:r>
            <a:br>
              <a:rPr lang="ru-RU" sz="2000" dirty="0">
                <a:solidFill>
                  <a:srgbClr val="C00000"/>
                </a:solidFill>
                <a:latin typeface="Georgia" panose="02040502050405020303" pitchFamily="18" charset="0"/>
              </a:rPr>
            </a:br>
            <a:r>
              <a:rPr lang="ru-RU" sz="2000" dirty="0">
                <a:solidFill>
                  <a:srgbClr val="C00000"/>
                </a:solidFill>
                <a:latin typeface="Georgia" panose="02040502050405020303" pitchFamily="18" charset="0"/>
              </a:rPr>
              <a:t>Представляют классный спорт.</a:t>
            </a:r>
          </a:p>
        </p:txBody>
      </p:sp>
      <p:pic>
        <p:nvPicPr>
          <p:cNvPr id="6148" name="Picture 4" descr="Стихи про сноубординг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4256" y="3024791"/>
            <a:ext cx="3628485" cy="3628485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960537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204</TotalTime>
  <Words>362</Words>
  <Application>Microsoft Office PowerPoint</Application>
  <PresentationFormat>Широкоэкранный</PresentationFormat>
  <Paragraphs>122</Paragraphs>
  <Slides>14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20" baseType="lpstr">
      <vt:lpstr>Arial</vt:lpstr>
      <vt:lpstr>Calibri</vt:lpstr>
      <vt:lpstr>Calibri Light</vt:lpstr>
      <vt:lpstr>Georgia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Учетная запись Майкрософт</dc:creator>
  <cp:lastModifiedBy>Учетная запись Майкрософт</cp:lastModifiedBy>
  <cp:revision>25</cp:revision>
  <dcterms:created xsi:type="dcterms:W3CDTF">2024-02-10T16:39:21Z</dcterms:created>
  <dcterms:modified xsi:type="dcterms:W3CDTF">2024-02-11T19:16:40Z</dcterms:modified>
</cp:coreProperties>
</file>