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4454D1-11E8-4A16-ACFB-BCCEFBCFC49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41D48C-24AB-4146-932A-F10BBF39CA2E}">
      <dgm:prSet phldrT="[Текст]"/>
      <dgm:spPr/>
      <dgm:t>
        <a:bodyPr/>
        <a:lstStyle/>
        <a:p>
          <a:r>
            <a:rPr lang="ru-RU" dirty="0" smtClean="0"/>
            <a:t>1 фаза</a:t>
          </a:r>
          <a:endParaRPr lang="ru-RU" dirty="0"/>
        </a:p>
      </dgm:t>
    </dgm:pt>
    <dgm:pt modelId="{62A8D41B-C7D2-4698-8DC6-C443E173FA9E}" type="parTrans" cxnId="{944C40D1-D821-4110-B704-433DB5B1EBE4}">
      <dgm:prSet/>
      <dgm:spPr/>
      <dgm:t>
        <a:bodyPr/>
        <a:lstStyle/>
        <a:p>
          <a:endParaRPr lang="ru-RU"/>
        </a:p>
      </dgm:t>
    </dgm:pt>
    <dgm:pt modelId="{6EF538C6-19C3-4263-A643-30E51CC917BB}" type="sibTrans" cxnId="{944C40D1-D821-4110-B704-433DB5B1EBE4}">
      <dgm:prSet/>
      <dgm:spPr/>
      <dgm:t>
        <a:bodyPr/>
        <a:lstStyle/>
        <a:p>
          <a:endParaRPr lang="ru-RU"/>
        </a:p>
      </dgm:t>
    </dgm:pt>
    <dgm:pt modelId="{70088251-5A89-4C93-A4CF-EE1121F51306}">
      <dgm:prSet phldrT="[Текст]"/>
      <dgm:spPr/>
      <dgm:t>
        <a:bodyPr/>
        <a:lstStyle/>
        <a:p>
          <a:r>
            <a:rPr lang="ru-RU" dirty="0" smtClean="0"/>
            <a:t>Схематичность, слабая </a:t>
          </a:r>
          <a:r>
            <a:rPr lang="ru-RU" dirty="0" err="1" smtClean="0"/>
            <a:t>дифференцированность</a:t>
          </a:r>
          <a:r>
            <a:rPr lang="ru-RU" dirty="0" smtClean="0"/>
            <a:t>, недостаточная осмысленность </a:t>
          </a:r>
          <a:endParaRPr lang="ru-RU" dirty="0"/>
        </a:p>
      </dgm:t>
    </dgm:pt>
    <dgm:pt modelId="{81C9BADA-6D48-45AC-A011-5AA2D063241F}" type="parTrans" cxnId="{4FD865B1-27ED-4A27-A082-BF24648D041D}">
      <dgm:prSet/>
      <dgm:spPr/>
      <dgm:t>
        <a:bodyPr/>
        <a:lstStyle/>
        <a:p>
          <a:endParaRPr lang="ru-RU"/>
        </a:p>
      </dgm:t>
    </dgm:pt>
    <dgm:pt modelId="{98B36909-1063-46DE-962A-66BD76EF871D}" type="sibTrans" cxnId="{4FD865B1-27ED-4A27-A082-BF24648D041D}">
      <dgm:prSet/>
      <dgm:spPr/>
      <dgm:t>
        <a:bodyPr/>
        <a:lstStyle/>
        <a:p>
          <a:endParaRPr lang="ru-RU"/>
        </a:p>
      </dgm:t>
    </dgm:pt>
    <dgm:pt modelId="{BAC8C381-63C0-4005-B369-63C001601951}">
      <dgm:prSet phldrT="[Текст]"/>
      <dgm:spPr/>
      <dgm:t>
        <a:bodyPr/>
        <a:lstStyle/>
        <a:p>
          <a:r>
            <a:rPr lang="ru-RU" dirty="0" smtClean="0"/>
            <a:t>2 фаза</a:t>
          </a:r>
          <a:endParaRPr lang="ru-RU" dirty="0"/>
        </a:p>
      </dgm:t>
    </dgm:pt>
    <dgm:pt modelId="{45B931C0-0666-4C90-8013-1964584E5E7B}" type="parTrans" cxnId="{63C76ADC-1481-4C7D-ADFA-5B46ADA6A9F1}">
      <dgm:prSet/>
      <dgm:spPr/>
      <dgm:t>
        <a:bodyPr/>
        <a:lstStyle/>
        <a:p>
          <a:endParaRPr lang="ru-RU"/>
        </a:p>
      </dgm:t>
    </dgm:pt>
    <dgm:pt modelId="{D0A52729-0337-4163-A041-E32D6E2638A1}" type="sibTrans" cxnId="{63C76ADC-1481-4C7D-ADFA-5B46ADA6A9F1}">
      <dgm:prSet/>
      <dgm:spPr/>
      <dgm:t>
        <a:bodyPr/>
        <a:lstStyle/>
        <a:p>
          <a:endParaRPr lang="ru-RU"/>
        </a:p>
      </dgm:t>
    </dgm:pt>
    <dgm:pt modelId="{808DD365-053B-4F36-969A-CD5E424002E6}">
      <dgm:prSet phldrT="[Текст]"/>
      <dgm:spPr/>
      <dgm:t>
        <a:bodyPr/>
        <a:lstStyle/>
        <a:p>
          <a:r>
            <a:rPr lang="ru-RU" dirty="0" smtClean="0"/>
            <a:t>+ выделение существенных и несущественных признаков</a:t>
          </a:r>
          <a:endParaRPr lang="ru-RU" dirty="0"/>
        </a:p>
      </dgm:t>
    </dgm:pt>
    <dgm:pt modelId="{F830C73C-FBE6-4722-86EE-82261B6FB16D}" type="parTrans" cxnId="{B7640202-A802-44C7-A9C6-E4DC5D428209}">
      <dgm:prSet/>
      <dgm:spPr/>
      <dgm:t>
        <a:bodyPr/>
        <a:lstStyle/>
        <a:p>
          <a:endParaRPr lang="ru-RU"/>
        </a:p>
      </dgm:t>
    </dgm:pt>
    <dgm:pt modelId="{2145E231-4CD2-4158-8FFB-D59BF3CB9CE3}" type="sibTrans" cxnId="{B7640202-A802-44C7-A9C6-E4DC5D428209}">
      <dgm:prSet/>
      <dgm:spPr/>
      <dgm:t>
        <a:bodyPr/>
        <a:lstStyle/>
        <a:p>
          <a:endParaRPr lang="ru-RU"/>
        </a:p>
      </dgm:t>
    </dgm:pt>
    <dgm:pt modelId="{1D3195B1-ED54-44B8-996F-98C304084B60}">
      <dgm:prSet phldrT="[Текст]"/>
      <dgm:spPr/>
      <dgm:t>
        <a:bodyPr/>
        <a:lstStyle/>
        <a:p>
          <a:r>
            <a:rPr lang="ru-RU" dirty="0" smtClean="0"/>
            <a:t>3 фаза</a:t>
          </a:r>
          <a:endParaRPr lang="ru-RU" dirty="0"/>
        </a:p>
      </dgm:t>
    </dgm:pt>
    <dgm:pt modelId="{929D3DDE-38A2-4739-89AA-BFB06387940B}" type="parTrans" cxnId="{DA73C48C-B461-48FF-930F-62B4793061E5}">
      <dgm:prSet/>
      <dgm:spPr/>
      <dgm:t>
        <a:bodyPr/>
        <a:lstStyle/>
        <a:p>
          <a:endParaRPr lang="ru-RU"/>
        </a:p>
      </dgm:t>
    </dgm:pt>
    <dgm:pt modelId="{EA4E04AD-CB29-48BD-9BCA-4E5F769BB9D9}" type="sibTrans" cxnId="{DA73C48C-B461-48FF-930F-62B4793061E5}">
      <dgm:prSet/>
      <dgm:spPr/>
      <dgm:t>
        <a:bodyPr/>
        <a:lstStyle/>
        <a:p>
          <a:endParaRPr lang="ru-RU"/>
        </a:p>
      </dgm:t>
    </dgm:pt>
    <dgm:pt modelId="{B87DB2A6-0071-4D09-86CC-231A1D7A8A0A}">
      <dgm:prSet phldrT="[Текст]"/>
      <dgm:spPr/>
      <dgm:t>
        <a:bodyPr/>
        <a:lstStyle/>
        <a:p>
          <a:r>
            <a:rPr lang="ru-RU" dirty="0" smtClean="0"/>
            <a:t>Выделяются существенные признаки предметов, а также существующие между ними связи и отношения</a:t>
          </a:r>
          <a:endParaRPr lang="ru-RU" dirty="0"/>
        </a:p>
      </dgm:t>
    </dgm:pt>
    <dgm:pt modelId="{740DCB2D-DF6A-4BDC-9441-E60F91B80ECB}" type="parTrans" cxnId="{6C2FD652-864D-44D2-930C-D3FA6196E6A7}">
      <dgm:prSet/>
      <dgm:spPr/>
      <dgm:t>
        <a:bodyPr/>
        <a:lstStyle/>
        <a:p>
          <a:endParaRPr lang="ru-RU"/>
        </a:p>
      </dgm:t>
    </dgm:pt>
    <dgm:pt modelId="{29B1E9E8-023F-408C-A31A-E8E21EF29D8B}" type="sibTrans" cxnId="{6C2FD652-864D-44D2-930C-D3FA6196E6A7}">
      <dgm:prSet/>
      <dgm:spPr/>
      <dgm:t>
        <a:bodyPr/>
        <a:lstStyle/>
        <a:p>
          <a:endParaRPr lang="ru-RU"/>
        </a:p>
      </dgm:t>
    </dgm:pt>
    <dgm:pt modelId="{76A6E8E3-2095-40D8-B32F-2402C6672F01}" type="pres">
      <dgm:prSet presAssocID="{EF4454D1-11E8-4A16-ACFB-BCCEFBCFC4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9B19D7-8B84-4CA7-BC83-3BFB88321FA2}" type="pres">
      <dgm:prSet presAssocID="{B741D48C-24AB-4146-932A-F10BBF39CA2E}" presName="composite" presStyleCnt="0"/>
      <dgm:spPr/>
    </dgm:pt>
    <dgm:pt modelId="{550BD79E-5AE4-42C5-82B7-FDE94BF7AF15}" type="pres">
      <dgm:prSet presAssocID="{B741D48C-24AB-4146-932A-F10BBF39CA2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C04AF-AD5A-458E-9309-40CFEE9ACF66}" type="pres">
      <dgm:prSet presAssocID="{B741D48C-24AB-4146-932A-F10BBF39CA2E}" presName="descendantText" presStyleLbl="alignAcc1" presStyleIdx="0" presStyleCnt="3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770CB-32F2-476F-BE9C-78D3098CE674}" type="pres">
      <dgm:prSet presAssocID="{6EF538C6-19C3-4263-A643-30E51CC917BB}" presName="sp" presStyleCnt="0"/>
      <dgm:spPr/>
    </dgm:pt>
    <dgm:pt modelId="{F934967F-4F93-45CB-BAB8-60E422EAF2F3}" type="pres">
      <dgm:prSet presAssocID="{BAC8C381-63C0-4005-B369-63C001601951}" presName="composite" presStyleCnt="0"/>
      <dgm:spPr/>
    </dgm:pt>
    <dgm:pt modelId="{93D73B46-BB65-421A-B084-B4C749836C84}" type="pres">
      <dgm:prSet presAssocID="{BAC8C381-63C0-4005-B369-63C00160195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4A619-9DC7-45A6-BCEA-E1F18B23D402}" type="pres">
      <dgm:prSet presAssocID="{BAC8C381-63C0-4005-B369-63C00160195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F0C3D-196C-490A-A645-596A5F1448DC}" type="pres">
      <dgm:prSet presAssocID="{D0A52729-0337-4163-A041-E32D6E2638A1}" presName="sp" presStyleCnt="0"/>
      <dgm:spPr/>
    </dgm:pt>
    <dgm:pt modelId="{647308D4-AD65-4A10-9687-3D3650D0F666}" type="pres">
      <dgm:prSet presAssocID="{1D3195B1-ED54-44B8-996F-98C304084B60}" presName="composite" presStyleCnt="0"/>
      <dgm:spPr/>
    </dgm:pt>
    <dgm:pt modelId="{1E2F44F7-4DA0-4230-8EF3-DF1037D1981C}" type="pres">
      <dgm:prSet presAssocID="{1D3195B1-ED54-44B8-996F-98C304084B60}" presName="parentText" presStyleLbl="alignNode1" presStyleIdx="2" presStyleCnt="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B98FF-3EEB-4D8D-98C1-E3D184F8ACD5}" type="pres">
      <dgm:prSet presAssocID="{1D3195B1-ED54-44B8-996F-98C304084B60}" presName="descendantText" presStyleLbl="alignAcc1" presStyleIdx="2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80F678-473B-4332-8E3B-EAE85A559F2D}" type="presOf" srcId="{1D3195B1-ED54-44B8-996F-98C304084B60}" destId="{1E2F44F7-4DA0-4230-8EF3-DF1037D1981C}" srcOrd="0" destOrd="0" presId="urn:microsoft.com/office/officeart/2005/8/layout/chevron2"/>
    <dgm:cxn modelId="{C75A4780-2729-4439-8688-9EC4119269DD}" type="presOf" srcId="{B741D48C-24AB-4146-932A-F10BBF39CA2E}" destId="{550BD79E-5AE4-42C5-82B7-FDE94BF7AF15}" srcOrd="0" destOrd="0" presId="urn:microsoft.com/office/officeart/2005/8/layout/chevron2"/>
    <dgm:cxn modelId="{F6672658-E9FD-4CC6-956B-98CFE2BB4193}" type="presOf" srcId="{B87DB2A6-0071-4D09-86CC-231A1D7A8A0A}" destId="{98EB98FF-3EEB-4D8D-98C1-E3D184F8ACD5}" srcOrd="0" destOrd="0" presId="urn:microsoft.com/office/officeart/2005/8/layout/chevron2"/>
    <dgm:cxn modelId="{B7640202-A802-44C7-A9C6-E4DC5D428209}" srcId="{BAC8C381-63C0-4005-B369-63C001601951}" destId="{808DD365-053B-4F36-969A-CD5E424002E6}" srcOrd="0" destOrd="0" parTransId="{F830C73C-FBE6-4722-86EE-82261B6FB16D}" sibTransId="{2145E231-4CD2-4158-8FFB-D59BF3CB9CE3}"/>
    <dgm:cxn modelId="{6C2FD652-864D-44D2-930C-D3FA6196E6A7}" srcId="{1D3195B1-ED54-44B8-996F-98C304084B60}" destId="{B87DB2A6-0071-4D09-86CC-231A1D7A8A0A}" srcOrd="0" destOrd="0" parTransId="{740DCB2D-DF6A-4BDC-9441-E60F91B80ECB}" sibTransId="{29B1E9E8-023F-408C-A31A-E8E21EF29D8B}"/>
    <dgm:cxn modelId="{63C76ADC-1481-4C7D-ADFA-5B46ADA6A9F1}" srcId="{EF4454D1-11E8-4A16-ACFB-BCCEFBCFC49A}" destId="{BAC8C381-63C0-4005-B369-63C001601951}" srcOrd="1" destOrd="0" parTransId="{45B931C0-0666-4C90-8013-1964584E5E7B}" sibTransId="{D0A52729-0337-4163-A041-E32D6E2638A1}"/>
    <dgm:cxn modelId="{DA73C48C-B461-48FF-930F-62B4793061E5}" srcId="{EF4454D1-11E8-4A16-ACFB-BCCEFBCFC49A}" destId="{1D3195B1-ED54-44B8-996F-98C304084B60}" srcOrd="2" destOrd="0" parTransId="{929D3DDE-38A2-4739-89AA-BFB06387940B}" sibTransId="{EA4E04AD-CB29-48BD-9BCA-4E5F769BB9D9}"/>
    <dgm:cxn modelId="{5A1E94DE-D870-4653-91DD-D71D0CDCBEAD}" type="presOf" srcId="{808DD365-053B-4F36-969A-CD5E424002E6}" destId="{CFA4A619-9DC7-45A6-BCEA-E1F18B23D402}" srcOrd="0" destOrd="0" presId="urn:microsoft.com/office/officeart/2005/8/layout/chevron2"/>
    <dgm:cxn modelId="{944C40D1-D821-4110-B704-433DB5B1EBE4}" srcId="{EF4454D1-11E8-4A16-ACFB-BCCEFBCFC49A}" destId="{B741D48C-24AB-4146-932A-F10BBF39CA2E}" srcOrd="0" destOrd="0" parTransId="{62A8D41B-C7D2-4698-8DC6-C443E173FA9E}" sibTransId="{6EF538C6-19C3-4263-A643-30E51CC917BB}"/>
    <dgm:cxn modelId="{D545C222-36B9-4564-A481-D1B58892BBF2}" type="presOf" srcId="{EF4454D1-11E8-4A16-ACFB-BCCEFBCFC49A}" destId="{76A6E8E3-2095-40D8-B32F-2402C6672F01}" srcOrd="0" destOrd="0" presId="urn:microsoft.com/office/officeart/2005/8/layout/chevron2"/>
    <dgm:cxn modelId="{DB75E07E-B6D6-4D0A-BBFD-105B7A0F353E}" type="presOf" srcId="{BAC8C381-63C0-4005-B369-63C001601951}" destId="{93D73B46-BB65-421A-B084-B4C749836C84}" srcOrd="0" destOrd="0" presId="urn:microsoft.com/office/officeart/2005/8/layout/chevron2"/>
    <dgm:cxn modelId="{4FD865B1-27ED-4A27-A082-BF24648D041D}" srcId="{B741D48C-24AB-4146-932A-F10BBF39CA2E}" destId="{70088251-5A89-4C93-A4CF-EE1121F51306}" srcOrd="0" destOrd="0" parTransId="{81C9BADA-6D48-45AC-A011-5AA2D063241F}" sibTransId="{98B36909-1063-46DE-962A-66BD76EF871D}"/>
    <dgm:cxn modelId="{E20B53FA-B674-4BBA-A0E4-2F79C1A4AAB4}" type="presOf" srcId="{70088251-5A89-4C93-A4CF-EE1121F51306}" destId="{C0FC04AF-AD5A-458E-9309-40CFEE9ACF66}" srcOrd="0" destOrd="0" presId="urn:microsoft.com/office/officeart/2005/8/layout/chevron2"/>
    <dgm:cxn modelId="{88E60308-E23B-457E-A332-4A938133C808}" type="presParOf" srcId="{76A6E8E3-2095-40D8-B32F-2402C6672F01}" destId="{129B19D7-8B84-4CA7-BC83-3BFB88321FA2}" srcOrd="0" destOrd="0" presId="urn:microsoft.com/office/officeart/2005/8/layout/chevron2"/>
    <dgm:cxn modelId="{92F19EF3-4485-4F00-8D19-15AC1C0F5127}" type="presParOf" srcId="{129B19D7-8B84-4CA7-BC83-3BFB88321FA2}" destId="{550BD79E-5AE4-42C5-82B7-FDE94BF7AF15}" srcOrd="0" destOrd="0" presId="urn:microsoft.com/office/officeart/2005/8/layout/chevron2"/>
    <dgm:cxn modelId="{A27DFBF3-ED9F-4383-8D5A-C462868FB1DB}" type="presParOf" srcId="{129B19D7-8B84-4CA7-BC83-3BFB88321FA2}" destId="{C0FC04AF-AD5A-458E-9309-40CFEE9ACF66}" srcOrd="1" destOrd="0" presId="urn:microsoft.com/office/officeart/2005/8/layout/chevron2"/>
    <dgm:cxn modelId="{A6F335DF-F5C5-46E9-94A2-DBAA0FF2C056}" type="presParOf" srcId="{76A6E8E3-2095-40D8-B32F-2402C6672F01}" destId="{F54770CB-32F2-476F-BE9C-78D3098CE674}" srcOrd="1" destOrd="0" presId="urn:microsoft.com/office/officeart/2005/8/layout/chevron2"/>
    <dgm:cxn modelId="{F04E2B04-EEBB-4028-BDE6-3EEFFC41C65F}" type="presParOf" srcId="{76A6E8E3-2095-40D8-B32F-2402C6672F01}" destId="{F934967F-4F93-45CB-BAB8-60E422EAF2F3}" srcOrd="2" destOrd="0" presId="urn:microsoft.com/office/officeart/2005/8/layout/chevron2"/>
    <dgm:cxn modelId="{034DE13B-6C30-4C6A-BEF8-C6E61C09490A}" type="presParOf" srcId="{F934967F-4F93-45CB-BAB8-60E422EAF2F3}" destId="{93D73B46-BB65-421A-B084-B4C749836C84}" srcOrd="0" destOrd="0" presId="urn:microsoft.com/office/officeart/2005/8/layout/chevron2"/>
    <dgm:cxn modelId="{A7C30CBE-E028-47E8-9C5A-983B791571C1}" type="presParOf" srcId="{F934967F-4F93-45CB-BAB8-60E422EAF2F3}" destId="{CFA4A619-9DC7-45A6-BCEA-E1F18B23D402}" srcOrd="1" destOrd="0" presId="urn:microsoft.com/office/officeart/2005/8/layout/chevron2"/>
    <dgm:cxn modelId="{EA64D9BB-8325-4473-85F3-A9A8F026CE14}" type="presParOf" srcId="{76A6E8E3-2095-40D8-B32F-2402C6672F01}" destId="{88BF0C3D-196C-490A-A645-596A5F1448DC}" srcOrd="3" destOrd="0" presId="urn:microsoft.com/office/officeart/2005/8/layout/chevron2"/>
    <dgm:cxn modelId="{2A9C9C5E-5048-40C7-8FA7-EB003F602C04}" type="presParOf" srcId="{76A6E8E3-2095-40D8-B32F-2402C6672F01}" destId="{647308D4-AD65-4A10-9687-3D3650D0F666}" srcOrd="4" destOrd="0" presId="urn:microsoft.com/office/officeart/2005/8/layout/chevron2"/>
    <dgm:cxn modelId="{C2C1A438-A876-4AB5-B0A3-D5943B16A183}" type="presParOf" srcId="{647308D4-AD65-4A10-9687-3D3650D0F666}" destId="{1E2F44F7-4DA0-4230-8EF3-DF1037D1981C}" srcOrd="0" destOrd="0" presId="urn:microsoft.com/office/officeart/2005/8/layout/chevron2"/>
    <dgm:cxn modelId="{D2B1CD87-3F23-47C5-B844-3026AE8E6ACF}" type="presParOf" srcId="{647308D4-AD65-4A10-9687-3D3650D0F666}" destId="{98EB98FF-3EEB-4D8D-98C1-E3D184F8ACD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BD79E-5AE4-42C5-82B7-FDE94BF7AF15}">
      <dsp:nvSpPr>
        <dsp:cNvPr id="0" name=""/>
        <dsp:cNvSpPr/>
      </dsp:nvSpPr>
      <dsp:spPr>
        <a:xfrm rot="5400000">
          <a:off x="-190665" y="191470"/>
          <a:ext cx="1271103" cy="889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1 фаза</a:t>
          </a:r>
          <a:endParaRPr lang="ru-RU" sz="1800" kern="1200" dirty="0"/>
        </a:p>
      </dsp:txBody>
      <dsp:txXfrm rot="-5400000">
        <a:off x="1" y="445690"/>
        <a:ext cx="889772" cy="381331"/>
      </dsp:txXfrm>
    </dsp:sp>
    <dsp:sp modelId="{C0FC04AF-AD5A-458E-9309-40CFEE9ACF66}">
      <dsp:nvSpPr>
        <dsp:cNvPr id="0" name=""/>
        <dsp:cNvSpPr/>
      </dsp:nvSpPr>
      <dsp:spPr>
        <a:xfrm rot="5400000">
          <a:off x="4992413" y="-4101836"/>
          <a:ext cx="826217" cy="90314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Схематичность, слабая </a:t>
          </a:r>
          <a:r>
            <a:rPr lang="ru-RU" sz="2400" kern="1200" dirty="0" err="1" smtClean="0"/>
            <a:t>дифференцированность</a:t>
          </a:r>
          <a:r>
            <a:rPr lang="ru-RU" sz="2400" kern="1200" dirty="0" smtClean="0"/>
            <a:t>, недостаточная осмысленность </a:t>
          </a:r>
          <a:endParaRPr lang="ru-RU" sz="2400" kern="1200" dirty="0"/>
        </a:p>
      </dsp:txBody>
      <dsp:txXfrm rot="-5400000">
        <a:off x="889773" y="41137"/>
        <a:ext cx="8991166" cy="745551"/>
      </dsp:txXfrm>
    </dsp:sp>
    <dsp:sp modelId="{93D73B46-BB65-421A-B084-B4C749836C84}">
      <dsp:nvSpPr>
        <dsp:cNvPr id="0" name=""/>
        <dsp:cNvSpPr/>
      </dsp:nvSpPr>
      <dsp:spPr>
        <a:xfrm rot="5400000">
          <a:off x="-190665" y="1263263"/>
          <a:ext cx="1271103" cy="889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2 фаза</a:t>
          </a:r>
          <a:endParaRPr lang="ru-RU" sz="1800" kern="1200" dirty="0"/>
        </a:p>
      </dsp:txBody>
      <dsp:txXfrm rot="-5400000">
        <a:off x="1" y="1517483"/>
        <a:ext cx="889772" cy="381331"/>
      </dsp:txXfrm>
    </dsp:sp>
    <dsp:sp modelId="{CFA4A619-9DC7-45A6-BCEA-E1F18B23D402}">
      <dsp:nvSpPr>
        <dsp:cNvPr id="0" name=""/>
        <dsp:cNvSpPr/>
      </dsp:nvSpPr>
      <dsp:spPr>
        <a:xfrm rot="5400000">
          <a:off x="4992413" y="-3030042"/>
          <a:ext cx="826217" cy="90314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+ выделение существенных и несущественных признаков</a:t>
          </a:r>
          <a:endParaRPr lang="ru-RU" sz="2400" kern="1200" dirty="0"/>
        </a:p>
      </dsp:txBody>
      <dsp:txXfrm rot="-5400000">
        <a:off x="889773" y="1112931"/>
        <a:ext cx="8991166" cy="745551"/>
      </dsp:txXfrm>
    </dsp:sp>
    <dsp:sp modelId="{1E2F44F7-4DA0-4230-8EF3-DF1037D1981C}">
      <dsp:nvSpPr>
        <dsp:cNvPr id="0" name=""/>
        <dsp:cNvSpPr/>
      </dsp:nvSpPr>
      <dsp:spPr>
        <a:xfrm rot="5400000">
          <a:off x="-190665" y="2335056"/>
          <a:ext cx="1271103" cy="8897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3 фаза</a:t>
          </a:r>
          <a:endParaRPr lang="ru-RU" sz="1800" kern="1200" dirty="0"/>
        </a:p>
      </dsp:txBody>
      <dsp:txXfrm rot="-5400000">
        <a:off x="1" y="2589276"/>
        <a:ext cx="889772" cy="381331"/>
      </dsp:txXfrm>
    </dsp:sp>
    <dsp:sp modelId="{98EB98FF-3EEB-4D8D-98C1-E3D184F8ACD5}">
      <dsp:nvSpPr>
        <dsp:cNvPr id="0" name=""/>
        <dsp:cNvSpPr/>
      </dsp:nvSpPr>
      <dsp:spPr>
        <a:xfrm rot="5400000">
          <a:off x="4992413" y="-1958249"/>
          <a:ext cx="826217" cy="90314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Выделяются существенные признаки предметов, а также существующие между ними связи и отношения</a:t>
          </a:r>
          <a:endParaRPr lang="ru-RU" sz="2400" kern="1200" dirty="0"/>
        </a:p>
      </dsp:txBody>
      <dsp:txXfrm rot="-5400000">
        <a:off x="889773" y="2184724"/>
        <a:ext cx="8991166" cy="7455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2D838-687A-4646-838A-5BFCC3558B26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01B0E-6273-43B2-8750-10C5725339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96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01B0E-6273-43B2-8750-10C57253395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433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01B0E-6273-43B2-8750-10C57253395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918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01B0E-6273-43B2-8750-10C57253395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13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40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713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059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9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246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267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620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369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166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3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759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22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31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721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06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28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918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57620DF-0217-4AE2-A8E5-48A8C9732288}" type="datetimeFigureOut">
              <a:rPr lang="ru-RU" smtClean="0"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E12FA4B-8CE7-4561-8697-F9EE3FEB6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27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69044"/>
            <a:ext cx="9144000" cy="358815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МОСКОВСКИЙ </a:t>
            </a:r>
            <a:br>
              <a:rPr lang="ru-RU" sz="2000" dirty="0" smtClean="0"/>
            </a:br>
            <a:r>
              <a:rPr lang="ru-RU" sz="2000" dirty="0" smtClean="0"/>
              <a:t>СОЦИАЛЬНО-ПЕДАГОГИЧЕСКИЙ </a:t>
            </a:r>
            <a:br>
              <a:rPr lang="ru-RU" sz="2000" dirty="0" smtClean="0"/>
            </a:br>
            <a:r>
              <a:rPr lang="ru-RU" sz="2000" dirty="0" smtClean="0"/>
              <a:t>ИНСТИТУТ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200" dirty="0" smtClean="0"/>
              <a:t>1. Основные особенности образов памяти слепых и слабовидящих.</a:t>
            </a:r>
            <a:br>
              <a:rPr lang="ru-RU" sz="3200" dirty="0" smtClean="0"/>
            </a:br>
            <a:r>
              <a:rPr lang="ru-RU" sz="3200" dirty="0" smtClean="0"/>
              <a:t>2. Формирование представлений при дефектах зрения.</a:t>
            </a:r>
            <a:br>
              <a:rPr lang="ru-RU" sz="3200" dirty="0" smtClean="0"/>
            </a:br>
            <a:r>
              <a:rPr lang="ru-RU" sz="3200" dirty="0" smtClean="0"/>
              <a:t>3. Зрительные представления ослепш</a:t>
            </a:r>
            <a:r>
              <a:rPr lang="ru-RU" sz="3600" dirty="0" smtClean="0"/>
              <a:t>их.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988689"/>
            <a:ext cx="9144000" cy="108802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Выполнила студентка 2 курса (</a:t>
            </a:r>
            <a:r>
              <a:rPr lang="ru-RU" dirty="0" err="1" smtClean="0"/>
              <a:t>СДП</a:t>
            </a:r>
            <a:r>
              <a:rPr lang="ru-RU" sz="1200" dirty="0" err="1" smtClean="0"/>
              <a:t>и</a:t>
            </a:r>
            <a:r>
              <a:rPr lang="ru-RU" dirty="0" err="1" smtClean="0"/>
              <a:t>П</a:t>
            </a:r>
            <a:r>
              <a:rPr lang="ru-RU" dirty="0" smtClean="0"/>
              <a:t>)</a:t>
            </a:r>
          </a:p>
          <a:p>
            <a:pPr algn="r"/>
            <a:r>
              <a:rPr lang="ru-RU" dirty="0" smtClean="0"/>
              <a:t>Русова Анна </a:t>
            </a:r>
            <a:r>
              <a:rPr lang="ru-RU" dirty="0" err="1" smtClean="0"/>
              <a:t>андреевна</a:t>
            </a:r>
            <a:endParaRPr lang="ru-RU" dirty="0" smtClean="0"/>
          </a:p>
          <a:p>
            <a:pPr algn="ctr"/>
            <a:r>
              <a:rPr lang="ru-RU" dirty="0" smtClean="0"/>
              <a:t>МОСКВА, 2023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4676" y="490478"/>
            <a:ext cx="698140" cy="67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83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2000" dirty="0" smtClean="0"/>
              <a:t>Евмененко </a:t>
            </a:r>
            <a:r>
              <a:rPr lang="ru-RU" sz="2000" dirty="0"/>
              <a:t>Е.В., </a:t>
            </a:r>
            <a:r>
              <a:rPr lang="ru-RU" sz="2000" dirty="0" err="1"/>
              <a:t>Трущелева</a:t>
            </a:r>
            <a:r>
              <a:rPr lang="ru-RU" sz="2000" dirty="0"/>
              <a:t> А.В. Психология лиц с нарушениями зрения: Учебно-методическое пособие. – Ставрополь: Изд-во СГПИ, 2008. – 220 с.. 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31190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терминов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342900"/>
            <a:r>
              <a:rPr lang="ru-RU" dirty="0"/>
              <a:t>ЗРИТЕЛЬНЫЙ АНАЛИЗАТОР – сложная нервно-перцептивная </a:t>
            </a:r>
            <a:r>
              <a:rPr lang="ru-RU" dirty="0" smtClean="0"/>
              <a:t>система </a:t>
            </a:r>
            <a:r>
              <a:rPr lang="ru-RU" dirty="0"/>
              <a:t>человека и животных, осуществляющая восприятие и анализ </a:t>
            </a:r>
            <a:r>
              <a:rPr lang="ru-RU" dirty="0" smtClean="0"/>
              <a:t>зрительных </a:t>
            </a:r>
            <a:r>
              <a:rPr lang="ru-RU" dirty="0"/>
              <a:t>раздражений. Зрительный анализатор служит важнейшим </a:t>
            </a:r>
            <a:r>
              <a:rPr lang="ru-RU" dirty="0" smtClean="0"/>
              <a:t>источником формирования </a:t>
            </a:r>
            <a:r>
              <a:rPr lang="ru-RU" dirty="0"/>
              <a:t>представлений о внешнем мире. Зрительный </a:t>
            </a:r>
            <a:r>
              <a:rPr lang="ru-RU" dirty="0" smtClean="0"/>
              <a:t>анализатор включает </a:t>
            </a:r>
            <a:r>
              <a:rPr lang="ru-RU" dirty="0"/>
              <a:t>в себя три отдела: периферический (глаз), проводниковый (</a:t>
            </a:r>
            <a:r>
              <a:rPr lang="ru-RU" dirty="0" smtClean="0"/>
              <a:t>зрительный </a:t>
            </a:r>
            <a:r>
              <a:rPr lang="ru-RU" dirty="0"/>
              <a:t>нерв, зрительные и подкорковые нервные образования) и </a:t>
            </a:r>
            <a:r>
              <a:rPr lang="ru-RU" dirty="0" smtClean="0"/>
              <a:t>центральный </a:t>
            </a:r>
            <a:r>
              <a:rPr lang="ru-RU" dirty="0"/>
              <a:t>(зрительная зона коры головного мозга</a:t>
            </a:r>
            <a:r>
              <a:rPr lang="ru-RU" dirty="0" smtClean="0"/>
              <a:t>).</a:t>
            </a:r>
          </a:p>
          <a:p>
            <a:pPr indent="342900"/>
            <a:r>
              <a:rPr lang="ru-RU" dirty="0"/>
              <a:t>ОСТРОТА ЗРЕНИЯ – способность глаза видеть раздельно две </a:t>
            </a:r>
            <a:r>
              <a:rPr lang="ru-RU" dirty="0" smtClean="0"/>
              <a:t>светящиеся </a:t>
            </a:r>
            <a:r>
              <a:rPr lang="ru-RU" dirty="0"/>
              <a:t>точки при минимальном расстоянии между </a:t>
            </a:r>
            <a:r>
              <a:rPr lang="ru-RU" dirty="0" smtClean="0"/>
              <a:t>ними.</a:t>
            </a:r>
          </a:p>
          <a:p>
            <a:pPr indent="342900"/>
            <a:r>
              <a:rPr lang="ru-RU" dirty="0"/>
              <a:t>ПРЕДСТАВЛЕНИЯ – это образы, запечатлевшиеся в памяти в </a:t>
            </a:r>
            <a:r>
              <a:rPr lang="ru-RU" dirty="0" smtClean="0"/>
              <a:t>результате </a:t>
            </a:r>
            <a:r>
              <a:rPr lang="ru-RU" dirty="0"/>
              <a:t>предшествовавшего восприятия предметов или явлений и </a:t>
            </a:r>
            <a:r>
              <a:rPr lang="ru-RU" dirty="0" smtClean="0"/>
              <a:t>возникающие в </a:t>
            </a:r>
            <a:r>
              <a:rPr lang="ru-RU" dirty="0"/>
              <a:t>мозгу при отсутствии их непосредственного воздействия на органы чувств.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3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особенности образов памяти слепых и </a:t>
            </a:r>
            <a:r>
              <a:rPr lang="ru-RU" dirty="0" smtClean="0"/>
              <a:t>слабовидящих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563" y="2314937"/>
            <a:ext cx="8773610" cy="4456253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2000" b="1" i="1" dirty="0"/>
              <a:t>Представления </a:t>
            </a:r>
            <a:r>
              <a:rPr lang="ru-RU" sz="2000" dirty="0"/>
              <a:t>– это образы, запечатлевшиеся в памяти в результате предшествовавшего восприятия предметов или явлений и возникающие в мозгу при отсутствии их непосредственного воздействия на органы чувств. </a:t>
            </a:r>
            <a:endParaRPr lang="ru-RU" sz="2000" dirty="0" smtClean="0"/>
          </a:p>
          <a:p>
            <a:r>
              <a:rPr lang="ru-RU" sz="2000" dirty="0" smtClean="0"/>
              <a:t>Характерной </a:t>
            </a:r>
            <a:r>
              <a:rPr lang="ru-RU" sz="2000" dirty="0"/>
              <a:t>особенностью представлений </a:t>
            </a:r>
            <a:r>
              <a:rPr lang="ru-RU" sz="2000" dirty="0" smtClean="0"/>
              <a:t>является </a:t>
            </a:r>
            <a:r>
              <a:rPr lang="ru-RU" sz="2000" dirty="0"/>
              <a:t>резкое </a:t>
            </a:r>
            <a:r>
              <a:rPr lang="ru-RU" sz="2000" dirty="0" smtClean="0"/>
              <a:t>сужение </a:t>
            </a:r>
            <a:r>
              <a:rPr lang="ru-RU" sz="2000" dirty="0"/>
              <a:t>круга за счет полного или частичного выпадения и </a:t>
            </a:r>
            <a:r>
              <a:rPr lang="ru-RU" sz="2000" dirty="0" smtClean="0"/>
              <a:t>сужения </a:t>
            </a:r>
            <a:r>
              <a:rPr lang="ru-RU" sz="2000" dirty="0"/>
              <a:t>зрительных образов. </a:t>
            </a:r>
            <a:endParaRPr lang="ru-RU" sz="2000" dirty="0" smtClean="0"/>
          </a:p>
          <a:p>
            <a:r>
              <a:rPr lang="ru-RU" sz="2000" dirty="0"/>
              <a:t>Характерными </a:t>
            </a:r>
            <a:r>
              <a:rPr lang="ru-RU" sz="2000" dirty="0" smtClean="0"/>
              <a:t>особенностями </a:t>
            </a:r>
            <a:r>
              <a:rPr lang="ru-RU" sz="2000" dirty="0"/>
              <a:t>представлений являются фрагментарность, схематизм, низкий уровень обобщенности и </a:t>
            </a:r>
            <a:r>
              <a:rPr lang="ru-RU" sz="2000" dirty="0" err="1" smtClean="0"/>
              <a:t>вербализм</a:t>
            </a:r>
            <a:endParaRPr lang="ru-RU" sz="2000" dirty="0"/>
          </a:p>
          <a:p>
            <a:r>
              <a:rPr lang="ru-RU" sz="2000" dirty="0"/>
              <a:t>Фрагментарность зрительных </a:t>
            </a:r>
            <a:r>
              <a:rPr lang="ru-RU" sz="2000" dirty="0" smtClean="0"/>
              <a:t>представлений - зачастую </a:t>
            </a:r>
            <a:r>
              <a:rPr lang="ru-RU" sz="2000" dirty="0"/>
              <a:t>отсутствуют весьма важные, а иногда и наиболее существенные детали.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8173" y="3139410"/>
            <a:ext cx="2897830" cy="2323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095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особенности образов памяти слепых и </a:t>
            </a:r>
            <a:r>
              <a:rPr lang="ru-RU" dirty="0" smtClean="0"/>
              <a:t>слабовидящих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7863" y="2314937"/>
            <a:ext cx="8742485" cy="4456253"/>
          </a:xfrm>
        </p:spPr>
        <p:txBody>
          <a:bodyPr>
            <a:normAutofit/>
          </a:bodyPr>
          <a:lstStyle/>
          <a:p>
            <a:r>
              <a:rPr lang="ru-RU" sz="2000" dirty="0"/>
              <a:t>Схематизм </a:t>
            </a:r>
            <a:r>
              <a:rPr lang="ru-RU" sz="2000" dirty="0" smtClean="0"/>
              <a:t>- наиболее </a:t>
            </a:r>
            <a:r>
              <a:rPr lang="ru-RU" sz="2000" dirty="0"/>
              <a:t>же характерные признаки: форма, величина и др.– остаются в тени, в результате чего образ памяти формируется как голая схема того или иного объекта. </a:t>
            </a:r>
            <a:endParaRPr lang="ru-RU" sz="2000" dirty="0" smtClean="0"/>
          </a:p>
          <a:p>
            <a:r>
              <a:rPr lang="ru-RU" sz="2000" dirty="0" smtClean="0"/>
              <a:t>Недостаточная </a:t>
            </a:r>
            <a:r>
              <a:rPr lang="ru-RU" sz="2000" dirty="0"/>
              <a:t>обобщенность образов </a:t>
            </a:r>
            <a:r>
              <a:rPr lang="ru-RU" sz="2000" dirty="0" smtClean="0"/>
              <a:t>- выпадение большого </a:t>
            </a:r>
            <a:r>
              <a:rPr lang="ru-RU" sz="2000" dirty="0"/>
              <a:t>числа </a:t>
            </a:r>
            <a:r>
              <a:rPr lang="ru-RU" sz="2000" dirty="0" smtClean="0"/>
              <a:t>наиболее </a:t>
            </a:r>
            <a:r>
              <a:rPr lang="ru-RU" sz="2000" dirty="0"/>
              <a:t>значимых объектов, их деталей и признаков из сферы восприятия и недостаточный сенсорный опыт препятствуют образованию обобщенных единичных </a:t>
            </a:r>
            <a:r>
              <a:rPr lang="ru-RU" sz="2000" dirty="0" smtClean="0"/>
              <a:t>представлений.</a:t>
            </a:r>
          </a:p>
          <a:p>
            <a:r>
              <a:rPr lang="ru-RU" sz="2000" dirty="0" err="1"/>
              <a:t>Вербализм</a:t>
            </a:r>
            <a:r>
              <a:rPr lang="ru-RU" sz="2000" dirty="0"/>
              <a:t> – нарушение соотношений чувственного и понятийного в </a:t>
            </a:r>
            <a:r>
              <a:rPr lang="ru-RU" sz="2000" dirty="0" smtClean="0"/>
              <a:t>образе, отсутствие </a:t>
            </a:r>
            <a:r>
              <a:rPr lang="ru-RU" sz="2000" dirty="0"/>
              <a:t>чувственных элементов в словесном описании </a:t>
            </a:r>
            <a:r>
              <a:rPr lang="ru-RU" sz="2000" dirty="0" smtClean="0"/>
              <a:t>объекта.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5951"/>
            <a:ext cx="3252486" cy="2925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357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представлений при дефектах </a:t>
            </a:r>
            <a:r>
              <a:rPr lang="ru-RU" dirty="0" smtClean="0"/>
              <a:t>зрения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2944225"/>
              </p:ext>
            </p:extLst>
          </p:nvPr>
        </p:nvGraphicFramePr>
        <p:xfrm>
          <a:off x="1155701" y="2603500"/>
          <a:ext cx="9921272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022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5504" y="648183"/>
            <a:ext cx="5335929" cy="2029461"/>
          </a:xfrm>
        </p:spPr>
        <p:txBody>
          <a:bodyPr>
            <a:normAutofit/>
          </a:bodyPr>
          <a:lstStyle/>
          <a:p>
            <a:r>
              <a:rPr lang="ru-RU" dirty="0"/>
              <a:t>Формирование представлений при дефектах </a:t>
            </a:r>
            <a:r>
              <a:rPr lang="ru-RU" dirty="0" smtClean="0"/>
              <a:t>зрения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2907" y="2677644"/>
            <a:ext cx="5428526" cy="3896776"/>
          </a:xfrm>
        </p:spPr>
        <p:txBody>
          <a:bodyPr>
            <a:normAutofit fontScale="92500" lnSpcReduction="10000"/>
          </a:bodyPr>
          <a:lstStyle/>
          <a:p>
            <a:pPr indent="457200"/>
            <a:r>
              <a:rPr lang="ru-RU" sz="1800" dirty="0"/>
              <a:t>Большинство детей школьного возраста имеет образы, находящиеся на первой и второй фазах. </a:t>
            </a:r>
          </a:p>
          <a:p>
            <a:pPr indent="457200"/>
            <a:r>
              <a:rPr lang="ru-RU" sz="1800" dirty="0"/>
              <a:t>Трудности и ограничения, возникающие при слепоте и слабовидении для повторного восприятия объектов, сказываются на сохранности их представлений. При отсутствии повторных восприятий образы памяти тускнеют, становятся фрагментарными и слабо дифференцированными.</a:t>
            </a:r>
          </a:p>
          <a:p>
            <a:pPr indent="457200"/>
            <a:r>
              <a:rPr lang="ru-RU" sz="1800" dirty="0"/>
              <a:t>Происходит разрушение, переход с высших фаз на низшие вплоть до полной утраты адекватности образа оригиналу. 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l="4974" r="4974"/>
          <a:stretch>
            <a:fillRect/>
          </a:stretch>
        </p:blipFill>
        <p:spPr>
          <a:xfrm>
            <a:off x="6829063" y="1886673"/>
            <a:ext cx="4656881" cy="3879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2953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представлений при дефектах </a:t>
            </a:r>
            <a:r>
              <a:rPr lang="ru-RU" dirty="0" smtClean="0"/>
              <a:t>зрения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54954" y="2603500"/>
            <a:ext cx="9616678" cy="3416300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sz="2000" dirty="0"/>
              <a:t>Потенциальные же возможности для формирования тонко дифференцированных, глубоко осмысленных и обобщенных, адекватных оригиналам представлений у слепых и слабовидящих имеются, что доказывается возможностью формирования при различной тяжести дефектов зрения образов, находящихся на высшей фазе развития.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659" y="4612593"/>
            <a:ext cx="4989653" cy="1995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181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Зрительные представления ослепших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39837" y="2407534"/>
            <a:ext cx="6146157" cy="42131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i="1" dirty="0" smtClean="0"/>
              <a:t>Лица</a:t>
            </a:r>
            <a:r>
              <a:rPr lang="ru-RU" sz="2000" b="1" i="1" dirty="0"/>
              <a:t>, потерявшие зрение после трех </a:t>
            </a:r>
            <a:r>
              <a:rPr lang="ru-RU" sz="2000" b="1" i="1" dirty="0" smtClean="0"/>
              <a:t>лет</a:t>
            </a:r>
            <a:endParaRPr lang="ru-RU" sz="2000" b="1" i="1" dirty="0"/>
          </a:p>
          <a:p>
            <a:pPr marL="0" indent="457200">
              <a:buNone/>
            </a:pPr>
            <a:r>
              <a:rPr lang="ru-RU" sz="2000" dirty="0"/>
              <a:t>З</a:t>
            </a:r>
            <a:r>
              <a:rPr lang="ru-RU" sz="2000" dirty="0" smtClean="0"/>
              <a:t>рительные </a:t>
            </a:r>
            <a:r>
              <a:rPr lang="ru-RU" sz="2000" dirty="0"/>
              <a:t>образы памяти немногочисленны и отражают лишь отдельные, вызвавшие в свое время сильные эмоциональные переживания предметы и явления (языки пламени пожара, при котором было потеряно зрение, свет солнца и пр.). Эти представления могут быть очень ярки, эмоционально окрашены и вызывать связанные с восприятием того или иного объекта ощущения и эмоции.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56425" y="2752725"/>
            <a:ext cx="4676775" cy="311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9287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Зрительные представления ослепших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16689" y="2280214"/>
            <a:ext cx="6041984" cy="434050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i="1" dirty="0" smtClean="0"/>
              <a:t>Лица</a:t>
            </a:r>
            <a:r>
              <a:rPr lang="ru-RU" sz="2000" b="1" i="1" dirty="0"/>
              <a:t>, потерявшие зрение после </a:t>
            </a:r>
            <a:r>
              <a:rPr lang="ru-RU" sz="2000" b="1" i="1" dirty="0" smtClean="0"/>
              <a:t>семи лет</a:t>
            </a:r>
            <a:endParaRPr lang="ru-RU" sz="2000" b="1" i="1" dirty="0"/>
          </a:p>
          <a:p>
            <a:pPr marL="0" indent="457200">
              <a:buNone/>
            </a:pPr>
            <a:r>
              <a:rPr lang="ru-RU" sz="2000" dirty="0"/>
              <a:t>Ослепшие в школьном возрасте имеют зрительные представления о своих родных, доме, животных, некоторых пейзажах и явлениях природы; они помнят иллюстрации из прочитанных книг и сцены из кинофильмов, обстановку своего дома, очертания букв алфавита и математических знаков, контуры географических карт и т.д. 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833" y="2935255"/>
            <a:ext cx="5185498" cy="3157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 flipH="1">
            <a:off x="7535118" y="3819645"/>
            <a:ext cx="2523281" cy="249638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77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Зрительные представления ослепших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39837" y="2407534"/>
            <a:ext cx="6607452" cy="42131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i="1" dirty="0" smtClean="0"/>
              <a:t>Лица</a:t>
            </a:r>
            <a:r>
              <a:rPr lang="ru-RU" sz="2000" b="1" i="1" dirty="0"/>
              <a:t>, потерявшие зрение </a:t>
            </a:r>
            <a:r>
              <a:rPr lang="ru-RU" sz="2000" b="1" i="1" dirty="0" smtClean="0"/>
              <a:t>в зрелом возрасте</a:t>
            </a:r>
          </a:p>
          <a:p>
            <a:pPr marL="0" indent="457200">
              <a:buNone/>
            </a:pPr>
            <a:r>
              <a:rPr lang="ru-RU" dirty="0" smtClean="0"/>
              <a:t>Практически </a:t>
            </a:r>
            <a:r>
              <a:rPr lang="ru-RU" dirty="0"/>
              <a:t>те же самые зрительные представления, что и у зрячих. Запас их представлений зависит уже не столько от возраста, сколько от типа высшей нервной деятельности, от того, насколько было важно для них именно зрительное восприятие окружающего и т.д. Наличие зрительных представлений и их воспроизведение можно зафиксировать буквально во всех видах деятельности ослепших. Все их поведение протекает как бы при участии зрения. У ослепших зрительные образы воспроизводятся при воздействии самых различных раздражителей: слуховых, кожных, вкусовых, обонятельных и других сигналов первого рода, а также при воздействии сигнала слова.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031" y="2896518"/>
            <a:ext cx="4024503" cy="3235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 flipH="1" flipV="1">
            <a:off x="10590835" y="6019799"/>
            <a:ext cx="960699" cy="6009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01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429</TotalTime>
  <Words>703</Words>
  <Application>Microsoft Office PowerPoint</Application>
  <PresentationFormat>Широкоэкранный</PresentationFormat>
  <Paragraphs>44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Wingdings 3</vt:lpstr>
      <vt:lpstr>Ион (конференц-зал)</vt:lpstr>
      <vt:lpstr>  МОСКОВСКИЙ  СОЦИАЛЬНО-ПЕДАГОГИЧЕСКИЙ  ИНСТИТУТ  1. Основные особенности образов памяти слепых и слабовидящих. 2. Формирование представлений при дефектах зрения. 3. Зрительные представления ослепших.</vt:lpstr>
      <vt:lpstr>Основные особенности образов памяти слепых и слабовидящих</vt:lpstr>
      <vt:lpstr>Основные особенности образов памяти слепых и слабовидящих</vt:lpstr>
      <vt:lpstr>Формирование представлений при дефектах зрения</vt:lpstr>
      <vt:lpstr>Формирование представлений при дефектах зрения</vt:lpstr>
      <vt:lpstr>Формирование представлений при дефектах зрения</vt:lpstr>
      <vt:lpstr>Зрительные представления ослепших</vt:lpstr>
      <vt:lpstr>Зрительные представления ослепших</vt:lpstr>
      <vt:lpstr>Зрительные представления ослепших</vt:lpstr>
      <vt:lpstr>Литература </vt:lpstr>
      <vt:lpstr>Словарь терминов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особенности образов памяти слепых и слабовидящих. Формирование представлений при дефектах зрения. Зрительные представления ослепших.</dc:title>
  <dc:creator>Mi</dc:creator>
  <cp:lastModifiedBy>Учетная запись Майкрософт</cp:lastModifiedBy>
  <cp:revision>40</cp:revision>
  <dcterms:created xsi:type="dcterms:W3CDTF">2023-03-06T15:51:44Z</dcterms:created>
  <dcterms:modified xsi:type="dcterms:W3CDTF">2023-03-07T15:55:23Z</dcterms:modified>
</cp:coreProperties>
</file>