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6" r:id="rId49"/>
    <p:sldId id="303" r:id="rId50"/>
    <p:sldId id="304" r:id="rId51"/>
    <p:sldId id="307" r:id="rId52"/>
    <p:sldId id="308" r:id="rId53"/>
    <p:sldId id="309" r:id="rId54"/>
    <p:sldId id="310" r:id="rId55"/>
    <p:sldId id="311" r:id="rId56"/>
    <p:sldId id="313" r:id="rId57"/>
    <p:sldId id="321" r:id="rId58"/>
    <p:sldId id="322" r:id="rId59"/>
    <p:sldId id="314" r:id="rId60"/>
    <p:sldId id="316" r:id="rId61"/>
    <p:sldId id="318" r:id="rId62"/>
    <p:sldId id="323" r:id="rId63"/>
    <p:sldId id="319" r:id="rId64"/>
    <p:sldId id="317" r:id="rId6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ucida Sans Unicode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ucida Sans Unicode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ucida Sans Unicode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ucida Sans Unicode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ucida Sans Unicode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Lucida Sans Unicode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Lucida Sans Unicode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Lucida Sans Unicode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Lucida Sans Unicode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893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Полилиния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/>
              <a:gdLst>
                <a:gd name="T0" fmla="*/ 0 w 5760"/>
                <a:gd name="T1" fmla="*/ 0 h 528"/>
                <a:gd name="T2" fmla="*/ 5760 w 5760"/>
                <a:gd name="T3" fmla="*/ 0 h 528"/>
                <a:gd name="T4" fmla="*/ 5760 w 5760"/>
                <a:gd name="T5" fmla="*/ 528 h 528"/>
                <a:gd name="T6" fmla="*/ 48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2E02FF3-4270-4140-B929-5D8C29A886EC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54B4409D-7FB3-41BA-9BAE-CE79C72AD9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727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593CA-5906-46A8-AD04-D3256056C487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21923-CB0F-4941-8AC5-DA46648FC4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1400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530DA-CD2E-4A3A-A98F-03416CD897E9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77E6D-525C-4EC6-A4E4-F85EB8D20C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493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006A9-0F93-471B-8D8F-C195FC7E55E4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B01-FA65-4A76-81E6-81DC3A8DD1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749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B86D6D5-B9FC-4FB8-BFF6-F778DA04E7C4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A7F8001-01D7-46C2-86B2-7ABE0FDB5B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637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7A42B-8224-4960-9FB3-D4C50DA95470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EAE4D-AAB3-4041-A4FF-C336143453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614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BF85C5-EA14-4453-BF6E-FD33E495DFC2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667A71A-6611-4F82-B8C0-2FD6D563AC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150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AE65C-D767-4B5A-A338-3C13EEE041DE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B85C2-E83B-4EE5-87B0-C07360E8AA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892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9EA35-31E0-4D17-B56E-D286711C290A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BBA20-EA2F-47DF-979E-4BF8E7F62E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45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C8B0126-6C24-4B79-BED7-8034307D4556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24B9529-D072-4B1D-96AD-9634BD311D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472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олилиния 1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760 w 5591"/>
              <a:gd name="T3" fmla="*/ 0 h 588"/>
              <a:gd name="T4" fmla="*/ 5760 w 5591"/>
              <a:gd name="T5" fmla="*/ 528 h 588"/>
              <a:gd name="T6" fmla="*/ 4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D58AB252-F45D-4F1D-B003-94E26057CC7B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4618178-AA62-483B-A5B9-F05FBB0FAD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097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7" name="Полилиния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760 w 5591"/>
              <a:gd name="T3" fmla="*/ 0 h 588"/>
              <a:gd name="T4" fmla="*/ 5760 w 5591"/>
              <a:gd name="T5" fmla="*/ 528 h 588"/>
              <a:gd name="T6" fmla="*/ 4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860874BC-894C-42B8-B25D-75C68F970FE4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F104C060-701B-432D-92BD-446C4F1ADC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77" r:id="rId2"/>
    <p:sldLayoutId id="2147483984" r:id="rId3"/>
    <p:sldLayoutId id="2147483978" r:id="rId4"/>
    <p:sldLayoutId id="2147483985" r:id="rId5"/>
    <p:sldLayoutId id="2147483979" r:id="rId6"/>
    <p:sldLayoutId id="2147483980" r:id="rId7"/>
    <p:sldLayoutId id="2147483986" r:id="rId8"/>
    <p:sldLayoutId id="2147483987" r:id="rId9"/>
    <p:sldLayoutId id="2147483981" r:id="rId10"/>
    <p:sldLayoutId id="214748398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.bin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yandex.ru/yandsearch?text=%D0%BF%D0%B0%D0%BC%D1%8F%D1%82%D0%BD%D0%B8%D0%BA%D0%B8%20%D1%87%D0%B8%D1%81%D0%BB%D1%83%20%D0%BF%D0%B8&amp;img_url=http://photo.vsedomarossii.ru/area_63/city_2474/street_1814/_67003_7.jpg&amp;pos=1&amp;rpt=simage&amp;lr=2&amp;noreask=1&amp;source=wiz" TargetMode="Externa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openDmnd">
          <a:fgClr>
            <a:schemeClr val="bg2">
              <a:lumMod val="9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7"/>
          <p:cNvSpPr>
            <a:spLocks noGrp="1"/>
          </p:cNvSpPr>
          <p:nvPr>
            <p:ph type="title"/>
          </p:nvPr>
        </p:nvSpPr>
        <p:spPr>
          <a:xfrm>
            <a:off x="457200" y="4797152"/>
            <a:ext cx="8229600" cy="18002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внеклассного мероприятия по математике 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учащихся 7 класса 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выполнена учителем математики ГБОУ школы №5 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Центрального района Санкт-Петербурга 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Балуновой Инной Григорьевной.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15.12.2022 г.</a:t>
            </a:r>
          </a:p>
        </p:txBody>
      </p:sp>
      <p:pic>
        <p:nvPicPr>
          <p:cNvPr id="7171" name="Picture 2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9" t="9653" r="8302" b="9653"/>
          <a:stretch>
            <a:fillRect/>
          </a:stretch>
        </p:blipFill>
        <p:spPr>
          <a:xfrm>
            <a:off x="0" y="-273"/>
            <a:ext cx="9144000" cy="4797425"/>
          </a:xfrm>
          <a:noFill/>
        </p:spPr>
      </p:pic>
      <p:pic>
        <p:nvPicPr>
          <p:cNvPr id="3" name="teleigra-Za-sem_yu-pechatyami-vremya-otveta-na-vopros-zapisyvalos_-s-televizora-v-internete-etoy-muzyki-net-voobsche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0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95288" y="476250"/>
            <a:ext cx="835342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9538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Назовите число, «разделяющее» положительные и отрицательные числа 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187450" y="908050"/>
            <a:ext cx="72009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9538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endParaRPr lang="en-US" altLang="ru-RU" sz="96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altLang="ru-RU" sz="9600" b="1">
                <a:latin typeface="Times New Roman" pitchFamily="18" charset="0"/>
                <a:cs typeface="Times New Roman" pitchFamily="18" charset="0"/>
              </a:rPr>
              <a:t>72 : 9 ?</a:t>
            </a:r>
            <a:endParaRPr lang="ru-RU" altLang="ru-RU" sz="96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9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altLang="ru-RU" sz="96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8</a:t>
            </a:r>
            <a:endParaRPr lang="en-US" altLang="ru-RU" sz="9600" b="1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95536" y="980728"/>
            <a:ext cx="8208912" cy="4216539"/>
          </a:xfrm>
          <a:prstGeom prst="rect">
            <a:avLst/>
          </a:prstGeom>
          <a:blipFill rotWithShape="1">
            <a:blip r:embed="rId2"/>
            <a:stretch>
              <a:fillRect l="-1560" r="-2749" b="-12428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258888" y="692150"/>
            <a:ext cx="7058025" cy="547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9538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Третий месяц летних каникул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август</a:t>
            </a:r>
          </a:p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23850" y="620713"/>
            <a:ext cx="8280400" cy="406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9538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Наименьшее чётное натуральное число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5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ru-RU" altLang="ru-RU" sz="96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11188" y="1052513"/>
            <a:ext cx="80645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9538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Сколько козлят было у «многодетной» козы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семеро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84213" y="1196975"/>
            <a:ext cx="7775575" cy="464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9538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Треугольник,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у которого все стороны равны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равносторонний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827088" y="1052513"/>
            <a:ext cx="76327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9538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Сумма длин всех сторон многоугольника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периметр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755650" y="1052513"/>
            <a:ext cx="7345363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9538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Соперник нолика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          крестик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84213" y="765175"/>
            <a:ext cx="7920037" cy="547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9538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Цифра, которая не может стоять первой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в записи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натурального числа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8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555776" cy="1916832"/>
          </a:xfr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435280" cy="5431234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b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первой печати. </a:t>
            </a:r>
            <a:b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«Дальше, дальше, дальше…»</a:t>
            </a:r>
            <a:b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tx1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За 1 минуту командам надо дать </a:t>
            </a:r>
            <a:br>
              <a:rPr lang="ru-RU" sz="3600" dirty="0">
                <a:solidFill>
                  <a:schemeClr val="tx1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tx1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как можно больше ответов </a:t>
            </a:r>
            <a:br>
              <a:rPr lang="ru-RU" sz="3600" dirty="0">
                <a:solidFill>
                  <a:schemeClr val="tx1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tx1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на вопросы ведущего. </a:t>
            </a:r>
            <a:br>
              <a:rPr lang="ru-RU" sz="3600" dirty="0">
                <a:solidFill>
                  <a:schemeClr val="tx1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tx1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Каждый правильный ответ – 1 балл.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39750" y="1300163"/>
            <a:ext cx="784860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9538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Сколько биссектрис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в треугольнике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три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84213" y="1052513"/>
            <a:ext cx="80645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9538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Назовите число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большее -1,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но меньшее 1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                  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23850" y="836613"/>
            <a:ext cx="84963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9538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Фигура, образованная двумя лучами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с общим началом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5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угол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39750" y="692150"/>
            <a:ext cx="8280400" cy="547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9538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Прямая, имеющая направление,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начало отсчёта, единичный отрезок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координатная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827088" y="1052513"/>
            <a:ext cx="748982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9538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Сумма одночленов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многочлен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258888" y="1052513"/>
            <a:ext cx="69850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9538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Число, на которое делить нельзя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5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11188" y="692150"/>
            <a:ext cx="7848600" cy="547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9538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В каком числе столько же цифр, сколько букв в написании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100 - сто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84213" y="981075"/>
            <a:ext cx="8064500" cy="464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9538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Радиус окружности 5 см. Чему равен диаметр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                    10 см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95288" y="765175"/>
            <a:ext cx="8137525" cy="464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9538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Сколько дней в году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365 - 366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07950" y="1052513"/>
            <a:ext cx="878522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9538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Двое шли – 2 рубля нашли.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Следом пятеро пойдут, много ли найдут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ничего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538" indent="0" algn="ctr">
              <a:buFont typeface="Wingdings 3" pitchFamily="18" charset="2"/>
              <a:buNone/>
            </a:pPr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Как называется результат сложения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marL="109538" indent="0" algn="r">
              <a:buFont typeface="Wingdings 3" pitchFamily="18" charset="2"/>
              <a:buNone/>
            </a:pP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marL="109538" indent="0" algn="r">
              <a:buFont typeface="Wingdings 3" pitchFamily="18" charset="2"/>
              <a:buNone/>
            </a:pPr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сумма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83568" y="620688"/>
            <a:ext cx="7992888" cy="4647426"/>
          </a:xfrm>
          <a:prstGeom prst="rect">
            <a:avLst/>
          </a:prstGeom>
          <a:blipFill rotWithShape="1">
            <a:blip r:embed="rId2"/>
            <a:stretch>
              <a:fillRect b="-11417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827088" y="981075"/>
            <a:ext cx="7777162" cy="464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9538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Привычное место непослушного ребёнка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угол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68313" y="692150"/>
            <a:ext cx="84963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9538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«Забор»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для математических действий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 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скобки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971550" y="981075"/>
            <a:ext cx="7416800" cy="547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Стоимость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одного изделия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или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единицы товара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цена</a:t>
            </a:r>
            <a:endParaRPr lang="ru-RU" altLang="ru-RU" sz="800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39750" y="1268413"/>
            <a:ext cx="8135938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Вторая степень числа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квадрат</a:t>
            </a:r>
          </a:p>
          <a:p>
            <a:pPr algn="ctr"/>
            <a:endParaRPr lang="ru-RU" altLang="ru-RU" sz="5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95288" y="1162050"/>
            <a:ext cx="8424862" cy="547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Какой знак надо поставить между 2 и 3,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чтобы получилось число больше 2 и меньше 3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запятую</a:t>
            </a:r>
            <a:endParaRPr lang="ru-RU" altLang="ru-RU" sz="800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11188" y="476250"/>
            <a:ext cx="7993062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Прибор для построения окружности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циркуль</a:t>
            </a:r>
            <a:endParaRPr lang="ru-RU" altLang="ru-RU" sz="800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50825" y="620713"/>
            <a:ext cx="8569325" cy="547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Что записывает ученик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в тетради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перед примером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или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задачей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номер</a:t>
            </a:r>
            <a:endParaRPr lang="ru-RU" altLang="ru-RU" sz="800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830263" y="1052513"/>
            <a:ext cx="746125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Сколько килограммов </a:t>
            </a:r>
          </a:p>
          <a:p>
            <a:pPr algn="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в половине тонны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500 кг</a:t>
            </a:r>
            <a:endParaRPr lang="ru-RU" altLang="ru-RU" sz="800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Прямоугольник 3"/>
          <p:cNvSpPr>
            <a:spLocks noChangeArrowheads="1"/>
          </p:cNvSpPr>
          <p:nvPr/>
        </p:nvSpPr>
        <p:spPr bwMode="auto">
          <a:xfrm>
            <a:off x="179388" y="908050"/>
            <a:ext cx="8869362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Сколько общих точек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имеют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две параллельные прямые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ни одной</a:t>
            </a:r>
            <a:endParaRPr lang="ru-RU" altLang="ru-RU" sz="800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84213" y="836613"/>
            <a:ext cx="799147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9538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Сколько минут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в одном часе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60 минут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Прямоугольник 3"/>
          <p:cNvSpPr>
            <a:spLocks noChangeArrowheads="1"/>
          </p:cNvSpPr>
          <p:nvPr/>
        </p:nvSpPr>
        <p:spPr bwMode="auto">
          <a:xfrm>
            <a:off x="192088" y="692150"/>
            <a:ext cx="8759825" cy="547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Отрезок, соединяющий </a:t>
            </a:r>
          </a:p>
          <a:p>
            <a:pPr algn="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вершину треугольника </a:t>
            </a:r>
          </a:p>
          <a:p>
            <a:pPr algn="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с серединой </a:t>
            </a:r>
          </a:p>
          <a:p>
            <a:pPr algn="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противолежащей стороны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медиана</a:t>
            </a:r>
            <a:endParaRPr lang="ru-RU" altLang="ru-RU" sz="800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Прямоугольник 3"/>
          <p:cNvSpPr>
            <a:spLocks noChangeArrowheads="1"/>
          </p:cNvSpPr>
          <p:nvPr/>
        </p:nvSpPr>
        <p:spPr bwMode="auto">
          <a:xfrm>
            <a:off x="611188" y="476250"/>
            <a:ext cx="7777162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Одна седьмая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часть недели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день</a:t>
            </a:r>
            <a:endParaRPr lang="ru-RU" altLang="ru-RU" sz="800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042988" y="260350"/>
            <a:ext cx="7489825" cy="547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Прямоугольник,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у которого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все стороны равны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квадрат</a:t>
            </a:r>
            <a:endParaRPr lang="ru-RU" altLang="ru-RU" sz="800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949325" y="908050"/>
            <a:ext cx="724535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r>
              <a:rPr lang="ru-RU" altLang="ru-RU" sz="5400" b="1" dirty="0">
                <a:latin typeface="Times New Roman" pitchFamily="18" charset="0"/>
                <a:cs typeface="Times New Roman" pitchFamily="18" charset="0"/>
              </a:rPr>
              <a:t>Как называется </a:t>
            </a:r>
          </a:p>
          <a:p>
            <a:pPr algn="ctr"/>
            <a:r>
              <a:rPr lang="ru-RU" altLang="ru-RU" sz="5400" b="1" dirty="0">
                <a:latin typeface="Times New Roman" pitchFamily="18" charset="0"/>
                <a:cs typeface="Times New Roman" pitchFamily="18" charset="0"/>
              </a:rPr>
              <a:t>результат умножения</a:t>
            </a:r>
            <a:r>
              <a:rPr lang="en-US" altLang="ru-RU" sz="5400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altLang="ru-RU" sz="54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8000" b="1" dirty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произведение</a:t>
            </a:r>
            <a:endParaRPr lang="ru-RU" altLang="ru-RU" sz="8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539750" y="188913"/>
            <a:ext cx="7777163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endParaRPr lang="ru-RU" altLang="ru-RU" sz="5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5400" b="1" dirty="0">
                <a:latin typeface="Times New Roman" pitchFamily="18" charset="0"/>
                <a:cs typeface="Times New Roman" pitchFamily="18" charset="0"/>
              </a:rPr>
              <a:t>Зловещее место </a:t>
            </a:r>
          </a:p>
          <a:p>
            <a:pPr algn="ctr"/>
            <a:r>
              <a:rPr lang="ru-RU" altLang="ru-RU" sz="5400" b="1" dirty="0">
                <a:latin typeface="Times New Roman" pitchFamily="18" charset="0"/>
                <a:cs typeface="Times New Roman" pitchFamily="18" charset="0"/>
              </a:rPr>
              <a:t>в Бермудах</a:t>
            </a:r>
            <a:r>
              <a:rPr lang="en-US" altLang="ru-RU" sz="5400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8000" b="1" dirty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треугольник</a:t>
            </a:r>
            <a:endParaRPr lang="ru-RU" altLang="ru-RU" sz="8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907704" y="1340768"/>
            <a:ext cx="5472607" cy="3046988"/>
          </a:xfrm>
          <a:prstGeom prst="rect">
            <a:avLst/>
          </a:prstGeom>
          <a:blipFill rotWithShape="1">
            <a:blip r:embed="rId2"/>
            <a:stretch>
              <a:fillRect t="-10600" r="-11693" b="-21600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3131840" cy="210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1" name="Прямоугольник 3"/>
          <p:cNvSpPr>
            <a:spLocks noChangeArrowheads="1"/>
          </p:cNvSpPr>
          <p:nvPr/>
        </p:nvSpPr>
        <p:spPr bwMode="auto">
          <a:xfrm>
            <a:off x="683568" y="1708151"/>
            <a:ext cx="7920880" cy="372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endParaRPr lang="ru-RU" altLang="ru-RU" sz="36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3600" b="1" dirty="0">
                <a:latin typeface="Times New Roman" pitchFamily="18" charset="0"/>
                <a:cs typeface="Times New Roman" pitchFamily="18" charset="0"/>
              </a:rPr>
              <a:t>Конкурс второй печати. </a:t>
            </a:r>
            <a:br>
              <a:rPr lang="ru-RU" alt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«До нашей эры…»</a:t>
            </a:r>
            <a:br>
              <a:rPr lang="ru-RU" altLang="ru-RU" sz="36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alt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 b="1" dirty="0">
                <a:latin typeface="Monotype Corsiva" pitchFamily="66" charset="0"/>
                <a:cs typeface="Times New Roman" pitchFamily="18" charset="0"/>
              </a:rPr>
              <a:t>Командам  необходимо расшифровать дату рождения нашего героя. </a:t>
            </a:r>
            <a:br>
              <a:rPr lang="ru-RU" altLang="ru-RU" sz="3600" b="1" dirty="0">
                <a:latin typeface="Monotype Corsiva" pitchFamily="66" charset="0"/>
                <a:cs typeface="Times New Roman" pitchFamily="18" charset="0"/>
              </a:rPr>
            </a:br>
            <a:r>
              <a:rPr lang="ru-RU" altLang="ru-RU" sz="3600" b="1" dirty="0">
                <a:latin typeface="Monotype Corsiva" pitchFamily="66" charset="0"/>
                <a:cs typeface="Times New Roman" pitchFamily="18" charset="0"/>
              </a:rPr>
              <a:t>Правильный ответ – 10 баллов.</a:t>
            </a:r>
            <a:endParaRPr lang="ru-RU" altLang="ru-RU" sz="3600" b="1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7" t="7596" r="66864" b="20433"/>
          <a:stretch>
            <a:fillRect/>
          </a:stretch>
        </p:blipFill>
        <p:spPr bwMode="auto">
          <a:xfrm>
            <a:off x="1619672" y="2310358"/>
            <a:ext cx="5976664" cy="4286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84976" cy="2866330"/>
          </a:xfrm>
        </p:spPr>
        <p:txBody>
          <a:bodyPr>
            <a:noAutofit/>
          </a:bodyPr>
          <a:lstStyle/>
          <a:p>
            <a:pPr algn="ctr"/>
            <a:r>
              <a:rPr lang="en-US" sz="12000" dirty="0">
                <a:solidFill>
                  <a:srgbClr val="FF0000"/>
                </a:solidFill>
                <a:latin typeface="Aparajita" panose="020B0604020202020204" pitchFamily="34" charset="0"/>
                <a:cs typeface="Aparajita" panose="020B0604020202020204" pitchFamily="34" charset="0"/>
              </a:rPr>
              <a:t>CCLXXXVII</a:t>
            </a:r>
            <a:endParaRPr lang="ru-RU" sz="12000" dirty="0">
              <a:solidFill>
                <a:srgbClr val="FF0000"/>
              </a:solidFill>
              <a:cs typeface="Aparajita" panose="020B0604020202020204" pitchFamily="34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 idx="4294967295"/>
          </p:nvPr>
        </p:nvSpPr>
        <p:spPr>
          <a:xfrm>
            <a:off x="323528" y="115888"/>
            <a:ext cx="8390260" cy="2089150"/>
          </a:xfrm>
        </p:spPr>
        <p:txBody>
          <a:bodyPr>
            <a:noAutofit/>
          </a:bodyPr>
          <a:lstStyle/>
          <a:p>
            <a:pPr algn="ctr"/>
            <a:r>
              <a:rPr lang="en-US" sz="12000" dirty="0">
                <a:solidFill>
                  <a:srgbClr val="FF0000"/>
                </a:solidFill>
                <a:latin typeface="Aparajita" panose="020B0604020202020204" pitchFamily="34" charset="0"/>
                <a:cs typeface="Aparajita" panose="020B0604020202020204" pitchFamily="34" charset="0"/>
              </a:rPr>
              <a:t>CCLXXXVII</a:t>
            </a:r>
            <a:endParaRPr lang="ru-RU" sz="120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4294967295"/>
          </p:nvPr>
        </p:nvSpPr>
        <p:spPr>
          <a:xfrm>
            <a:off x="611560" y="1989138"/>
            <a:ext cx="8064896" cy="1944687"/>
          </a:xfrm>
        </p:spPr>
        <p:txBody>
          <a:bodyPr/>
          <a:lstStyle/>
          <a:p>
            <a:pPr marL="109537" indent="0" algn="l">
              <a:buNone/>
            </a:pPr>
            <a:r>
              <a:rPr lang="en-US" sz="9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9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+ 80 + 7</a:t>
            </a:r>
          </a:p>
          <a:p>
            <a:pPr marL="109537" indent="0" algn="ctr">
              <a:buNone/>
            </a:pPr>
            <a:r>
              <a:rPr lang="ru-RU" sz="8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287 год до н.э.</a:t>
            </a:r>
          </a:p>
          <a:p>
            <a:pPr marL="109537" indent="0" algn="ctr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Отец нашего героя – </a:t>
            </a:r>
          </a:p>
          <a:p>
            <a:pPr marL="109537" indent="0" algn="ctr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астроном и математик Фидий. </a:t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56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3131840" cy="210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9592" y="2605698"/>
            <a:ext cx="7560840" cy="303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600" b="1" dirty="0">
                <a:latin typeface="Times New Roman" pitchFamily="18" charset="0"/>
                <a:cs typeface="Times New Roman" pitchFamily="18" charset="0"/>
              </a:rPr>
              <a:t>Конкурс третьей печати. </a:t>
            </a:r>
            <a:br>
              <a:rPr lang="ru-RU" alt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«На острове Сицилия…»</a:t>
            </a:r>
            <a:br>
              <a:rPr lang="ru-RU" altLang="ru-RU" sz="36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altLang="ru-RU" sz="1100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 b="1" dirty="0">
                <a:latin typeface="Monotype Corsiva" pitchFamily="66" charset="0"/>
                <a:cs typeface="Times New Roman" pitchFamily="18" charset="0"/>
              </a:rPr>
              <a:t>Командам  необходимо  назвать место рождения нашего героя.</a:t>
            </a:r>
            <a:br>
              <a:rPr lang="ru-RU" altLang="ru-RU" sz="3600" b="1" dirty="0">
                <a:latin typeface="Monotype Corsiva" pitchFamily="66" charset="0"/>
                <a:cs typeface="Times New Roman" pitchFamily="18" charset="0"/>
              </a:rPr>
            </a:br>
            <a:r>
              <a:rPr lang="ru-RU" altLang="ru-RU" sz="3600" b="1" dirty="0">
                <a:latin typeface="Monotype Corsiva" pitchFamily="66" charset="0"/>
                <a:cs typeface="Times New Roman" pitchFamily="18" charset="0"/>
              </a:rPr>
              <a:t>Правильный ответ – 10 баллов.</a:t>
            </a:r>
            <a:endParaRPr lang="ru-RU" altLang="ru-RU" sz="36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23888" y="1844675"/>
            <a:ext cx="796607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109538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Как называется прибор </a:t>
            </a:r>
          </a:p>
          <a:p>
            <a:pPr algn="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для измерения углов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транспортир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88641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Будущий великий математик, физик, астроном, механик  родился в городе Сиракузы на острове Сицилия. </a:t>
            </a:r>
          </a:p>
        </p:txBody>
      </p:sp>
      <p:pic>
        <p:nvPicPr>
          <p:cNvPr id="5529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8960"/>
            <a:ext cx="9144000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580903"/>
              </p:ext>
            </p:extLst>
          </p:nvPr>
        </p:nvGraphicFramePr>
        <p:xfrm>
          <a:off x="467547" y="1196752"/>
          <a:ext cx="8244913" cy="17678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306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0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9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13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06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06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306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3061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40352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5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(-5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;5)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;0)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-2;-4)</a:t>
                      </a:r>
                      <a:endParaRPr kumimoji="0" lang="ru-RU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4;-4)</a:t>
                      </a:r>
                      <a:endParaRPr kumimoji="0" lang="ru-RU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0;1)</a:t>
                      </a:r>
                      <a:endParaRPr kumimoji="0" lang="ru-RU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-1; 6)</a:t>
                      </a:r>
                      <a:endParaRPr kumimoji="0" lang="ru-RU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5;5)</a:t>
                      </a:r>
                      <a:endParaRPr kumimoji="0" lang="ru-RU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5;-2)</a:t>
                      </a:r>
                      <a:endParaRPr kumimoji="0" lang="ru-RU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535218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315" y="-99392"/>
            <a:ext cx="9209315" cy="7056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286600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0"/>
          <a:stretch/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960853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3131840" cy="210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2106162"/>
            <a:ext cx="8856984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600" b="1" dirty="0">
                <a:latin typeface="Times New Roman" pitchFamily="18" charset="0"/>
                <a:cs typeface="Times New Roman" pitchFamily="18" charset="0"/>
              </a:rPr>
              <a:t>Конкурс четвёртой печати. </a:t>
            </a:r>
            <a:br>
              <a:rPr lang="ru-RU" alt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«Математическая азбука»</a:t>
            </a:r>
            <a:br>
              <a:rPr lang="ru-RU" altLang="ru-RU" sz="36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altLang="ru-RU" sz="800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 b="1" dirty="0">
                <a:latin typeface="Monotype Corsiva" pitchFamily="66" charset="0"/>
                <a:cs typeface="Times New Roman" pitchFamily="18" charset="0"/>
              </a:rPr>
              <a:t>На букву алфавита необходимо подобрать математический термин (один или несколько…)</a:t>
            </a:r>
            <a:br>
              <a:rPr lang="ru-RU" altLang="ru-RU" sz="3600" b="1" dirty="0">
                <a:latin typeface="Monotype Corsiva" pitchFamily="66" charset="0"/>
                <a:cs typeface="Times New Roman" pitchFamily="18" charset="0"/>
              </a:rPr>
            </a:br>
            <a:r>
              <a:rPr lang="ru-RU" altLang="ru-RU" sz="3600" b="1" dirty="0">
                <a:latin typeface="Monotype Corsiva" pitchFamily="66" charset="0"/>
                <a:cs typeface="Times New Roman" pitchFamily="18" charset="0"/>
              </a:rPr>
              <a:t>Каждый термин приносит команде  -1 балл. </a:t>
            </a:r>
          </a:p>
          <a:p>
            <a:pPr algn="ctr"/>
            <a:r>
              <a:rPr lang="ru-RU" altLang="ru-RU" sz="3600" b="1" dirty="0">
                <a:latin typeface="Monotype Corsiva" pitchFamily="66" charset="0"/>
                <a:cs typeface="Times New Roman" pitchFamily="18" charset="0"/>
              </a:rPr>
              <a:t>Чем больше терминов, тем больше баллов. Каждая ошибка в написании термина – </a:t>
            </a:r>
          </a:p>
          <a:p>
            <a:pPr algn="ctr"/>
            <a:r>
              <a:rPr lang="ru-RU" altLang="ru-RU" sz="3600" b="1" dirty="0">
                <a:latin typeface="Monotype Corsiva" pitchFamily="66" charset="0"/>
                <a:cs typeface="Times New Roman" pitchFamily="18" charset="0"/>
              </a:rPr>
              <a:t>минус 1 балл.</a:t>
            </a:r>
            <a:endParaRPr lang="ru-RU" alt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15401176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154362"/>
          </a:xfrm>
        </p:spPr>
        <p:txBody>
          <a:bodyPr>
            <a:noAutofit/>
          </a:bodyPr>
          <a:lstStyle/>
          <a:p>
            <a:br>
              <a:rPr lang="ru-RU" sz="3200" dirty="0"/>
            </a:br>
            <a:r>
              <a:rPr lang="ru-RU" sz="3200" dirty="0"/>
              <a:t>Можно перечислить названия геометрических фигур, </a:t>
            </a:r>
            <a:br>
              <a:rPr lang="en-US" sz="3200" dirty="0"/>
            </a:br>
            <a:r>
              <a:rPr lang="ru-RU" sz="3200" dirty="0"/>
              <a:t>элементы геометрических фигур, измерительные инструменты, математические знаки, компоненты арифметических действий…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1138"/>
            <a:ext cx="8712968" cy="4525962"/>
          </a:xfrm>
        </p:spPr>
        <p:txBody>
          <a:bodyPr/>
          <a:lstStyle/>
          <a:p>
            <a:pPr marL="109537" indent="0">
              <a:buNone/>
            </a:pPr>
            <a:endParaRPr lang="ru-RU" dirty="0"/>
          </a:p>
          <a:p>
            <a:pPr marL="109537" indent="0">
              <a:buNone/>
            </a:pPr>
            <a:endParaRPr lang="ru-RU" dirty="0"/>
          </a:p>
          <a:p>
            <a:pPr marL="109537" indent="0">
              <a:buNone/>
            </a:pPr>
            <a:endParaRPr lang="ru-RU" dirty="0"/>
          </a:p>
          <a:p>
            <a:pPr marL="109537" indent="0">
              <a:buNone/>
            </a:pPr>
            <a:endParaRPr lang="ru-RU" dirty="0"/>
          </a:p>
          <a:p>
            <a:pPr marL="109537" indent="0">
              <a:buNone/>
            </a:pPr>
            <a:endParaRPr lang="ru-RU" dirty="0"/>
          </a:p>
          <a:p>
            <a:pPr marL="109537" indent="0">
              <a:buNone/>
            </a:pPr>
            <a:r>
              <a:rPr lang="ru-RU" sz="6600" b="1" dirty="0">
                <a:solidFill>
                  <a:srgbClr val="FF0000"/>
                </a:solidFill>
              </a:rPr>
              <a:t>А</a:t>
            </a:r>
            <a:r>
              <a:rPr lang="ru-RU" dirty="0"/>
              <a:t> – </a:t>
            </a:r>
            <a:r>
              <a:rPr lang="ru-RU" sz="4000" dirty="0"/>
              <a:t>алгебра, анализ, алгоритм…</a:t>
            </a:r>
          </a:p>
        </p:txBody>
      </p:sp>
    </p:spTree>
    <p:extLst>
      <p:ext uri="{BB962C8B-B14F-4D97-AF65-F5344CB8AC3E}">
        <p14:creationId xmlns:p14="http://schemas.microsoft.com/office/powerpoint/2010/main" val="206096197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3131840" cy="210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76081"/>
            <a:ext cx="8640960" cy="649408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3600" b="1" dirty="0">
                <a:latin typeface="Times New Roman" pitchFamily="18" charset="0"/>
                <a:cs typeface="Times New Roman" pitchFamily="18" charset="0"/>
              </a:rPr>
              <a:t>                         Конкурс пятой печати. </a:t>
            </a:r>
            <a:br>
              <a:rPr lang="ru-RU" alt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 b="1" dirty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alt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«Загадочное число»</a:t>
            </a:r>
          </a:p>
          <a:p>
            <a:endParaRPr lang="ru-RU" alt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этот великий древнегреческий ученый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выполнив множество измерений установил, что  длина окружности примерно в               раза больше диаметра окружности.</a:t>
            </a:r>
          </a:p>
          <a:p>
            <a:pPr algn="just"/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3600" b="1" dirty="0">
                <a:solidFill>
                  <a:srgbClr val="000000"/>
                </a:solidFill>
                <a:latin typeface="Arial" charset="0"/>
              </a:rPr>
              <a:t>Число       ≈        ≈ 3,141</a:t>
            </a:r>
            <a:r>
              <a:rPr lang="en-US" altLang="ru-RU" sz="3600" b="1" dirty="0">
                <a:solidFill>
                  <a:srgbClr val="000000"/>
                </a:solidFill>
                <a:latin typeface="Arial" charset="0"/>
              </a:rPr>
              <a:t>5</a:t>
            </a:r>
            <a:endParaRPr lang="ru-RU" altLang="ru-RU" sz="3600" b="1" dirty="0">
              <a:solidFill>
                <a:srgbClr val="000000"/>
              </a:solidFill>
              <a:latin typeface="Arial" charset="0"/>
            </a:endParaRPr>
          </a:p>
          <a:p>
            <a:pPr algn="ctr"/>
            <a:r>
              <a:rPr lang="ru-RU" alt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 называется это число</a:t>
            </a:r>
            <a:r>
              <a:rPr lang="en-US" alt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3200" b="1" dirty="0">
                <a:latin typeface="Monotype Corsiva" panose="03010101010201010101" pitchFamily="66" charset="0"/>
                <a:cs typeface="Times New Roman" pitchFamily="18" charset="0"/>
              </a:rPr>
              <a:t>За правильный ответ команда получает 5 баллов.</a:t>
            </a:r>
            <a:br>
              <a:rPr lang="ru-RU" altLang="ru-RU" sz="3600" b="1" dirty="0"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140968"/>
            <a:ext cx="792163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6863607"/>
              </p:ext>
            </p:extLst>
          </p:nvPr>
        </p:nvGraphicFramePr>
        <p:xfrm>
          <a:off x="3419872" y="4106863"/>
          <a:ext cx="620712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4" imgW="139700" imgH="139700" progId="Equation.3">
                  <p:embed/>
                </p:oleObj>
              </mc:Choice>
              <mc:Fallback>
                <p:oleObj name="Формула" r:id="rId4" imgW="139700" imgH="139700" progId="Equation.3">
                  <p:embed/>
                  <p:pic>
                    <p:nvPicPr>
                      <p:cNvPr id="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72" y="4106863"/>
                        <a:ext cx="620712" cy="908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189413"/>
            <a:ext cx="576262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4" descr="http://www.clker.com/cliparts/7/e/f/a/12389680861121735307boobaloo_Drawing_a_Circle.svg.hi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057406"/>
            <a:ext cx="1584176" cy="1435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8960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1081088"/>
            <a:ext cx="3005137" cy="249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125538"/>
            <a:ext cx="2665413" cy="3167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19700" y="260350"/>
            <a:ext cx="295275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kern="0" dirty="0">
                <a:solidFill>
                  <a:srgbClr val="000000"/>
                </a:solidFill>
                <a:latin typeface="Arial"/>
              </a:rPr>
              <a:t>10-ый памятник числу ПИ в Черногории</a:t>
            </a:r>
            <a:endParaRPr lang="ru-RU" kern="0" dirty="0">
              <a:solidFill>
                <a:sysClr val="windowText" lastClr="000000"/>
              </a:solidFill>
            </a:endParaRPr>
          </a:p>
        </p:txBody>
      </p:sp>
      <p:sp>
        <p:nvSpPr>
          <p:cNvPr id="14342" name="Прямоугольник 4"/>
          <p:cNvSpPr>
            <a:spLocks noChangeArrowheads="1"/>
          </p:cNvSpPr>
          <p:nvPr/>
        </p:nvSpPr>
        <p:spPr bwMode="auto">
          <a:xfrm>
            <a:off x="395288" y="260350"/>
            <a:ext cx="4032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Памятник числу ПИ перед </a:t>
            </a:r>
            <a:br>
              <a:rPr lang="ru-RU" altLang="ru-RU" sz="1800" dirty="0"/>
            </a:br>
            <a:r>
              <a:rPr lang="ru-RU" altLang="ru-RU" sz="1800" dirty="0"/>
              <a:t>зданием Музея искусств в Сиэтле </a:t>
            </a:r>
          </a:p>
        </p:txBody>
      </p:sp>
      <p:pic>
        <p:nvPicPr>
          <p:cNvPr id="1434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3716338"/>
            <a:ext cx="3457575" cy="2586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4" name="Picture 2" descr="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488" y="1414463"/>
            <a:ext cx="2332037" cy="342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4" descr="http://tmb200.vsedomarossii.ru/area_63/city_2474/street_1814/_67003_7_200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4365625"/>
            <a:ext cx="2665413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6" name="TextBox 5"/>
          <p:cNvSpPr txBox="1">
            <a:spLocks noChangeArrowheads="1"/>
          </p:cNvSpPr>
          <p:nvPr/>
        </p:nvSpPr>
        <p:spPr bwMode="auto">
          <a:xfrm>
            <a:off x="3924300" y="5022850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   Озерск</a:t>
            </a:r>
          </a:p>
        </p:txBody>
      </p:sp>
      <p:sp>
        <p:nvSpPr>
          <p:cNvPr id="14347" name="TextBox 7"/>
          <p:cNvSpPr txBox="1">
            <a:spLocks noChangeArrowheads="1"/>
          </p:cNvSpPr>
          <p:nvPr/>
        </p:nvSpPr>
        <p:spPr bwMode="auto">
          <a:xfrm>
            <a:off x="6300788" y="6302375"/>
            <a:ext cx="20161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    Тольятти</a:t>
            </a:r>
          </a:p>
        </p:txBody>
      </p:sp>
    </p:spTree>
    <p:extLst>
      <p:ext uri="{BB962C8B-B14F-4D97-AF65-F5344CB8AC3E}">
        <p14:creationId xmlns:p14="http://schemas.microsoft.com/office/powerpoint/2010/main" val="311525247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Прямоугольник 1"/>
          <p:cNvSpPr>
            <a:spLocks noChangeArrowheads="1"/>
          </p:cNvSpPr>
          <p:nvPr/>
        </p:nvSpPr>
        <p:spPr bwMode="auto">
          <a:xfrm>
            <a:off x="3347864" y="116632"/>
            <a:ext cx="5487988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>
                <a:solidFill>
                  <a:srgbClr val="FF0000"/>
                </a:solidFill>
                <a:latin typeface="Arial" charset="0"/>
              </a:rPr>
              <a:t>14 марта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>
                <a:solidFill>
                  <a:srgbClr val="000000"/>
                </a:solidFill>
                <a:latin typeface="Arial" charset="0"/>
              </a:rPr>
              <a:t>в мире отмечается один из самых необычных праздников — </a:t>
            </a:r>
            <a:r>
              <a:rPr lang="ru-RU" altLang="ru-RU" sz="2000" dirty="0">
                <a:solidFill>
                  <a:srgbClr val="FF0000"/>
                </a:solidFill>
                <a:latin typeface="Arial" charset="0"/>
              </a:rPr>
              <a:t>Международный день числа «Пи»</a:t>
            </a:r>
            <a:r>
              <a:rPr lang="ru-RU" altLang="ru-RU" sz="2000" dirty="0">
                <a:solidFill>
                  <a:srgbClr val="000000"/>
                </a:solidFill>
                <a:latin typeface="Arial" charset="0"/>
              </a:rPr>
              <a:t>. Впервые День был отмечен </a:t>
            </a:r>
            <a:r>
              <a:rPr lang="ru-RU" altLang="ru-RU" sz="2000" dirty="0">
                <a:solidFill>
                  <a:srgbClr val="FF0000"/>
                </a:solidFill>
                <a:latin typeface="Arial" charset="0"/>
              </a:rPr>
              <a:t>в 1988 году</a:t>
            </a:r>
            <a:r>
              <a:rPr lang="ru-RU" altLang="ru-RU" sz="2000" dirty="0">
                <a:solidFill>
                  <a:srgbClr val="000000"/>
                </a:solidFill>
                <a:latin typeface="Arial" charset="0"/>
              </a:rPr>
              <a:t> в научно-популярном музее Эксплораториум в Сан-Франциско. </a:t>
            </a:r>
          </a:p>
          <a:p>
            <a:pPr>
              <a:spcBef>
                <a:spcPct val="0"/>
              </a:spcBef>
              <a:buFontTx/>
              <a:buNone/>
            </a:pPr>
            <a:endParaRPr lang="ru-RU" altLang="ru-RU" sz="2000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331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4450"/>
            <a:ext cx="2863850" cy="286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433763"/>
            <a:ext cx="2871787" cy="287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2778125"/>
            <a:ext cx="3328988" cy="2303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4614863"/>
            <a:ext cx="2909887" cy="218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658278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3131840" cy="210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1902797"/>
            <a:ext cx="82089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altLang="ru-RU" sz="36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3600" b="1" dirty="0">
                <a:latin typeface="Times New Roman" pitchFamily="18" charset="0"/>
                <a:cs typeface="Times New Roman" pitchFamily="18" charset="0"/>
              </a:rPr>
              <a:t>Конкурс шестой печати. </a:t>
            </a:r>
            <a:br>
              <a:rPr lang="ru-RU" alt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«Зеркала»</a:t>
            </a:r>
            <a:endParaRPr lang="ru-RU" altLang="ru-RU" sz="3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800" b="1" dirty="0">
                <a:latin typeface="Monotype Corsiva" pitchFamily="66" charset="0"/>
                <a:cs typeface="Times New Roman" pitchFamily="18" charset="0"/>
              </a:rPr>
              <a:t>Используя зеркало, представителям команд надо прочитать  древнегреческое слово, произнесённое нашим героем при открытии им основного закона гидростатики .</a:t>
            </a:r>
          </a:p>
          <a:p>
            <a:pPr lvl="0" algn="ctr"/>
            <a:endParaRPr lang="ru-RU" altLang="ru-RU" sz="3200" b="1" dirty="0">
              <a:solidFill>
                <a:prstClr val="black"/>
              </a:solidFill>
              <a:latin typeface="Monotype Corsiva" panose="03010101010201010101" pitchFamily="66" charset="0"/>
              <a:cs typeface="Times New Roman" pitchFamily="18" charset="0"/>
            </a:endParaRPr>
          </a:p>
          <a:p>
            <a:pPr lvl="0" algn="ctr"/>
            <a:r>
              <a:rPr lang="ru-RU" altLang="ru-RU" sz="3200" b="1" dirty="0">
                <a:solidFill>
                  <a:prstClr val="black"/>
                </a:solidFill>
                <a:latin typeface="Monotype Corsiva" panose="03010101010201010101" pitchFamily="66" charset="0"/>
                <a:cs typeface="Times New Roman" pitchFamily="18" charset="0"/>
              </a:rPr>
              <a:t>                  За правильный ответ команда получает 5 баллов.</a:t>
            </a:r>
            <a:endParaRPr lang="ru-RU" sz="3600" dirty="0">
              <a:solidFill>
                <a:prstClr val="black"/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2149" y="5843094"/>
            <a:ext cx="2143091" cy="980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3648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827088" y="1268413"/>
            <a:ext cx="7848600" cy="421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9538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На что похожа половина яблока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8000" b="1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  <a:p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на другую половину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 flipV="1">
            <a:off x="611560" y="216462"/>
            <a:ext cx="3528392" cy="6202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72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/>
                <a:latin typeface="Impact"/>
              </a:rPr>
              <a:t>ЭВРИКА</a:t>
            </a:r>
          </a:p>
        </p:txBody>
      </p:sp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216462"/>
            <a:ext cx="3384377" cy="548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328" y="5733256"/>
            <a:ext cx="2143091" cy="980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995129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Э́ВРИКА</a:t>
            </a:r>
            <a:r>
              <a:rPr lang="ru-RU" sz="2400" b="1" dirty="0"/>
              <a:t> [от греч. </a:t>
            </a:r>
            <a:r>
              <a:rPr lang="ru-RU" sz="2400" b="1" dirty="0" err="1"/>
              <a:t>heurēka</a:t>
            </a:r>
            <a:r>
              <a:rPr lang="ru-RU" sz="2400" b="1" dirty="0"/>
              <a:t> - нашёл!] </a:t>
            </a:r>
          </a:p>
          <a:p>
            <a:r>
              <a:rPr lang="ru-RU" sz="2000" b="1" dirty="0"/>
              <a:t>Восклицание, выражающее радость, удовлетворение при найденном решении, при возникновении удачной мысли и т.п.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195458"/>
            <a:ext cx="878497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Известен рассказ о том, как … сумел определить, сделана ли корона царя Герона из чистого золота, или ювелир подмешал туда значительное количество серебра. Удельный вес золота был известен, но трудность состояла в том, чтобы точно определить объём короны: ведь она имела неправильную форму! … всё время размышлял над этой задачей. Как-то он принимал ванну и заметил, что из нее вытекает такое количество воды, каков объем его тела, погруженного в ванну, и тут ему пришла в голову блестящая идея: погружая корону в воду, можно определить её объём, измерив объём вытесненной ею воды. Согласно легенде, … выскочил голый на улицу с криком «Эврика!» (др.-греч. </a:t>
            </a:r>
            <a:r>
              <a:rPr lang="ru-RU" dirty="0" err="1"/>
              <a:t>εὕρηκ</a:t>
            </a:r>
            <a:r>
              <a:rPr lang="ru-RU" dirty="0"/>
              <a:t>α), то есть «Нашёл!». В этот момент был открыт основной закон гидростатики: </a:t>
            </a:r>
          </a:p>
        </p:txBody>
      </p:sp>
    </p:spTree>
    <p:extLst>
      <p:ext uri="{BB962C8B-B14F-4D97-AF65-F5344CB8AC3E}">
        <p14:creationId xmlns:p14="http://schemas.microsoft.com/office/powerpoint/2010/main" val="143773746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856"/>
            <a:ext cx="9252520" cy="669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361153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B9990F-5C72-9810-D56A-5DD333E64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ВОПРОС КОМАНДАМ: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A27FE9E-C344-9BE9-558C-26968F49D2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22712" y="2931712"/>
            <a:ext cx="4609727" cy="3233592"/>
          </a:xfrm>
        </p:spPr>
        <p:txBody>
          <a:bodyPr/>
          <a:lstStyle/>
          <a:p>
            <a:r>
              <a:rPr lang="ru-RU" sz="4000" b="1" dirty="0"/>
              <a:t>КТО СМОЖЕТ НАЗВАТЬ ИМЯ УЧЁНОГО, О КОТОРОМ ШЛА РЕЧЬ ?</a:t>
            </a:r>
          </a:p>
        </p:txBody>
      </p:sp>
    </p:spTree>
    <p:extLst>
      <p:ext uri="{BB962C8B-B14F-4D97-AF65-F5344CB8AC3E}">
        <p14:creationId xmlns:p14="http://schemas.microsoft.com/office/powerpoint/2010/main" val="90254552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60648"/>
            <a:ext cx="770485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7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АРХИМЕД</a:t>
            </a:r>
          </a:p>
          <a:p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1772816"/>
            <a:ext cx="43924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  <a:p>
            <a:endParaRPr lang="ru-RU" sz="2400" dirty="0"/>
          </a:p>
          <a:p>
            <a:r>
              <a:rPr lang="ru-RU" sz="2400" dirty="0" err="1"/>
              <a:t>Архиме́д</a:t>
            </a:r>
            <a:r>
              <a:rPr lang="ru-RU" sz="2400" dirty="0"/>
              <a:t> (</a:t>
            </a:r>
            <a:r>
              <a:rPr lang="ru-RU" sz="2400" dirty="0" err="1"/>
              <a:t>Ἀρχιμήδης</a:t>
            </a:r>
            <a:r>
              <a:rPr lang="ru-RU" sz="2400" dirty="0"/>
              <a:t>; 287 до н. э. — 212 до н. э.) — древнегреческий математик, физик и инженер из Сиракуз. </a:t>
            </a:r>
          </a:p>
          <a:p>
            <a:r>
              <a:rPr lang="ru-RU" sz="2400" dirty="0"/>
              <a:t>Сделал множество открытий в геометрии. Заложил основы механики, гидростатики, автор ряда важных изобретений.</a:t>
            </a:r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816"/>
            <a:ext cx="4427984" cy="508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481493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2690336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Тайны седьмой печати. </a:t>
            </a:r>
            <a:br>
              <a:rPr lang="ru-RU" altLang="ru-RU" sz="3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3131840" cy="210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3244334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«Удивительные открытия»</a:t>
            </a:r>
            <a:endParaRPr lang="ru-RU" alt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9B226B-2872-282A-F28E-349B4BB544F6}"/>
              </a:ext>
            </a:extLst>
          </p:cNvPr>
          <p:cNvSpPr txBox="1"/>
          <p:nvPr/>
        </p:nvSpPr>
        <p:spPr>
          <a:xfrm>
            <a:off x="179512" y="3789040"/>
            <a:ext cx="864096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latin typeface="Monotype Corsiva" panose="03010101010201010101" pitchFamily="66" charset="0"/>
              </a:rPr>
              <a:t>За каждое названное открытие или изобретение Архимеда Сиракузского команда получает дополнительный балл! </a:t>
            </a:r>
          </a:p>
          <a:p>
            <a:r>
              <a:rPr lang="ru-RU" sz="3600" b="1" dirty="0">
                <a:latin typeface="Monotype Corsiva" panose="03010101010201010101" pitchFamily="66" charset="0"/>
              </a:rPr>
              <a:t>            </a:t>
            </a:r>
            <a:r>
              <a:rPr lang="ru-RU" sz="36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Выигрывает команда, набравшая большее               </a:t>
            </a:r>
          </a:p>
          <a:p>
            <a:r>
              <a:rPr lang="ru-RU" sz="36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                                      количество баллов!</a:t>
            </a:r>
          </a:p>
        </p:txBody>
      </p:sp>
    </p:spTree>
    <p:extLst>
      <p:ext uri="{BB962C8B-B14F-4D97-AF65-F5344CB8AC3E}">
        <p14:creationId xmlns:p14="http://schemas.microsoft.com/office/powerpoint/2010/main" val="16629110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042988" y="620713"/>
            <a:ext cx="7248525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9538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Назовите наименьшее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трёхзначное число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5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5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900113" y="908050"/>
            <a:ext cx="7493000" cy="48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9538">
              <a:defRPr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Как называется дробь,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в которой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числитель равен </a:t>
            </a:r>
          </a:p>
          <a:p>
            <a:pPr algn="ctr"/>
            <a:r>
              <a:rPr lang="ru-RU" altLang="ru-RU" sz="5400" b="1">
                <a:latin typeface="Times New Roman" pitchFamily="18" charset="0"/>
                <a:cs typeface="Times New Roman" pitchFamily="18" charset="0"/>
              </a:rPr>
              <a:t>знаменателю</a:t>
            </a:r>
            <a:r>
              <a:rPr lang="en-US" altLang="ru-RU" sz="54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altLang="ru-RU" sz="5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1400" b="1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altLang="ru-RU" sz="8000" b="1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неправильная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1520" y="404664"/>
            <a:ext cx="8640960" cy="4647426"/>
          </a:xfrm>
          <a:prstGeom prst="rect">
            <a:avLst/>
          </a:prstGeom>
          <a:blipFill rotWithShape="1">
            <a:blip r:embed="rId2"/>
            <a:stretch>
              <a:fillRect b="-11664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948</TotalTime>
  <Words>1056</Words>
  <Application>Microsoft Office PowerPoint</Application>
  <PresentationFormat>Экран (4:3)</PresentationFormat>
  <Paragraphs>263</Paragraphs>
  <Slides>64</Slides>
  <Notes>0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75" baseType="lpstr">
      <vt:lpstr>Aparajita</vt:lpstr>
      <vt:lpstr>Arial</vt:lpstr>
      <vt:lpstr>Impact</vt:lpstr>
      <vt:lpstr>Lucida Sans Unicode</vt:lpstr>
      <vt:lpstr>Monotype Corsiva</vt:lpstr>
      <vt:lpstr>Times New Roman</vt:lpstr>
      <vt:lpstr>Verdana</vt:lpstr>
      <vt:lpstr>Wingdings 2</vt:lpstr>
      <vt:lpstr>Wingdings 3</vt:lpstr>
      <vt:lpstr>Открытая</vt:lpstr>
      <vt:lpstr>Формула</vt:lpstr>
      <vt:lpstr>Разработка внеклассного мероприятия по математике  для учащихся 7 класса  выполнена учителем математики ГБОУ школы №5  Центрального района Санкт-Петербурга  Балуновой Инной Григорьевной. 15.12.2022 г.</vt:lpstr>
      <vt:lpstr>       Конкурс первой печати.  «Дальше, дальше, дальше…»  За 1 минуту командам надо дать  как можно больше ответов  на вопросы ведущего.  Каждый правильный ответ – 1 балл.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CCLXXXVII</vt:lpstr>
      <vt:lpstr>CCLXXXVII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Можно перечислить названия геометрических фигур,  элементы геометрических фигур, измерительные инструменты, математические знаки, компоненты арифметических действий…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 КОМАНДАМ: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Александр Балунов</cp:lastModifiedBy>
  <cp:revision>50</cp:revision>
  <dcterms:created xsi:type="dcterms:W3CDTF">2014-12-17T17:03:39Z</dcterms:created>
  <dcterms:modified xsi:type="dcterms:W3CDTF">2024-02-11T19:24:54Z</dcterms:modified>
</cp:coreProperties>
</file>