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sldIdLst>
    <p:sldId id="256" r:id="rId2"/>
    <p:sldId id="294" r:id="rId3"/>
    <p:sldId id="293" r:id="rId4"/>
    <p:sldId id="295" r:id="rId5"/>
    <p:sldId id="406" r:id="rId6"/>
    <p:sldId id="409" r:id="rId7"/>
    <p:sldId id="480" r:id="rId8"/>
    <p:sldId id="419" r:id="rId9"/>
    <p:sldId id="429" r:id="rId10"/>
    <p:sldId id="420" r:id="rId11"/>
    <p:sldId id="425" r:id="rId12"/>
    <p:sldId id="421" r:id="rId13"/>
    <p:sldId id="430" r:id="rId14"/>
    <p:sldId id="431" r:id="rId15"/>
    <p:sldId id="432" r:id="rId16"/>
    <p:sldId id="433" r:id="rId17"/>
    <p:sldId id="434" r:id="rId18"/>
    <p:sldId id="439" r:id="rId19"/>
    <p:sldId id="440" r:id="rId20"/>
    <p:sldId id="441" r:id="rId21"/>
    <p:sldId id="445" r:id="rId22"/>
    <p:sldId id="446" r:id="rId23"/>
    <p:sldId id="447" r:id="rId24"/>
    <p:sldId id="451" r:id="rId25"/>
    <p:sldId id="454" r:id="rId26"/>
    <p:sldId id="456" r:id="rId27"/>
    <p:sldId id="452" r:id="rId28"/>
    <p:sldId id="453" r:id="rId29"/>
    <p:sldId id="459" r:id="rId30"/>
    <p:sldId id="460" r:id="rId31"/>
    <p:sldId id="462" r:id="rId32"/>
    <p:sldId id="466" r:id="rId33"/>
    <p:sldId id="467" r:id="rId34"/>
    <p:sldId id="468" r:id="rId35"/>
    <p:sldId id="472" r:id="rId36"/>
    <p:sldId id="473" r:id="rId37"/>
    <p:sldId id="474" r:id="rId38"/>
    <p:sldId id="478" r:id="rId39"/>
    <p:sldId id="29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860DF-ACC7-479B-8E33-AB5F9CF131B7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79578-EB23-4552-AAEE-DCBA00914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94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сб 10.02.24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0040" y="1484784"/>
            <a:ext cx="7772400" cy="274250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 smtClean="0">
                <a:solidFill>
                  <a:srgbClr val="000000"/>
                </a:solidFill>
              </a:rPr>
              <a:t/>
            </a:r>
            <a:br>
              <a:rPr lang="ru-RU" b="1" i="1" dirty="0" smtClean="0">
                <a:solidFill>
                  <a:srgbClr val="000000"/>
                </a:solidFill>
              </a:rPr>
            </a:br>
            <a:r>
              <a:rPr lang="ru-RU" b="1" i="1" dirty="0">
                <a:solidFill>
                  <a:srgbClr val="000000"/>
                </a:solidFill>
              </a:rPr>
              <a:t/>
            </a:r>
            <a:br>
              <a:rPr lang="ru-RU" b="1" i="1" dirty="0">
                <a:solidFill>
                  <a:srgbClr val="00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Подготовка </a:t>
            </a:r>
            <a:r>
              <a:rPr lang="ru-RU" b="1" dirty="0">
                <a:solidFill>
                  <a:srgbClr val="FF0000"/>
                </a:solidFill>
              </a:rPr>
              <a:t>к ВПР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по </a:t>
            </a:r>
            <a:r>
              <a:rPr lang="ru-RU" b="1" dirty="0" smtClean="0">
                <a:solidFill>
                  <a:srgbClr val="FF0000"/>
                </a:solidFill>
              </a:rPr>
              <a:t>русскому языку (</a:t>
            </a:r>
            <a:r>
              <a:rPr lang="ru-RU" sz="3600" b="1" dirty="0" smtClean="0">
                <a:solidFill>
                  <a:srgbClr val="FF0000"/>
                </a:solidFill>
              </a:rPr>
              <a:t>задания 6,7,14)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000000"/>
                </a:solidFill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13176"/>
            <a:ext cx="4464496" cy="1296145"/>
          </a:xfrm>
        </p:spPr>
        <p:txBody>
          <a:bodyPr>
            <a:normAutofit fontScale="700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600" b="1" dirty="0" smtClean="0">
                <a:solidFill>
                  <a:schemeClr val="tx1"/>
                </a:solidFill>
              </a:rPr>
              <a:t>Подготовила учитель русского языка и литературы </a:t>
            </a:r>
            <a:endParaRPr lang="ru-RU" sz="2600" b="1" dirty="0">
              <a:solidFill>
                <a:schemeClr val="tx1"/>
              </a:solidFill>
            </a:endParaRPr>
          </a:p>
          <a:p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МБОУ «Шахтёрская средняя школа №19»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Овчинникова Людмила Васильевна</a:t>
            </a:r>
          </a:p>
        </p:txBody>
      </p:sp>
    </p:spTree>
    <p:extLst>
      <p:ext uri="{BB962C8B-B14F-4D97-AF65-F5344CB8AC3E}">
        <p14:creationId xmlns:p14="http://schemas.microsoft.com/office/powerpoint/2010/main" val="39700888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1) спишет с доски</a:t>
            </a:r>
          </a:p>
          <a:p>
            <a:r>
              <a:rPr lang="ru-RU" sz="4400" dirty="0"/>
              <a:t>2) хорошим шампунем</a:t>
            </a:r>
          </a:p>
          <a:p>
            <a:r>
              <a:rPr lang="ru-RU" sz="4400" dirty="0"/>
              <a:t>3) в семистах метрах</a:t>
            </a:r>
          </a:p>
          <a:p>
            <a:r>
              <a:rPr lang="ru-RU" sz="4400" dirty="0"/>
              <a:t>4) пара </a:t>
            </a:r>
            <a:r>
              <a:rPr lang="ru-RU" sz="4400" dirty="0" err="1"/>
              <a:t>сапогов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544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28086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/>
              <a:t>Пара сапог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298982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1) оплаченная квитанция</a:t>
            </a:r>
          </a:p>
          <a:p>
            <a:r>
              <a:rPr lang="ru-RU" sz="4400" dirty="0"/>
              <a:t>2) </a:t>
            </a:r>
            <a:r>
              <a:rPr lang="ru-RU" sz="4400" dirty="0" err="1"/>
              <a:t>ихние</a:t>
            </a:r>
            <a:r>
              <a:rPr lang="ru-RU" sz="4400" dirty="0"/>
              <a:t> дети</a:t>
            </a:r>
          </a:p>
          <a:p>
            <a:r>
              <a:rPr lang="ru-RU" sz="4400" dirty="0"/>
              <a:t>3) отнеси в комнату</a:t>
            </a:r>
          </a:p>
          <a:p>
            <a:r>
              <a:rPr lang="ru-RU" sz="4400" dirty="0"/>
              <a:t>4) самый умный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4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26658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/>
              <a:t>Их дети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4055454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400" dirty="0"/>
              <a:t>1) с </a:t>
            </a:r>
            <a:r>
              <a:rPr lang="ru-RU" sz="4400" dirty="0" err="1"/>
              <a:t>трёхстами</a:t>
            </a:r>
            <a:r>
              <a:rPr lang="ru-RU" sz="4400" dirty="0"/>
              <a:t> килограммами</a:t>
            </a:r>
          </a:p>
          <a:p>
            <a:r>
              <a:rPr lang="ru-RU" sz="4400" dirty="0"/>
              <a:t>2) пара чулок</a:t>
            </a:r>
          </a:p>
          <a:p>
            <a:r>
              <a:rPr lang="ru-RU" sz="4400" dirty="0"/>
              <a:t>3) самый верный</a:t>
            </a:r>
          </a:p>
          <a:p>
            <a:r>
              <a:rPr lang="ru-RU" sz="4400" dirty="0"/>
              <a:t>4) более интересный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676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23731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6600" b="1" dirty="0"/>
              <a:t>с тремястами килограммами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3909338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1"/>
            <a:ext cx="8229600" cy="3800491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Выпишите предложение, в котором нужно поставить тире. (Знаки препинания внутри предложений не расставлены.) Напишите, на каком основании Вы сделали свой выбор.</a:t>
            </a:r>
          </a:p>
          <a:p>
            <a:r>
              <a:rPr lang="ru-RU" dirty="0" smtClean="0"/>
              <a:t>1) Погода сегодня  тихая и теплая.</a:t>
            </a:r>
          </a:p>
          <a:p>
            <a:r>
              <a:rPr lang="ru-RU" dirty="0" smtClean="0"/>
              <a:t>2) Темна и безлунна осенняя ночь.</a:t>
            </a:r>
          </a:p>
          <a:p>
            <a:r>
              <a:rPr lang="ru-RU" dirty="0" smtClean="0"/>
              <a:t>3) Роса на траве след ночного тумана.</a:t>
            </a:r>
          </a:p>
          <a:p>
            <a:r>
              <a:rPr lang="ru-RU" dirty="0" smtClean="0"/>
              <a:t>4) Стройный клён желтеет под </a:t>
            </a:r>
            <a:r>
              <a:rPr lang="ru-RU" dirty="0" smtClean="0"/>
              <a:t>окошком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809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1) Ольга </a:t>
            </a:r>
            <a:r>
              <a:rPr lang="ru-RU" i="1" dirty="0" err="1" smtClean="0"/>
              <a:t>Берггольц</a:t>
            </a:r>
            <a:r>
              <a:rPr lang="ru-RU" i="1" dirty="0" smtClean="0"/>
              <a:t> первый поэт блокадного Ленинграда.</a:t>
            </a:r>
          </a:p>
          <a:p>
            <a:r>
              <a:rPr lang="ru-RU" i="1" dirty="0" smtClean="0"/>
              <a:t>2) Тусклым серебром шумели над головой листья столетних ив.</a:t>
            </a:r>
          </a:p>
          <a:p>
            <a:r>
              <a:rPr lang="ru-RU" i="1" dirty="0" smtClean="0"/>
              <a:t>3) Мы успокоились закинули удочки и стали ждать.</a:t>
            </a:r>
          </a:p>
          <a:p>
            <a:r>
              <a:rPr lang="ru-RU" i="1" dirty="0" smtClean="0"/>
              <a:t>4) Володя стоял у окна и смотрел на улицу.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480011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1"/>
            <a:ext cx="8229600" cy="3657615"/>
          </a:xfrm>
        </p:spPr>
        <p:txBody>
          <a:bodyPr>
            <a:normAutofit/>
          </a:bodyPr>
          <a:lstStyle/>
          <a:p>
            <a:r>
              <a:rPr lang="ru-RU" i="1" dirty="0" smtClean="0"/>
              <a:t>1) Светало и находиться на переправе становилось опасно.</a:t>
            </a:r>
          </a:p>
          <a:p>
            <a:r>
              <a:rPr lang="ru-RU" i="1" dirty="0" smtClean="0"/>
              <a:t>2) Начальник переправы приказал принести камни для заделки ямы вырытой бомбой.</a:t>
            </a:r>
          </a:p>
          <a:p>
            <a:r>
              <a:rPr lang="ru-RU" i="1" dirty="0" smtClean="0"/>
              <a:t>3) Добро это неравнодушие к людям.</a:t>
            </a:r>
          </a:p>
          <a:p>
            <a:r>
              <a:rPr lang="ru-RU" i="1" dirty="0" smtClean="0"/>
              <a:t>4) Загудели в воздухе самолеты </a:t>
            </a:r>
            <a:r>
              <a:rPr lang="ru-RU" i="1" dirty="0" smtClean="0"/>
              <a:t>врага </a:t>
            </a:r>
            <a:r>
              <a:rPr lang="ru-RU" i="1" dirty="0" smtClean="0"/>
              <a:t>и со скрежетом разорвалась авиабомба.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61256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3"/>
            <a:ext cx="8229600" cy="3857651"/>
          </a:xfrm>
        </p:spPr>
        <p:txBody>
          <a:bodyPr>
            <a:normAutofit/>
          </a:bodyPr>
          <a:lstStyle/>
          <a:p>
            <a:r>
              <a:rPr lang="ru-RU" i="1" dirty="0" smtClean="0"/>
              <a:t>1) Самое ценное качество человека это милосердие.</a:t>
            </a:r>
          </a:p>
          <a:p>
            <a:r>
              <a:rPr lang="ru-RU" i="1" dirty="0" smtClean="0"/>
              <a:t>2) </a:t>
            </a:r>
            <a:r>
              <a:rPr lang="ru-RU" i="1" dirty="0" err="1" smtClean="0"/>
              <a:t>Каникулой</a:t>
            </a:r>
            <a:r>
              <a:rPr lang="ru-RU" i="1" dirty="0" smtClean="0"/>
              <a:t> в древности называли самую яркую звезду в созвездии Большого Пса — Сириус.</a:t>
            </a:r>
          </a:p>
          <a:p>
            <a:r>
              <a:rPr lang="ru-RU" i="1" dirty="0" smtClean="0"/>
              <a:t>3) Слово каникулы своим </a:t>
            </a:r>
            <a:r>
              <a:rPr lang="ru-RU" i="1" dirty="0" smtClean="0"/>
              <a:t>появлением обязано </a:t>
            </a:r>
            <a:r>
              <a:rPr lang="ru-RU" i="1" dirty="0" smtClean="0"/>
              <a:t>звёздному небу.</a:t>
            </a:r>
          </a:p>
          <a:p>
            <a:r>
              <a:rPr lang="ru-RU" i="1" dirty="0" smtClean="0"/>
              <a:t>4) Она появлялась на небосводе </a:t>
            </a:r>
            <a:r>
              <a:rPr lang="ru-RU" i="1" dirty="0" smtClean="0"/>
              <a:t>в </a:t>
            </a:r>
            <a:r>
              <a:rPr lang="ru-RU" i="1" dirty="0" smtClean="0"/>
              <a:t>разгар жаркого лета в июле.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6987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Картинки по запросу рамки черно белые 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606" y="1982391"/>
            <a:ext cx="4806554" cy="279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092179" y="2645569"/>
            <a:ext cx="3726656" cy="1566863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>
              <a:defRPr/>
            </a:pPr>
            <a:r>
              <a:rPr lang="ru-RU" sz="1800" i="1" dirty="0">
                <a:solidFill>
                  <a:schemeClr val="tx2"/>
                </a:solidFill>
              </a:rPr>
              <a:t>Главная задача российской образовательной политики – обеспечение современного качества образования на основе сохранения его фундаментальности и соответствия актуальным и перспективным потребностям личности, общества и государства.                                                                                   </a:t>
            </a:r>
            <a:endParaRPr lang="ru-RU" sz="1350" b="1" i="1" dirty="0">
              <a:solidFill>
                <a:schemeClr val="tx2"/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72" y="2132410"/>
            <a:ext cx="3162300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2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4917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 8 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071966"/>
          </a:xfrm>
        </p:spPr>
        <p:txBody>
          <a:bodyPr>
            <a:normAutofit fontScale="62500" lnSpcReduction="20000"/>
          </a:bodyPr>
          <a:lstStyle/>
          <a:p>
            <a:r>
              <a:rPr lang="ru-RU" sz="4000" b="1" i="1" dirty="0"/>
              <a:t>Выпишите предложение, в котором необходимо поставить две запятые. (Знаки препинания внутри предложений не расставлены.) Напишите, на каком основании Вы сделали свой выбор.</a:t>
            </a:r>
          </a:p>
          <a:p>
            <a:r>
              <a:rPr lang="ru-RU" sz="4000" dirty="0"/>
              <a:t>1) Чудесный запах хвои стоял в чистом воздухе и немножко пахло прелью.</a:t>
            </a:r>
          </a:p>
          <a:p>
            <a:r>
              <a:rPr lang="ru-RU" sz="4000" dirty="0"/>
              <a:t>2) И над всем этим буйством красок и присмиревшей тайгой широко раскинулся великолепный бархат неба.</a:t>
            </a:r>
          </a:p>
          <a:p>
            <a:r>
              <a:rPr lang="ru-RU" sz="4000" dirty="0"/>
              <a:t>3) Тайга нетерпеливо сбрасывала с себя                       надоевшую за зиму одежду.</a:t>
            </a:r>
          </a:p>
          <a:p>
            <a:r>
              <a:rPr lang="ru-RU" sz="4000" dirty="0"/>
              <a:t>4) Подойди внученька поближе.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835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1) В ноябре снег покрыл землю и наступила настоящая зима.</a:t>
            </a:r>
          </a:p>
          <a:p>
            <a:r>
              <a:rPr lang="ru-RU" dirty="0" smtClean="0"/>
              <a:t>2) Но небо быстро проясняется и уже опять сияет солнце журчит и сверкает под ярким лучом ручей.</a:t>
            </a:r>
          </a:p>
          <a:p>
            <a:r>
              <a:rPr lang="ru-RU" dirty="0" smtClean="0"/>
              <a:t>3) Жизнь в лесу нарастает с каждым часом.</a:t>
            </a:r>
          </a:p>
          <a:p>
            <a:r>
              <a:rPr lang="ru-RU" dirty="0" smtClean="0"/>
              <a:t>4) По телевизору шла передача и мы смотрели ее вдвоем с мамой.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82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1) Когда же ребята вы станете ответственнее?</a:t>
            </a:r>
          </a:p>
          <a:p>
            <a:r>
              <a:rPr lang="ru-RU" dirty="0" smtClean="0"/>
              <a:t>2) Привет Сергей.</a:t>
            </a:r>
          </a:p>
          <a:p>
            <a:r>
              <a:rPr lang="ru-RU" dirty="0" smtClean="0"/>
              <a:t>3) Ландыш представляется мне символом леса.</a:t>
            </a:r>
          </a:p>
          <a:p>
            <a:r>
              <a:rPr lang="ru-RU" dirty="0" smtClean="0"/>
              <a:t>4) В изящных снежно-белых цветках прячется зима ждёт своей поры.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88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1) Наступил день и на городской улице появились бродячие циркачи.</a:t>
            </a:r>
          </a:p>
          <a:p>
            <a:r>
              <a:rPr lang="ru-RU" dirty="0" smtClean="0"/>
              <a:t>2) Ветер осенний в лесах поднимается шумно по чащам идет.</a:t>
            </a:r>
          </a:p>
          <a:p>
            <a:r>
              <a:rPr lang="ru-RU" dirty="0" smtClean="0"/>
              <a:t>3) Что же ты моя старушка приумолкла у окна?</a:t>
            </a:r>
          </a:p>
          <a:p>
            <a:r>
              <a:rPr lang="ru-RU" dirty="0" smtClean="0"/>
              <a:t>4) Ребята спешите на урок.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705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14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57401"/>
            <a:ext cx="8472518" cy="3729053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Объясните значение фразеологизма, запишите. Используя не менее двух предложений, опишите ситуацию, в которой будет уместно употребление этого фразеологизма. Включите фразеологизм  в одно из                      предложений.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025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023005"/>
          </a:xfrm>
        </p:spPr>
        <p:txBody>
          <a:bodyPr>
            <a:normAutofit/>
          </a:bodyPr>
          <a:lstStyle/>
          <a:p>
            <a:r>
              <a:rPr lang="ru-RU" sz="6600" b="1" dirty="0"/>
              <a:t>Ни свет ни заря — ...</a:t>
            </a:r>
          </a:p>
        </p:txBody>
      </p:sp>
    </p:spTree>
    <p:extLst>
      <p:ext uri="{BB962C8B-B14F-4D97-AF65-F5344CB8AC3E}">
        <p14:creationId xmlns:p14="http://schemas.microsoft.com/office/powerpoint/2010/main" val="578293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 свет ни заря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 очень рано.</a:t>
            </a:r>
          </a:p>
          <a:p>
            <a:r>
              <a:rPr lang="ru-RU" sz="3600" dirty="0"/>
              <a:t>Поезд прибывал в пять утра. Опаздывать никому не хотелось. Поэтому пришлось вставать ни свет ни заря.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981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1"/>
            <a:ext cx="8229600" cy="345163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6600" b="1" dirty="0"/>
              <a:t>Водить за нос— ...</a:t>
            </a:r>
          </a:p>
        </p:txBody>
      </p:sp>
    </p:spTree>
    <p:extLst>
      <p:ext uri="{BB962C8B-B14F-4D97-AF65-F5344CB8AC3E}">
        <p14:creationId xmlns:p14="http://schemas.microsoft.com/office/powerpoint/2010/main" val="15082078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Водить за нос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500462"/>
          </a:xfrm>
        </p:spPr>
        <p:txBody>
          <a:bodyPr>
            <a:normAutofit/>
          </a:bodyPr>
          <a:lstStyle/>
          <a:p>
            <a:r>
              <a:rPr lang="ru-RU" sz="3600" dirty="0"/>
              <a:t>о</a:t>
            </a:r>
            <a:r>
              <a:rPr lang="ru-RU" sz="3600" dirty="0" smtClean="0"/>
              <a:t>бманывать</a:t>
            </a:r>
            <a:r>
              <a:rPr lang="ru-RU" sz="3600" dirty="0"/>
              <a:t>, вводить в заблуждение.</a:t>
            </a:r>
          </a:p>
          <a:p>
            <a:pPr>
              <a:buNone/>
            </a:pPr>
            <a:r>
              <a:rPr lang="ru-RU" sz="3600" dirty="0"/>
              <a:t>В классе произошла </a:t>
            </a:r>
            <a:r>
              <a:rPr lang="ru-RU" sz="3600" dirty="0" smtClean="0"/>
              <a:t>интересная ситуация</a:t>
            </a:r>
            <a:r>
              <a:rPr lang="ru-RU" sz="3600" dirty="0"/>
              <a:t>: кто-то подложил лягушку в портфель Маше. </a:t>
            </a:r>
            <a:r>
              <a:rPr lang="ru-RU" sz="3600" dirty="0"/>
              <a:t>Коля долго водил нас за нос, но мы все же догадались, что это сделал 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40780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023005"/>
          </a:xfrm>
        </p:spPr>
        <p:txBody>
          <a:bodyPr>
            <a:normAutofit/>
          </a:bodyPr>
          <a:lstStyle/>
          <a:p>
            <a:r>
              <a:rPr lang="ru-RU" sz="6600" b="1" dirty="0"/>
              <a:t>Вставлять палки в колеса — ...</a:t>
            </a:r>
          </a:p>
        </p:txBody>
      </p:sp>
    </p:spTree>
    <p:extLst>
      <p:ext uri="{BB962C8B-B14F-4D97-AF65-F5344CB8AC3E}">
        <p14:creationId xmlns:p14="http://schemas.microsoft.com/office/powerpoint/2010/main" val="2556300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767" y="1457325"/>
            <a:ext cx="6802040" cy="36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187"/>
          <p:cNvSpPr>
            <a:spLocks noChangeArrowheads="1"/>
          </p:cNvSpPr>
          <p:nvPr/>
        </p:nvSpPr>
        <p:spPr bwMode="auto">
          <a:xfrm>
            <a:off x="3059906" y="2564606"/>
            <a:ext cx="2915841" cy="2052638"/>
          </a:xfrm>
          <a:prstGeom prst="rect">
            <a:avLst/>
          </a:prstGeom>
          <a:ln/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69" tIns="34275" rIns="68569" bIns="34275"/>
          <a:lstStyle/>
          <a:p>
            <a:pPr algn="ctr">
              <a:spcBef>
                <a:spcPts val="356"/>
              </a:spcBef>
              <a:buSzPts val="2800"/>
              <a:defRPr/>
            </a:pPr>
            <a:r>
              <a:rPr lang="ru-RU" sz="1500" b="1" i="1" dirty="0"/>
              <a:t>Качество образования </a:t>
            </a:r>
            <a:r>
              <a:rPr lang="ru-RU" sz="1500" dirty="0"/>
              <a:t>― комплексная характеристика, отражающая диапазон и уровень образовательных услуг, предоставляемых населению системой образования в соответствии с интересами личности, общества и государства</a:t>
            </a:r>
            <a:r>
              <a:rPr lang="ru-RU" sz="1500" dirty="0">
                <a:solidFill>
                  <a:srgbClr val="262626"/>
                </a:solidFill>
                <a:sym typeface="Garamond" pitchFamily="18" charset="0"/>
              </a:rPr>
              <a:t>.</a:t>
            </a:r>
            <a:r>
              <a:rPr lang="ru-RU" sz="1500" b="1" dirty="0">
                <a:solidFill>
                  <a:srgbClr val="262626"/>
                </a:solidFill>
                <a:sym typeface="Garamond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619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Вставлять палки в колеса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3857652"/>
          </a:xfrm>
        </p:spPr>
        <p:txBody>
          <a:bodyPr>
            <a:normAutofit/>
          </a:bodyPr>
          <a:lstStyle/>
          <a:p>
            <a:r>
              <a:rPr lang="ru-RU" sz="3600" dirty="0"/>
              <a:t>серьезно мешать</a:t>
            </a:r>
          </a:p>
          <a:p>
            <a:r>
              <a:rPr lang="ru-RU" dirty="0" smtClean="0"/>
              <a:t>Я долго не мог понять, кто вставляет мне палки в колеса и почему мой доклад комиссии не понравился.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1575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/>
              <a:t>Не подпускать на пушечный выстрел - …  </a:t>
            </a:r>
          </a:p>
        </p:txBody>
      </p:sp>
    </p:spTree>
    <p:extLst>
      <p:ext uri="{BB962C8B-B14F-4D97-AF65-F5344CB8AC3E}">
        <p14:creationId xmlns:p14="http://schemas.microsoft.com/office/powerpoint/2010/main" val="3877632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3229"/>
            <a:ext cx="8229600" cy="100844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 подпускать на пушечный выстрел-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237319"/>
          </a:xfrm>
        </p:spPr>
        <p:txBody>
          <a:bodyPr>
            <a:normAutofit fontScale="85000" lnSpcReduction="20000"/>
          </a:bodyPr>
          <a:lstStyle/>
          <a:p>
            <a:r>
              <a:rPr lang="ru-RU" sz="4200" dirty="0"/>
              <a:t> не подходить, не подпускать близко.</a:t>
            </a:r>
          </a:p>
          <a:p>
            <a:r>
              <a:rPr lang="ru-RU" sz="4200" dirty="0"/>
              <a:t>Собака попала в капкан. Нам с трудом удалось её освободить, потому что она долго никого к себе не подпускала на пушечный выстрел.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524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023005"/>
          </a:xfrm>
        </p:spPr>
        <p:txBody>
          <a:bodyPr/>
          <a:lstStyle/>
          <a:p>
            <a:r>
              <a:rPr lang="ru-RU" sz="6600" b="1" dirty="0"/>
              <a:t>Белая ворона — 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4396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Белая ворона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тот, кто отличается от других.</a:t>
            </a:r>
          </a:p>
          <a:p>
            <a:r>
              <a:rPr lang="ru-RU" dirty="0" smtClean="0"/>
              <a:t>Он никогда не мог произнести грубого слова или обидеть кого-то. Этим он был так не похож на всех остальных детдомовцев. Мы прозвали его белой вороной.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4810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023005"/>
          </a:xfrm>
        </p:spPr>
        <p:txBody>
          <a:bodyPr/>
          <a:lstStyle/>
          <a:p>
            <a:r>
              <a:rPr lang="ru-RU" sz="6600" b="1" dirty="0"/>
              <a:t>Семь пядей во лбу—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7783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 пядей во лбу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-очень умный, талантливый.</a:t>
            </a:r>
          </a:p>
          <a:p>
            <a:r>
              <a:rPr lang="ru-RU" dirty="0" smtClean="0"/>
              <a:t>Мой папа закончил параллельно два университета. Бабушка сказала, что у него семь пядей во лбу.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0864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023005"/>
          </a:xfrm>
        </p:spPr>
        <p:txBody>
          <a:bodyPr/>
          <a:lstStyle/>
          <a:p>
            <a:r>
              <a:rPr lang="ru-RU" sz="6600" b="1" dirty="0"/>
              <a:t>Развесил уши — 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0535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63229"/>
            <a:ext cx="8229600" cy="937011"/>
          </a:xfrm>
        </p:spPr>
        <p:txBody>
          <a:bodyPr/>
          <a:lstStyle/>
          <a:p>
            <a:r>
              <a:rPr lang="ru-RU" dirty="0" smtClean="0"/>
              <a:t>Развесил уши 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1"/>
            <a:ext cx="8229600" cy="3451633"/>
          </a:xfrm>
        </p:spPr>
        <p:txBody>
          <a:bodyPr/>
          <a:lstStyle/>
          <a:p>
            <a:r>
              <a:rPr lang="ru-RU" sz="3600" dirty="0"/>
              <a:t>заслушался.</a:t>
            </a:r>
          </a:p>
          <a:p>
            <a:r>
              <a:rPr lang="ru-RU" sz="3600" dirty="0"/>
              <a:t>Мы пришли на встречу с путешественником. Он рассказывал о своих приключениях, а мы слушали его, развесив уши.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5549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47664" y="2348880"/>
            <a:ext cx="56703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Спасибо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55582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 txBox="1">
            <a:spLocks/>
          </p:cNvSpPr>
          <p:nvPr/>
        </p:nvSpPr>
        <p:spPr bwMode="auto">
          <a:xfrm>
            <a:off x="736998" y="1269206"/>
            <a:ext cx="7670006" cy="863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400">
                <a:solidFill>
                  <a:srgbClr val="262626"/>
                </a:solidFill>
                <a:latin typeface="Garamond" panose="02020404030301010803" pitchFamily="18" charset="0"/>
              </a:defRPr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2000">
                <a:solidFill>
                  <a:srgbClr val="262626"/>
                </a:solidFill>
                <a:latin typeface="Garamond" panose="02020404030301010803" pitchFamily="18" charset="0"/>
              </a:defRPr>
            </a:lvl2pPr>
            <a:lvl3pPr marL="12001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>
                <a:solidFill>
                  <a:srgbClr val="262626"/>
                </a:solidFill>
                <a:latin typeface="Garamond" panose="02020404030301010803" pitchFamily="18" charset="0"/>
              </a:defRPr>
            </a:lvl3pPr>
            <a:lvl4pPr marL="1543050" indent="-1714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600">
                <a:solidFill>
                  <a:srgbClr val="262626"/>
                </a:solidFill>
                <a:latin typeface="Garamond" panose="02020404030301010803" pitchFamily="18" charset="0"/>
              </a:defRPr>
            </a:lvl4pPr>
            <a:lvl5pPr marL="2000250" indent="-171450" defTabSz="45720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5pPr>
            <a:lvl6pPr marL="2457450" indent="-17145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6pPr>
            <a:lvl7pPr marL="2914650" indent="-17145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7pPr>
            <a:lvl8pPr marL="3371850" indent="-17145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8pPr>
            <a:lvl9pPr marL="3829050" indent="-17145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 panose="020B0604020202020204" pitchFamily="34" charset="0"/>
              <a:buChar char="•"/>
              <a:defRPr sz="1400">
                <a:solidFill>
                  <a:srgbClr val="262626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>
                <a:solidFill>
                  <a:srgbClr val="2C2CB2"/>
                </a:solidFill>
              </a:rPr>
              <a:t>Понятие «качество образования»</a:t>
            </a: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1494235" y="2056210"/>
            <a:ext cx="1835944" cy="563165"/>
          </a:xfrm>
          <a:prstGeom prst="wedgeRoundRectCallout">
            <a:avLst>
              <a:gd name="adj1" fmla="val -46680"/>
              <a:gd name="adj2" fmla="val 87275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050" dirty="0"/>
              <a:t>Отметки, привлекательность содержания учебных предметов и обучения.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16" y="2139554"/>
            <a:ext cx="1017984" cy="12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ru-RU" altLang="ru-RU" sz="135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>
            <a:fillRect/>
          </a:stretch>
        </p:blipFill>
        <p:spPr bwMode="auto">
          <a:xfrm>
            <a:off x="764382" y="3873104"/>
            <a:ext cx="912019" cy="1634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473994" y="3417094"/>
            <a:ext cx="1747838" cy="552450"/>
          </a:xfrm>
          <a:prstGeom prst="wedgeRoundRectCallout">
            <a:avLst>
              <a:gd name="adj1" fmla="val -46680"/>
              <a:gd name="adj2" fmla="val 87275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050" dirty="0"/>
              <a:t>Отметки в дневнике детей, развитие индивидуальных качеств личности ребёнка.</a:t>
            </a:r>
          </a:p>
        </p:txBody>
      </p:sp>
      <p:sp>
        <p:nvSpPr>
          <p:cNvPr id="19465" name="AutoShape 5" descr="ÐÐ°ÑÑÐ¸Ð½ÐºÐ¸ Ð¿Ð¾ Ð·Ð°Ð¿ÑÐ¾ÑÑ ÐºÐ°ÑÑÐ¸Ð½ÐºÐ¸ ÑÑÐ¸ÑÐµÐ»Ñ Ð¼ÑÐ»ÑÑ png"/>
          <p:cNvSpPr>
            <a:spLocks noChangeAspect="1" noChangeArrowheads="1"/>
          </p:cNvSpPr>
          <p:nvPr/>
        </p:nvSpPr>
        <p:spPr bwMode="auto">
          <a:xfrm>
            <a:off x="230981" y="86320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endParaRPr lang="ru-RU" altLang="ru-RU" sz="135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2141935"/>
            <a:ext cx="937022" cy="1268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ая прямоугольная выноска 10"/>
          <p:cNvSpPr/>
          <p:nvPr/>
        </p:nvSpPr>
        <p:spPr>
          <a:xfrm>
            <a:off x="5436394" y="2041923"/>
            <a:ext cx="1939529" cy="702469"/>
          </a:xfrm>
          <a:prstGeom prst="wedgeRoundRectCallout">
            <a:avLst>
              <a:gd name="adj1" fmla="val 40795"/>
              <a:gd name="adj2" fmla="val 7572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050" dirty="0"/>
              <a:t>Качество знаний, применение эффективных технологий, разнообразие современных форм и методов обучения.</a:t>
            </a:r>
          </a:p>
        </p:txBody>
      </p:sp>
      <p:pic>
        <p:nvPicPr>
          <p:cNvPr id="12" name="Рисунок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69" y="4219575"/>
            <a:ext cx="1844279" cy="127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5330429" y="3409950"/>
            <a:ext cx="2430065" cy="809625"/>
          </a:xfrm>
          <a:prstGeom prst="wedgeRoundRectCallout">
            <a:avLst>
              <a:gd name="adj1" fmla="val 40795"/>
              <a:gd name="adj2" fmla="val 7572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050" dirty="0"/>
              <a:t>Отметки в аттестате, переход на следующую ступень обучения , результаты, показанные учениками при проведении экзаменов, олимпиад, соревнований и конкурсов.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3330179" y="2744391"/>
            <a:ext cx="2000250" cy="641747"/>
          </a:xfrm>
          <a:prstGeom prst="wedgeRoundRectCallout">
            <a:avLst>
              <a:gd name="adj1" fmla="val -803"/>
              <a:gd name="adj2" fmla="val 164948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1050" dirty="0"/>
              <a:t>Поступление в вузы, </a:t>
            </a:r>
          </a:p>
          <a:p>
            <a:pPr>
              <a:defRPr/>
            </a:pPr>
            <a:r>
              <a:rPr lang="ru-RU" sz="1050" dirty="0"/>
              <a:t>рейтинг школы в социуме, </a:t>
            </a:r>
          </a:p>
          <a:p>
            <a:pPr>
              <a:defRPr/>
            </a:pPr>
            <a:r>
              <a:rPr lang="ru-RU" sz="1050" dirty="0"/>
              <a:t>число хорошо образованных и подготовленных выпускников.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60"/>
          <a:stretch>
            <a:fillRect/>
          </a:stretch>
        </p:blipFill>
        <p:spPr bwMode="auto">
          <a:xfrm>
            <a:off x="3108722" y="4076701"/>
            <a:ext cx="2813447" cy="143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1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714621"/>
            <a:ext cx="8429684" cy="2236209"/>
            <a:chOff x="1115616" y="2146448"/>
            <a:chExt cx="9091680" cy="352011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9091680" cy="15988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92665" y="5085185"/>
              <a:ext cx="5162225" cy="581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785788" y="2000240"/>
            <a:ext cx="785817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Готовимся </a:t>
            </a:r>
          </a:p>
          <a:p>
            <a:pPr algn="ctr"/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к </a:t>
            </a:r>
            <a:r>
              <a:rPr lang="ru-RU" sz="6600" dirty="0" smtClean="0">
                <a:solidFill>
                  <a:srgbClr val="FF0000"/>
                </a:solidFill>
                <a:latin typeface="Arial Black" pitchFamily="34" charset="0"/>
              </a:rPr>
              <a:t>ВПР по русскому языку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830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08431"/>
            <a:ext cx="8229600" cy="63461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6 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814393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Найдите и исправьте ошибку (ошибки) в образовании формы слова. Запишите правильный вариант формы слова (слов).</a:t>
            </a:r>
          </a:p>
          <a:p>
            <a:r>
              <a:rPr lang="ru-RU" sz="4400" dirty="0"/>
              <a:t>1)Крепкое кофе</a:t>
            </a:r>
          </a:p>
          <a:p>
            <a:r>
              <a:rPr lang="ru-RU" sz="4400" dirty="0"/>
              <a:t>2) Обеих подруг</a:t>
            </a:r>
          </a:p>
          <a:p>
            <a:r>
              <a:rPr lang="ru-RU" sz="4400" dirty="0"/>
              <a:t>3) самый хороший</a:t>
            </a:r>
          </a:p>
          <a:p>
            <a:r>
              <a:rPr lang="ru-RU" sz="4400" dirty="0"/>
              <a:t>4) более пятисот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54426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28801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Крепкий кофе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1290970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1) заграничные паспорта</a:t>
            </a:r>
          </a:p>
          <a:p>
            <a:r>
              <a:rPr lang="ru-RU" sz="4400" dirty="0"/>
              <a:t>2) </a:t>
            </a:r>
            <a:r>
              <a:rPr lang="ru-RU" sz="4400" dirty="0" err="1"/>
              <a:t>трехстам</a:t>
            </a:r>
            <a:r>
              <a:rPr lang="ru-RU" sz="4400" dirty="0"/>
              <a:t> горожанам</a:t>
            </a:r>
          </a:p>
          <a:p>
            <a:r>
              <a:rPr lang="ru-RU" sz="4400" dirty="0"/>
              <a:t>3) насквозь промок</a:t>
            </a:r>
          </a:p>
          <a:p>
            <a:r>
              <a:rPr lang="ru-RU" sz="4400" dirty="0"/>
              <a:t>4) прибегайте ко мне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964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288012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/>
              <a:t>Трёмстам горожанам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569619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624</TotalTime>
  <Words>950</Words>
  <Application>Microsoft Office PowerPoint</Application>
  <PresentationFormat>Экран (4:3)</PresentationFormat>
  <Paragraphs>113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7" baseType="lpstr">
      <vt:lpstr>Arial</vt:lpstr>
      <vt:lpstr>Arial Black</vt:lpstr>
      <vt:lpstr>Calibri</vt:lpstr>
      <vt:lpstr>Candara</vt:lpstr>
      <vt:lpstr>Garamond</vt:lpstr>
      <vt:lpstr>Monotype Corsiva</vt:lpstr>
      <vt:lpstr>Symbol</vt:lpstr>
      <vt:lpstr>Волна</vt:lpstr>
      <vt:lpstr>                         Подготовка к ВПР  по русскому языку (задания 6,7,14)   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6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7</vt:lpstr>
      <vt:lpstr>Презентация PowerPoint</vt:lpstr>
      <vt:lpstr>Презентация PowerPoint</vt:lpstr>
      <vt:lpstr>Презентация PowerPoint</vt:lpstr>
      <vt:lpstr>Задание 8  </vt:lpstr>
      <vt:lpstr>Презентация PowerPoint</vt:lpstr>
      <vt:lpstr>Презентация PowerPoint</vt:lpstr>
      <vt:lpstr>Презентация PowerPoint</vt:lpstr>
      <vt:lpstr>Задание 14</vt:lpstr>
      <vt:lpstr>Презентация PowerPoint</vt:lpstr>
      <vt:lpstr>Ни свет ни заря -</vt:lpstr>
      <vt:lpstr>Презентация PowerPoint</vt:lpstr>
      <vt:lpstr>Водить за нос -</vt:lpstr>
      <vt:lpstr>Презентация PowerPoint</vt:lpstr>
      <vt:lpstr>Вставлять палки в колеса - </vt:lpstr>
      <vt:lpstr>Презентация PowerPoint</vt:lpstr>
      <vt:lpstr>Не подпускать на пушечный выстрел-</vt:lpstr>
      <vt:lpstr>Презентация PowerPoint</vt:lpstr>
      <vt:lpstr>Белая ворона - </vt:lpstr>
      <vt:lpstr>Презентация PowerPoint</vt:lpstr>
      <vt:lpstr>Семь пядей во лбу - </vt:lpstr>
      <vt:lpstr>Презентация PowerPoint</vt:lpstr>
      <vt:lpstr>Развесил уши -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и методы обучения, критерии оценивания детей с ОВЗ на уроках технология  с применением ИКТ</dc:title>
  <dc:creator>user</dc:creator>
  <cp:lastModifiedBy>SAMSUNG</cp:lastModifiedBy>
  <cp:revision>102</cp:revision>
  <dcterms:created xsi:type="dcterms:W3CDTF">2018-03-26T11:13:16Z</dcterms:created>
  <dcterms:modified xsi:type="dcterms:W3CDTF">2024-02-10T15:51:15Z</dcterms:modified>
</cp:coreProperties>
</file>