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17"/>
  </p:notesMasterIdLst>
  <p:sldIdLst>
    <p:sldId id="256" r:id="rId3"/>
    <p:sldId id="287" r:id="rId4"/>
    <p:sldId id="260" r:id="rId5"/>
    <p:sldId id="291" r:id="rId6"/>
    <p:sldId id="285" r:id="rId7"/>
    <p:sldId id="286" r:id="rId8"/>
    <p:sldId id="280" r:id="rId9"/>
    <p:sldId id="267" r:id="rId10"/>
    <p:sldId id="277" r:id="rId11"/>
    <p:sldId id="296" r:id="rId12"/>
    <p:sldId id="297" r:id="rId13"/>
    <p:sldId id="298" r:id="rId14"/>
    <p:sldId id="299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e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47C54-4339-41BE-87EC-3C88E87C8B1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DC911-DE03-4202-9FEE-062555AE8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537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A4FE01-B608-4EA2-B22C-960B446F39F4}" type="slidenum">
              <a:rPr lang="ru-RU"/>
              <a:pPr/>
              <a:t>7</a:t>
            </a:fld>
            <a:endParaRPr lang="ru-RU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31D34-0026-4660-A84F-F0C7991011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775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E6FFC1A-A3AC-4F0F-A509-8E8539DB58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2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E66830A-A46D-414D-A7A2-27831C9E12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76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351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616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535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388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76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7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93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62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055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36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EA9CB-885D-4CB0-BB4E-B78C264ED0A6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11.02.2024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5B597-5BC7-4756-B9E5-73337E7E7F5E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467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4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25.jpe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1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27.png"/><Relationship Id="rId10" Type="http://schemas.openxmlformats.org/officeDocument/2006/relationships/image" Target="../media/image64.png"/><Relationship Id="rId4" Type="http://schemas.openxmlformats.org/officeDocument/2006/relationships/image" Target="../media/image580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12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22.e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1268413"/>
            <a:ext cx="5410200" cy="2084387"/>
          </a:xfrm>
        </p:spPr>
        <p:txBody>
          <a:bodyPr/>
          <a:lstStyle/>
          <a:p>
            <a:pPr algn="ctr"/>
            <a:r>
              <a:rPr lang="ru-RU" sz="6000" b="1"/>
              <a:t>Урок математики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7200">
                <a:solidFill>
                  <a:srgbClr val="0066FF"/>
                </a:solidFill>
              </a:rPr>
              <a:t>5 класс</a:t>
            </a:r>
          </a:p>
        </p:txBody>
      </p:sp>
      <p:pic>
        <p:nvPicPr>
          <p:cNvPr id="4104" name="Picture 8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581525"/>
            <a:ext cx="1871663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PE032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981075"/>
            <a:ext cx="1371600" cy="1236663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945201" y="6130151"/>
                <a:ext cx="8527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урок 91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201" y="6130151"/>
                <a:ext cx="852798" cy="276999"/>
              </a:xfrm>
              <a:prstGeom prst="rect">
                <a:avLst/>
              </a:prstGeom>
              <a:blipFill>
                <a:blip r:embed="rId4"/>
                <a:stretch>
                  <a:fillRect l="-6429" r="-714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532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02449" y="675441"/>
                <a:ext cx="874630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Как  записать смешанное число в виде неправильной дроби </m:t>
                    </m:r>
                  </m:oMath>
                </a14:m>
                <a:r>
                  <a:rPr lang="ru-RU" sz="2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?</a:t>
                </a:r>
                <a:endParaRPr lang="ru-RU" sz="2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49" y="675441"/>
                <a:ext cx="8746305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39" t="-10526" r="-627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4142357"/>
            <a:ext cx="2030831" cy="2359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248371" y="1381266"/>
                <a:ext cx="1548822" cy="1292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  <m:r>
                      <a:rPr lang="ru-RU" sz="54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5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371" y="1381266"/>
                <a:ext cx="1548822" cy="1292598"/>
              </a:xfrm>
              <a:prstGeom prst="rect">
                <a:avLst/>
              </a:prstGeom>
              <a:blipFill rotWithShape="1">
                <a:blip r:embed="rId6"/>
                <a:stretch>
                  <a:fillRect l="-21260" b="-13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581294" y="1389131"/>
                <a:ext cx="2709973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ru-RU" sz="40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294" y="1389131"/>
                <a:ext cx="2709973" cy="126130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096305" y="1383157"/>
                <a:ext cx="912429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𝟐𝟏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305" y="1383157"/>
                <a:ext cx="912429" cy="124880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248370" y="3130302"/>
                <a:ext cx="1548822" cy="1292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5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54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ru-RU" sz="5400" b="1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</m:oMath>
                </a14:m>
                <a:endParaRPr lang="ru-RU" sz="5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370" y="3130302"/>
                <a:ext cx="1548822" cy="1292598"/>
              </a:xfrm>
              <a:prstGeom prst="rect">
                <a:avLst/>
              </a:prstGeom>
              <a:blipFill rotWithShape="1">
                <a:blip r:embed="rId11"/>
                <a:stretch>
                  <a:fillRect l="-21260" b="-13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581292" y="3088086"/>
                <a:ext cx="2709973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  <m:r>
                        <a:rPr lang="ru-RU" sz="4000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292" y="3088086"/>
                <a:ext cx="2709973" cy="126130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87248" y="3103766"/>
                <a:ext cx="2184381" cy="12613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ru-RU" sz="4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248" y="3103766"/>
                <a:ext cx="2184381" cy="126130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730480" y="3103661"/>
                <a:ext cx="989373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num>
                        <m:den/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0480" y="3103661"/>
                <a:ext cx="989373" cy="124880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096304" y="3132193"/>
                <a:ext cx="606256" cy="12488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𝟗</m:t>
                          </m:r>
                        </m:num>
                        <m:den>
                          <m:r>
                            <a:rPr lang="ru-RU" sz="4000" b="1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304" y="3132193"/>
                <a:ext cx="606256" cy="124880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1252249" y="1556898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81636" y="210187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4198" y="1420026"/>
            <a:ext cx="716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4 ·</a:t>
            </a:r>
            <a:endParaRPr lang="ru-RU" sz="40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82902" y="132543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endParaRPr lang="ru-RU" sz="40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95204" y="1421013"/>
            <a:ext cx="840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+1</a:t>
            </a:r>
            <a:endParaRPr lang="ru-RU" sz="4000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70917" y="5015147"/>
                <a:ext cx="725230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ru-RU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Надо целую часть умножить на знаменатель</m:t>
                      </m:r>
                    </m:oMath>
                  </m:oMathPara>
                </a14:m>
                <a:endParaRPr lang="ru-RU" sz="2400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и прибавить числитель</m:t>
                    </m:r>
                  </m:oMath>
                </a14:m>
                <a:r>
                  <a:rPr lang="ru-RU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а знаменатель </a:t>
                </a:r>
              </a:p>
              <a:p>
                <a:r>
                  <a:rPr lang="ru-RU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оставить без изменения</a:t>
                </a:r>
                <a:r>
                  <a:rPr lang="ru-RU" sz="24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917" y="5015147"/>
                <a:ext cx="7252306" cy="1200329"/>
              </a:xfrm>
              <a:prstGeom prst="rect">
                <a:avLst/>
              </a:prstGeom>
              <a:blipFill>
                <a:blip r:embed="rId16"/>
                <a:stretch>
                  <a:fillRect l="-1261" b="-10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481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0.15295 -0.046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9" y="-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-1.85185E-6 L 0.18854 -0.0995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36" y="-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0.25434 0.0136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8" y="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8" grpId="1"/>
      <p:bldP spid="18" grpId="2"/>
      <p:bldP spid="22" grpId="0"/>
      <p:bldP spid="22" grpId="1"/>
      <p:bldP spid="23" grpId="0"/>
      <p:bldP spid="24" grpId="0"/>
      <p:bldP spid="24" grpId="1"/>
      <p:bldP spid="24" grpId="2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20" y="4356728"/>
            <a:ext cx="2678903" cy="216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7502" y="870188"/>
                <a:ext cx="859081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Запишите в виде неправильной дроби: </m:t>
                      </m:r>
                    </m:oMath>
                  </m:oMathPara>
                </a14:m>
                <a:endParaRPr lang="ru-RU" sz="36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02" y="870188"/>
                <a:ext cx="8590813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187624" y="1781455"/>
                <a:ext cx="1348446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  <m:r>
                        <a:rPr lang="ru-RU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36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781455"/>
                <a:ext cx="1348446" cy="113306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2317511" y="3450293"/>
                <a:ext cx="1671408" cy="11330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</m:t>
                      </m:r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36</m:t>
                          </m:r>
                        </m:den>
                      </m:f>
                      <m:r>
                        <a:rPr lang="ru-RU" sz="3600" b="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7511" y="3450293"/>
                <a:ext cx="1671408" cy="113306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940152" y="1787097"/>
                <a:ext cx="1671408" cy="11274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5</m:t>
                      </m:r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ru-RU" sz="3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den>
                      </m:f>
                      <m:r>
                        <a:rPr lang="ru-RU" sz="3600" b="0" i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787097"/>
                <a:ext cx="1671408" cy="112742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5967552" y="3475462"/>
                <a:ext cx="1671408" cy="1129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num>
                        <m:den>
                          <m:r>
                            <a:rPr lang="ru-RU" sz="3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ru-RU" sz="3600" b="0" i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36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7552" y="3475462"/>
                <a:ext cx="1671408" cy="11294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332832" y="1797484"/>
                <a:ext cx="2599208" cy="1031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lang="ru-RU" sz="43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3∗</m:t>
                        </m:r>
                        <m:r>
                          <a:rPr lang="ru-RU" sz="43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ru-RU" sz="43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r>
                          <a:rPr lang="ru-RU" sz="43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4300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3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3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29</m:t>
                        </m:r>
                      </m:num>
                      <m:den>
                        <m:r>
                          <a:rPr lang="ru-RU" sz="43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ru-RU" sz="4300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832" y="1797484"/>
                <a:ext cx="2599208" cy="1031629"/>
              </a:xfrm>
              <a:prstGeom prst="rect">
                <a:avLst/>
              </a:prstGeom>
              <a:blipFill>
                <a:blip r:embed="rId9"/>
                <a:stretch>
                  <a:fillRect b="-142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11560" y="1787097"/>
                <a:ext cx="798617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62</m:t>
                          </m:r>
                        </m:num>
                        <m:den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ru-RU" sz="3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1560" y="1787097"/>
                <a:ext cx="798617" cy="113306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48802" y="3489064"/>
                <a:ext cx="798617" cy="11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83</m:t>
                          </m:r>
                        </m:num>
                        <m:den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36</m:t>
                          </m:r>
                        </m:den>
                      </m:f>
                    </m:oMath>
                  </m:oMathPara>
                </a14:m>
                <a:endParaRPr lang="ru-RU" sz="3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802" y="3489064"/>
                <a:ext cx="798617" cy="113306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380312" y="3481104"/>
                <a:ext cx="798617" cy="11443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35</m:t>
                          </m:r>
                        </m:num>
                        <m:den>
                          <m:r>
                            <a:rPr lang="ru-RU" sz="3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3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0312" y="3481104"/>
                <a:ext cx="798617" cy="114435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55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539552" y="3789040"/>
                <a:ext cx="5747086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Дополнительное задание</m:t>
                      </m:r>
                    </m:oMath>
                  </m:oMathPara>
                </a14:m>
                <a:endParaRPr lang="ru-RU" sz="3600" b="1" i="1" dirty="0" smtClean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ru-RU" sz="36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 5.294</a:t>
                </a:r>
              </a:p>
              <a:p>
                <a:pPr/>
                <a:r>
                  <a:rPr lang="ru-RU" sz="36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 5.298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36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789040"/>
                <a:ext cx="5747086" cy="1754326"/>
              </a:xfrm>
              <a:prstGeom prst="rect">
                <a:avLst/>
              </a:prstGeom>
              <a:blipFill>
                <a:blip r:embed="rId2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39552" y="2060848"/>
                <a:ext cx="2944268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№ 5.253 </m:t>
                      </m:r>
                      <m:d>
                        <m:dPr>
                          <m:ctrlPr>
                            <a:rPr lang="ru-RU" sz="36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36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</m:d>
                    </m:oMath>
                  </m:oMathPara>
                </a14:m>
                <a:endParaRPr lang="ru-RU" sz="3600" i="1" dirty="0" smtClean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ru-RU" sz="36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№ 5.272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36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060848"/>
                <a:ext cx="2944268" cy="1200329"/>
              </a:xfrm>
              <a:prstGeom prst="rect">
                <a:avLst/>
              </a:prstGeom>
              <a:blipFill>
                <a:blip r:embed="rId3"/>
                <a:stretch>
                  <a:fillRect b="-177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9902" y="1022588"/>
                <a:ext cx="50593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Работаем по учебнику</m:t>
                      </m:r>
                      <m:r>
                        <a:rPr lang="ru-RU" sz="3600" b="1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36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902" y="1022588"/>
                <a:ext cx="5059398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76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397502" y="870188"/>
                <a:ext cx="4242636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Домашняя работа.</m:t>
                      </m:r>
                    </m:oMath>
                  </m:oMathPara>
                </a14:m>
                <a:endParaRPr lang="ru-RU" sz="3600" i="1" dirty="0" smtClean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:r>
                  <a:rPr lang="ru-RU" sz="3600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</a:t>
                </a:r>
                <a:r>
                  <a:rPr lang="ru-RU" sz="36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5.293</a:t>
                </a:r>
              </a:p>
              <a:p>
                <a:pPr/>
                <a:r>
                  <a:rPr lang="ru-RU" sz="3600" dirty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</a:t>
                </a:r>
                <a:r>
                  <a:rPr lang="ru-RU" sz="3600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5.308 (а)</a:t>
                </a:r>
                <a14:m>
                  <m:oMath xmlns:m="http://schemas.openxmlformats.org/officeDocument/2006/math">
                    <m:r>
                      <a:rPr lang="ru-RU" sz="36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</m:oMath>
                </a14:m>
                <a:endParaRPr lang="ru-RU" sz="3600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502" y="870188"/>
                <a:ext cx="4242636" cy="1754326"/>
              </a:xfrm>
              <a:prstGeom prst="rect">
                <a:avLst/>
              </a:prstGeom>
              <a:blipFill>
                <a:blip r:embed="rId2"/>
                <a:stretch>
                  <a:fillRect l="-4310" b="-11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634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Вырази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свое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настроение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Мне все понятно, у меня все получается!</a:t>
            </a:r>
          </a:p>
          <a:p>
            <a:pPr eaLnBrk="1" hangingPunct="1">
              <a:lnSpc>
                <a:spcPct val="80000"/>
              </a:lnSpc>
            </a:pPr>
            <a:endParaRPr lang="ru-RU" sz="36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solidFill>
                  <a:srgbClr val="00B0F0"/>
                </a:solidFill>
                <a:cs typeface="Times New Roman" pitchFamily="18" charset="0"/>
              </a:rPr>
              <a:t>У меня еще есть ошибки, но я стараюсь!</a:t>
            </a:r>
          </a:p>
          <a:p>
            <a:pPr eaLnBrk="1" hangingPunct="1">
              <a:lnSpc>
                <a:spcPct val="80000"/>
              </a:lnSpc>
            </a:pPr>
            <a:endParaRPr lang="ru-RU" sz="36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cs typeface="Times New Roman" pitchFamily="18" charset="0"/>
              </a:rPr>
              <a:t>Я ничего не понимаю,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cs typeface="Times New Roman" pitchFamily="18" charset="0"/>
              </a:rPr>
              <a:t>   у меня ничего не получается</a:t>
            </a:r>
            <a:r>
              <a:rPr lang="ru-RU" sz="3600" dirty="0" smtClean="0">
                <a:solidFill>
                  <a:schemeClr val="bg1"/>
                </a:solidFill>
                <a:cs typeface="Times New Roman" pitchFamily="18" charset="0"/>
              </a:rPr>
              <a:t>!</a:t>
            </a:r>
          </a:p>
        </p:txBody>
      </p:sp>
      <p:pic>
        <p:nvPicPr>
          <p:cNvPr id="23556" name="Picture 10" descr="http://miranimashek.ucoz.ru/_ph/100/2/53949916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3538" y="1196975"/>
            <a:ext cx="24304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2" descr="http://miranimashek.ucoz.ru/_ph/100/2/4197934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2781300"/>
            <a:ext cx="155416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http://miranimashek.ucoz.ru/_ph/100/2/43113050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437063"/>
            <a:ext cx="1603375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90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581525"/>
            <a:ext cx="1871663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PE032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981075"/>
            <a:ext cx="1371600" cy="1236663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323850" y="260350"/>
            <a:ext cx="6912446" cy="396073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4400" b="1" dirty="0" smtClean="0">
                <a:solidFill>
                  <a:srgbClr val="0066FF"/>
                </a:solidFill>
              </a:rPr>
              <a:t>Кто ничего не замечает, </a:t>
            </a:r>
            <a:endParaRPr lang="ru-RU" sz="4400" b="1" dirty="0">
              <a:solidFill>
                <a:srgbClr val="0066FF"/>
              </a:solidFill>
            </a:endParaRPr>
          </a:p>
          <a:p>
            <a:r>
              <a:rPr lang="ru-RU" sz="4400" b="1" dirty="0" smtClean="0">
                <a:solidFill>
                  <a:srgbClr val="0066FF"/>
                </a:solidFill>
              </a:rPr>
              <a:t>Тот ничего не изучает.</a:t>
            </a:r>
            <a:endParaRPr lang="ru-RU" sz="4400" b="1" dirty="0">
              <a:solidFill>
                <a:srgbClr val="0066FF"/>
              </a:solidFill>
            </a:endParaRPr>
          </a:p>
          <a:p>
            <a:r>
              <a:rPr lang="ru-RU" sz="4400" b="1" dirty="0">
                <a:solidFill>
                  <a:srgbClr val="0066FF"/>
                </a:solidFill>
              </a:rPr>
              <a:t> </a:t>
            </a:r>
            <a:r>
              <a:rPr lang="ru-RU" sz="4400" b="1" dirty="0" smtClean="0">
                <a:solidFill>
                  <a:srgbClr val="0066FF"/>
                </a:solidFill>
              </a:rPr>
              <a:t>Кто ничего не изучает,</a:t>
            </a:r>
            <a:endParaRPr lang="ru-RU" sz="4400" b="1" dirty="0">
              <a:solidFill>
                <a:srgbClr val="0066FF"/>
              </a:solidFill>
            </a:endParaRPr>
          </a:p>
          <a:p>
            <a:r>
              <a:rPr lang="ru-RU" sz="4400" b="1" dirty="0">
                <a:solidFill>
                  <a:srgbClr val="0066FF"/>
                </a:solidFill>
              </a:rPr>
              <a:t> </a:t>
            </a:r>
            <a:r>
              <a:rPr lang="ru-RU" sz="4400" b="1" dirty="0" smtClean="0">
                <a:solidFill>
                  <a:srgbClr val="0066FF"/>
                </a:solidFill>
              </a:rPr>
              <a:t>Тот вечно хнычет и скучает.</a:t>
            </a:r>
            <a:endParaRPr lang="ru-RU" sz="4400" b="1" dirty="0">
              <a:solidFill>
                <a:srgbClr val="0066FF"/>
              </a:solidFill>
            </a:endParaRPr>
          </a:p>
        </p:txBody>
      </p:sp>
      <p:pic>
        <p:nvPicPr>
          <p:cNvPr id="4117" name="Picture 21" descr="Дискет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4941888"/>
            <a:ext cx="782638" cy="782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96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dd36efffaa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46300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203575" y="260350"/>
            <a:ext cx="5543550" cy="1223963"/>
          </a:xfrm>
          <a:prstGeom prst="cloudCallout">
            <a:avLst>
              <a:gd name="adj1" fmla="val -72509"/>
              <a:gd name="adj2" fmla="val 60245"/>
            </a:avLst>
          </a:prstGeom>
          <a:solidFill>
            <a:srgbClr val="FDDBE6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2400" b="1" i="1" dirty="0" smtClean="0">
                <a:latin typeface="Georgia" pitchFamily="18" charset="0"/>
              </a:rPr>
              <a:t>Вычислите:</a:t>
            </a:r>
            <a:endParaRPr lang="ru-RU" altLang="ru-RU" sz="2400" b="1" i="1" dirty="0">
              <a:latin typeface="Georgia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5" name="Rectangle 7"/>
              <p:cNvSpPr>
                <a:spLocks noChangeArrowheads="1"/>
              </p:cNvSpPr>
              <p:nvPr/>
            </p:nvSpPr>
            <p:spPr bwMode="auto">
              <a:xfrm>
                <a:off x="539750" y="5229225"/>
                <a:ext cx="1008063" cy="1008063"/>
              </a:xfrm>
              <a:prstGeom prst="rect">
                <a:avLst/>
              </a:prstGeom>
              <a:solidFill>
                <a:srgbClr val="CCFFFF"/>
              </a:solidFill>
              <a:ln w="254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altLang="ru-RU" sz="3200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altLang="ru-RU" sz="3200" b="1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altLang="ru-RU" sz="3200" b="1" i="1" smtClean="0">
                              <a:solidFill>
                                <a:schemeClr val="accent2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ru-RU" altLang="ru-RU" sz="3200" b="1" dirty="0">
                  <a:solidFill>
                    <a:schemeClr val="accent2"/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75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750" y="5229225"/>
                <a:ext cx="1008063" cy="100806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5400">
                <a:solidFill>
                  <a:srgbClr val="33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2627313" y="4508500"/>
            <a:ext cx="1079500" cy="1079500"/>
          </a:xfrm>
          <a:prstGeom prst="ellipse">
            <a:avLst/>
          </a:prstGeom>
          <a:solidFill>
            <a:srgbClr val="CCFFFF"/>
          </a:solidFill>
          <a:ln w="25400">
            <a:solidFill>
              <a:srgbClr val="33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1" dirty="0">
                <a:latin typeface="Times New Roman" pitchFamily="18" charset="0"/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77" name="Oval 9"/>
              <p:cNvSpPr>
                <a:spLocks noChangeArrowheads="1"/>
              </p:cNvSpPr>
              <p:nvPr/>
            </p:nvSpPr>
            <p:spPr bwMode="auto">
              <a:xfrm>
                <a:off x="2051050" y="2205038"/>
                <a:ext cx="1079500" cy="1079500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altLang="ru-RU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altLang="ru-RU" sz="3200" b="1" i="1" smtClean="0"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ru-RU" altLang="ru-RU" sz="3200" b="1" i="1" smtClean="0">
                              <a:latin typeface="Cambria Math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ru-RU" altLang="ru-RU" sz="32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77" name="Oval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51050" y="2205038"/>
                <a:ext cx="1079500" cy="1079500"/>
              </a:xfrm>
              <a:prstGeom prst="ellipse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78" name="Oval 10"/>
              <p:cNvSpPr>
                <a:spLocks noChangeArrowheads="1"/>
              </p:cNvSpPr>
              <p:nvPr/>
            </p:nvSpPr>
            <p:spPr bwMode="auto">
              <a:xfrm>
                <a:off x="4140200" y="2852738"/>
                <a:ext cx="1079500" cy="1079500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altLang="ru-RU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altLang="ru-RU" sz="3600" b="1" i="1" smtClean="0"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altLang="ru-RU" sz="36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78" name="Oval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40200" y="2852738"/>
                <a:ext cx="1079500" cy="1079500"/>
              </a:xfrm>
              <a:prstGeom prst="ellipse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79" name="Oval 11"/>
              <p:cNvSpPr>
                <a:spLocks noChangeArrowheads="1"/>
              </p:cNvSpPr>
              <p:nvPr/>
            </p:nvSpPr>
            <p:spPr bwMode="auto">
              <a:xfrm>
                <a:off x="6443663" y="1989138"/>
                <a:ext cx="1079500" cy="1079500"/>
              </a:xfrm>
              <a:prstGeom prst="ellipse">
                <a:avLst/>
              </a:prstGeom>
              <a:solidFill>
                <a:srgbClr val="CCFFFF"/>
              </a:solid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altLang="ru-RU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altLang="ru-RU" sz="36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altLang="ru-RU" sz="36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79" name="Oval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43663" y="1989138"/>
                <a:ext cx="1079500" cy="1079500"/>
              </a:xfrm>
              <a:prstGeom prst="ellipse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540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5508625" y="4149725"/>
            <a:ext cx="1081088" cy="1081088"/>
          </a:xfrm>
          <a:prstGeom prst="rect">
            <a:avLst/>
          </a:prstGeom>
          <a:solidFill>
            <a:srgbClr val="FDDBE6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1" dirty="0">
                <a:solidFill>
                  <a:srgbClr val="CC0000"/>
                </a:solidFill>
                <a:latin typeface="Times New Roman" pitchFamily="18" charset="0"/>
              </a:rPr>
              <a:t>1</a:t>
            </a:r>
          </a:p>
        </p:txBody>
      </p:sp>
      <p:pic>
        <p:nvPicPr>
          <p:cNvPr id="7181" name="Picture 13" descr="Рисунок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2997200"/>
            <a:ext cx="2317750" cy="352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2" name="AutoShape 14"/>
          <p:cNvSpPr>
            <a:spLocks noChangeArrowheads="1"/>
          </p:cNvSpPr>
          <p:nvPr/>
        </p:nvSpPr>
        <p:spPr bwMode="auto">
          <a:xfrm rot="18134865">
            <a:off x="351632" y="4075906"/>
            <a:ext cx="2374900" cy="287337"/>
          </a:xfrm>
          <a:prstGeom prst="notchedRightArrow">
            <a:avLst>
              <a:gd name="adj1" fmla="val 50000"/>
              <a:gd name="adj2" fmla="val 206630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83" name="Text Box 15"/>
              <p:cNvSpPr txBox="1">
                <a:spLocks noChangeArrowheads="1"/>
              </p:cNvSpPr>
              <p:nvPr/>
            </p:nvSpPr>
            <p:spPr bwMode="auto">
              <a:xfrm>
                <a:off x="395536" y="3590691"/>
                <a:ext cx="966931" cy="8878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ru-RU" sz="3600" b="1" dirty="0" smtClean="0">
                    <a:latin typeface="Times New Roman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ru-RU" sz="36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altLang="ru-RU" sz="3600" b="1" i="1" smtClean="0"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83" name="Text 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5536" y="3590691"/>
                <a:ext cx="966931" cy="887807"/>
              </a:xfrm>
              <a:prstGeom prst="rect">
                <a:avLst/>
              </a:prstGeom>
              <a:blipFill rotWithShape="1">
                <a:blip r:embed="rId8"/>
                <a:stretch>
                  <a:fillRect l="-19497" b="-102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84" name="AutoShape 16"/>
          <p:cNvSpPr>
            <a:spLocks noChangeArrowheads="1"/>
          </p:cNvSpPr>
          <p:nvPr/>
        </p:nvSpPr>
        <p:spPr bwMode="auto">
          <a:xfrm rot="4819281">
            <a:off x="2297907" y="3686969"/>
            <a:ext cx="1366837" cy="276225"/>
          </a:xfrm>
          <a:prstGeom prst="notchedRightArrow">
            <a:avLst>
              <a:gd name="adj1" fmla="val 50000"/>
              <a:gd name="adj2" fmla="val 123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85" name="Text Box 17"/>
              <p:cNvSpPr txBox="1">
                <a:spLocks noChangeArrowheads="1"/>
              </p:cNvSpPr>
              <p:nvPr/>
            </p:nvSpPr>
            <p:spPr bwMode="auto">
              <a:xfrm>
                <a:off x="2064354" y="3574074"/>
                <a:ext cx="857927" cy="8899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 sz="3600" b="1" dirty="0" smtClean="0">
                    <a:latin typeface="Times New Roman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ru-RU" sz="3600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altLang="ru-RU" sz="3600" b="1" i="1" smtClean="0"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85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64354" y="3574074"/>
                <a:ext cx="857927" cy="889924"/>
              </a:xfrm>
              <a:prstGeom prst="rect">
                <a:avLst/>
              </a:prstGeom>
              <a:blipFill rotWithShape="1">
                <a:blip r:embed="rId9"/>
                <a:stretch>
                  <a:fillRect l="-22143" b="-109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86" name="AutoShape 18"/>
          <p:cNvSpPr>
            <a:spLocks noChangeArrowheads="1"/>
          </p:cNvSpPr>
          <p:nvPr/>
        </p:nvSpPr>
        <p:spPr bwMode="auto">
          <a:xfrm rot="18134865">
            <a:off x="3060700" y="3860800"/>
            <a:ext cx="1582738" cy="287338"/>
          </a:xfrm>
          <a:prstGeom prst="notchedRightArrow">
            <a:avLst>
              <a:gd name="adj1" fmla="val 50000"/>
              <a:gd name="adj2" fmla="val 137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87" name="Text Box 19"/>
              <p:cNvSpPr txBox="1">
                <a:spLocks noChangeArrowheads="1"/>
              </p:cNvSpPr>
              <p:nvPr/>
            </p:nvSpPr>
            <p:spPr bwMode="auto">
              <a:xfrm>
                <a:off x="3708400" y="4005263"/>
                <a:ext cx="764953" cy="8899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 sz="3600" b="1" dirty="0" smtClean="0">
                    <a:latin typeface="Times New Roman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ru-RU" sz="36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altLang="ru-RU" sz="36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87" name="Text 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08400" y="4005263"/>
                <a:ext cx="764953" cy="889924"/>
              </a:xfrm>
              <a:prstGeom prst="rect">
                <a:avLst/>
              </a:prstGeom>
              <a:blipFill rotWithShape="1">
                <a:blip r:embed="rId10"/>
                <a:stretch>
                  <a:fillRect l="-23810" b="-102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88" name="AutoShape 20"/>
          <p:cNvSpPr>
            <a:spLocks noChangeArrowheads="1"/>
          </p:cNvSpPr>
          <p:nvPr/>
        </p:nvSpPr>
        <p:spPr bwMode="auto">
          <a:xfrm rot="-1192635">
            <a:off x="5005388" y="2719388"/>
            <a:ext cx="1655762" cy="287337"/>
          </a:xfrm>
          <a:prstGeom prst="notchedRightArrow">
            <a:avLst>
              <a:gd name="adj1" fmla="val 50000"/>
              <a:gd name="adj2" fmla="val 144061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89" name="Text Box 21"/>
              <p:cNvSpPr txBox="1">
                <a:spLocks noChangeArrowheads="1"/>
              </p:cNvSpPr>
              <p:nvPr/>
            </p:nvSpPr>
            <p:spPr bwMode="auto">
              <a:xfrm>
                <a:off x="5341626" y="1750219"/>
                <a:ext cx="655949" cy="8910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 sz="3600" b="1" dirty="0" smtClean="0">
                    <a:latin typeface="Times New Roman" pitchFamily="18" charset="0"/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ru-RU" sz="36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altLang="ru-RU" sz="36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89" name="Text 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41626" y="1750219"/>
                <a:ext cx="655949" cy="891078"/>
              </a:xfrm>
              <a:prstGeom prst="rect">
                <a:avLst/>
              </a:prstGeom>
              <a:blipFill rotWithShape="1">
                <a:blip r:embed="rId11"/>
                <a:stretch>
                  <a:fillRect l="-27778" b="-109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90" name="AutoShape 22"/>
          <p:cNvSpPr>
            <a:spLocks noChangeArrowheads="1"/>
          </p:cNvSpPr>
          <p:nvPr/>
        </p:nvSpPr>
        <p:spPr bwMode="auto">
          <a:xfrm rot="6702923">
            <a:off x="5898357" y="3469481"/>
            <a:ext cx="1366838" cy="276225"/>
          </a:xfrm>
          <a:prstGeom prst="notchedRightArrow">
            <a:avLst>
              <a:gd name="adj1" fmla="val 50000"/>
              <a:gd name="adj2" fmla="val 123707"/>
            </a:avLst>
          </a:prstGeom>
          <a:solidFill>
            <a:srgbClr val="3366FF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91" name="Text Box 23"/>
              <p:cNvSpPr txBox="1">
                <a:spLocks noChangeArrowheads="1"/>
              </p:cNvSpPr>
              <p:nvPr/>
            </p:nvSpPr>
            <p:spPr bwMode="auto">
              <a:xfrm>
                <a:off x="6659563" y="3213100"/>
                <a:ext cx="764953" cy="8925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altLang="ru-RU" sz="3600" b="1" dirty="0" smtClean="0">
                    <a:latin typeface="Times New Roman" pitchFamily="18" charset="0"/>
                  </a:rPr>
                  <a:t>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alt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ru-RU" sz="3600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altLang="ru-RU" sz="36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endParaRPr lang="ru-RU" altLang="ru-RU" sz="3600" b="1" dirty="0"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7191" name="Text 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59563" y="3213100"/>
                <a:ext cx="764953" cy="892552"/>
              </a:xfrm>
              <a:prstGeom prst="rect">
                <a:avLst/>
              </a:prstGeom>
              <a:blipFill rotWithShape="1">
                <a:blip r:embed="rId12"/>
                <a:stretch>
                  <a:fillRect l="-23810" b="-1095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1330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4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5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2" grpId="0" animBg="1"/>
      <p:bldP spid="7183" grpId="0"/>
      <p:bldP spid="7184" grpId="0" animBg="1"/>
      <p:bldP spid="7185" grpId="0"/>
      <p:bldP spid="7186" grpId="0" animBg="1"/>
      <p:bldP spid="7187" grpId="0"/>
      <p:bldP spid="7188" grpId="0" animBg="1"/>
      <p:bldP spid="7189" grpId="0"/>
      <p:bldP spid="7190" grpId="0" animBg="1"/>
      <p:bldP spid="71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281987" cy="10636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accent2"/>
                </a:solidFill>
              </a:rPr>
              <a:t>Тема урока: </a:t>
            </a:r>
            <a:br>
              <a:rPr lang="ru-RU" sz="5400" b="1" dirty="0">
                <a:solidFill>
                  <a:schemeClr val="accent2"/>
                </a:solidFill>
              </a:rPr>
            </a:br>
            <a:r>
              <a:rPr lang="ru-RU" sz="5400" b="1" dirty="0">
                <a:solidFill>
                  <a:schemeClr val="accent2"/>
                </a:solidFill>
              </a:rPr>
              <a:t>«Смешанные числа»</a:t>
            </a:r>
            <a:endParaRPr lang="ru-RU" sz="5400" b="1" u="sng" dirty="0">
              <a:solidFill>
                <a:schemeClr val="accent2"/>
              </a:solidFill>
            </a:endParaRPr>
          </a:p>
        </p:txBody>
      </p:sp>
      <p:pic>
        <p:nvPicPr>
          <p:cNvPr id="8196" name="Picture 4" descr="PE0149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6113" y="1628775"/>
            <a:ext cx="1611312" cy="1943100"/>
          </a:xfrm>
          <a:prstGeom prst="rect">
            <a:avLst/>
          </a:prstGeom>
          <a:noFill/>
        </p:spPr>
      </p:pic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250825" y="3789363"/>
            <a:ext cx="8748713" cy="2881312"/>
          </a:xfrm>
          <a:prstGeom prst="flowChartDocument">
            <a:avLst/>
          </a:prstGeom>
          <a:solidFill>
            <a:srgbClr val="CCFFFF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dirty="0"/>
              <a:t>                                          </a:t>
            </a:r>
            <a:endParaRPr lang="ru-RU" sz="2000" b="1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ru-RU" sz="2000" b="1" dirty="0"/>
              <a:t> изучить понятие «смешанное число»,</a:t>
            </a:r>
          </a:p>
          <a:p>
            <a:pPr>
              <a:buFontTx/>
              <a:buChar char="•"/>
            </a:pPr>
            <a:r>
              <a:rPr lang="ru-RU" sz="2000" b="1" dirty="0"/>
              <a:t> научиться  выделять целую часть из  неправильной дроби ,</a:t>
            </a:r>
          </a:p>
          <a:p>
            <a:pPr>
              <a:buFontTx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научиться представлять смешанное число в виде неправильной дроби</a:t>
            </a:r>
            <a:endParaRPr lang="ru-RU" sz="2000" b="1" dirty="0"/>
          </a:p>
          <a:p>
            <a:pPr>
              <a:buFontTx/>
              <a:buChar char="•"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2485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5288" y="1339850"/>
            <a:ext cx="2967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Из данных дробей :</a:t>
            </a:r>
          </a:p>
        </p:txBody>
      </p:sp>
      <p:graphicFrame>
        <p:nvGraphicFramePr>
          <p:cNvPr id="21510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3492500" y="1052513"/>
          <a:ext cx="4032250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Формула" r:id="rId3" imgW="1307880" imgH="393480" progId="Equation.3">
                  <p:embed/>
                </p:oleObj>
              </mc:Choice>
              <mc:Fallback>
                <p:oleObj name="Формула" r:id="rId3" imgW="1307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052513"/>
                        <a:ext cx="4032250" cy="1214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2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042988" y="2492375"/>
          <a:ext cx="6624637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Формула" r:id="rId5" imgW="1968480" imgH="393480" progId="Equation.3">
                  <p:embed/>
                </p:oleObj>
              </mc:Choice>
              <mc:Fallback>
                <p:oleObj name="Формула" r:id="rId5" imgW="1968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492375"/>
                        <a:ext cx="6624637" cy="1325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250825" y="4076700"/>
            <a:ext cx="871378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/>
              <a:t>Выписать :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Правильные дроби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Неправильные дроби</a:t>
            </a:r>
          </a:p>
          <a:p>
            <a:pPr marL="342900" indent="-342900">
              <a:spcBef>
                <a:spcPct val="50000"/>
              </a:spcBef>
              <a:buFontTx/>
              <a:buAutoNum type="alphaLcParenR"/>
            </a:pPr>
            <a:r>
              <a:rPr lang="ru-RU" sz="2400"/>
              <a:t>Смешанные числа</a:t>
            </a:r>
          </a:p>
        </p:txBody>
      </p:sp>
    </p:spTree>
    <p:extLst>
      <p:ext uri="{BB962C8B-B14F-4D97-AF65-F5344CB8AC3E}">
        <p14:creationId xmlns:p14="http://schemas.microsoft.com/office/powerpoint/2010/main" val="326269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42988" y="188913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prstClr val="black"/>
                </a:solidFill>
              </a:rPr>
              <a:t>Ответы :</a:t>
            </a:r>
          </a:p>
        </p:txBody>
      </p:sp>
      <p:graphicFrame>
        <p:nvGraphicFramePr>
          <p:cNvPr id="24582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1116013" y="692150"/>
          <a:ext cx="4032250" cy="134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8" name="Формула" r:id="rId3" imgW="1180800" imgH="393480" progId="Equation.3">
                  <p:embed/>
                </p:oleObj>
              </mc:Choice>
              <mc:Fallback>
                <p:oleObj name="Формула" r:id="rId3" imgW="1180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692150"/>
                        <a:ext cx="4032250" cy="1344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116013" y="2636838"/>
          <a:ext cx="3960812" cy="1411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9" name="Формула" r:id="rId5" imgW="1104840" imgH="393480" progId="Equation.3">
                  <p:embed/>
                </p:oleObj>
              </mc:Choice>
              <mc:Fallback>
                <p:oleObj name="Формула" r:id="rId5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2636838"/>
                        <a:ext cx="3960812" cy="1411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1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042988" y="4581525"/>
          <a:ext cx="3889375" cy="154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0" name="Формула" r:id="rId7" imgW="990360" imgH="393480" progId="Equation.3">
                  <p:embed/>
                </p:oleObj>
              </mc:Choice>
              <mc:Fallback>
                <p:oleObj name="Формула" r:id="rId7" imgW="990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4581525"/>
                        <a:ext cx="3889375" cy="1546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390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682625" y="333375"/>
            <a:ext cx="8080375" cy="719138"/>
          </a:xfrm>
        </p:spPr>
        <p:txBody>
          <a:bodyPr/>
          <a:lstStyle/>
          <a:p>
            <a:r>
              <a:rPr lang="ru-RU" sz="4000" dirty="0">
                <a:solidFill>
                  <a:srgbClr val="00FF00"/>
                </a:solidFill>
              </a:rPr>
              <a:t>Задание №2.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idx="1"/>
          </p:nvPr>
        </p:nvSpPr>
        <p:spPr>
          <a:xfrm>
            <a:off x="533400" y="1214422"/>
            <a:ext cx="7772400" cy="107157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b="1" dirty="0">
                <a:solidFill>
                  <a:srgbClr val="00FF00"/>
                </a:solidFill>
              </a:rPr>
              <a:t>Изучи рисунок, составь  неправильную дробь </a:t>
            </a:r>
            <a:r>
              <a:rPr lang="ru-RU" b="1" dirty="0" smtClean="0">
                <a:solidFill>
                  <a:srgbClr val="00FF00"/>
                </a:solidFill>
              </a:rPr>
              <a:t>и смешанное число.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718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36838"/>
            <a:ext cx="4392613" cy="3384550"/>
          </a:xfrm>
          <a:prstGeom prst="rect">
            <a:avLst/>
          </a:prstGeom>
          <a:noFill/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636838"/>
            <a:ext cx="42719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78121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Чтобы из неправильной дроби</a:t>
            </a:r>
            <a:r>
              <a:rPr lang="ru-RU" sz="3200" dirty="0"/>
              <a:t> выделить </a:t>
            </a:r>
            <a:r>
              <a:rPr lang="ru-RU" sz="4000" dirty="0"/>
              <a:t>целую часть, </a:t>
            </a:r>
            <a:r>
              <a:rPr lang="ru-RU" sz="3200" dirty="0"/>
              <a:t>надо:</a:t>
            </a:r>
            <a:endParaRPr lang="ru-RU" sz="40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1. разделить с остатком числитель на   знаменатель;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2. неполное частное будет целой частью;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3. остаток </a:t>
            </a:r>
            <a:r>
              <a:rPr lang="ru-RU" sz="2000" dirty="0"/>
              <a:t>(если он есть)</a:t>
            </a:r>
            <a:r>
              <a:rPr lang="ru-RU" sz="2800" dirty="0"/>
              <a:t> дает числитель, а делитель- знаменатель дробной части.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 dirty="0"/>
          </a:p>
        </p:txBody>
      </p:sp>
      <p:graphicFrame>
        <p:nvGraphicFramePr>
          <p:cNvPr id="419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859338" y="2565400"/>
          <a:ext cx="749300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3" imgW="215640" imgH="393480" progId="Equation.DSMT4">
                  <p:embed/>
                </p:oleObj>
              </mc:Choice>
              <mc:Fallback>
                <p:oleObj name="Equation" r:id="rId3" imgW="21564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565400"/>
                        <a:ext cx="749300" cy="1870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651500" y="3213100"/>
          <a:ext cx="719138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Equation" r:id="rId5" imgW="126720" imgH="114120" progId="Equation.DSMT4">
                  <p:embed/>
                </p:oleObj>
              </mc:Choice>
              <mc:Fallback>
                <p:oleObj name="Equation" r:id="rId5" imgW="126720" imgH="114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0" y="3213100"/>
                        <a:ext cx="719138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6372225" y="2781300"/>
          <a:ext cx="936625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781300"/>
                        <a:ext cx="936625" cy="1439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3" name="Object 9"/>
          <p:cNvGraphicFramePr>
            <a:graphicFrameLocks noChangeAspect="1"/>
          </p:cNvGraphicFramePr>
          <p:nvPr/>
        </p:nvGraphicFramePr>
        <p:xfrm>
          <a:off x="7235825" y="2636838"/>
          <a:ext cx="936625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8" name="Equation" r:id="rId9" imgW="152280" imgH="393480" progId="Equation.DSMT4">
                  <p:embed/>
                </p:oleObj>
              </mc:Choice>
              <mc:Fallback>
                <p:oleObj name="Equation" r:id="rId9" imgW="152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2636838"/>
                        <a:ext cx="936625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652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i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r>
              <a:rPr lang="ru-RU" i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Выдели целую часть из неправильной дроби: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900113" y="1927225"/>
          <a:ext cx="1727200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2" name="Формула" r:id="rId3" imgW="495000" imgH="393480" progId="Equation.3">
                  <p:embed/>
                </p:oleObj>
              </mc:Choice>
              <mc:Fallback>
                <p:oleObj name="Формула" r:id="rId3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927225"/>
                        <a:ext cx="1727200" cy="137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58" name="Object 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2771775" y="1701800"/>
          <a:ext cx="965200" cy="186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3" name="Формула" r:id="rId5" imgW="203040" imgH="393480" progId="Equation.3">
                  <p:embed/>
                </p:oleObj>
              </mc:Choice>
              <mc:Fallback>
                <p:oleObj name="Формула" r:id="rId5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1701800"/>
                        <a:ext cx="965200" cy="186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643438" y="2027238"/>
          <a:ext cx="1873250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4" name="Формула" r:id="rId7" imgW="495000" imgH="393480" progId="Equation.3">
                  <p:embed/>
                </p:oleObj>
              </mc:Choice>
              <mc:Fallback>
                <p:oleObj name="Формула" r:id="rId7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3438" y="2027238"/>
                        <a:ext cx="1873250" cy="148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162" name="Object 10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732588" y="1914525"/>
          <a:ext cx="944562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5" name="Формула" r:id="rId9" imgW="203040" imgH="393480" progId="Equation.3">
                  <p:embed/>
                </p:oleObj>
              </mc:Choice>
              <mc:Fallback>
                <p:oleObj name="Формула" r:id="rId9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1914525"/>
                        <a:ext cx="944562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712121"/>
              </p:ext>
            </p:extLst>
          </p:nvPr>
        </p:nvGraphicFramePr>
        <p:xfrm>
          <a:off x="2123728" y="4437112"/>
          <a:ext cx="2287588" cy="150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6" name="Уравнение" r:id="rId11" imgW="596880" imgH="393480" progId="Equation.3">
                  <p:embed/>
                </p:oleObj>
              </mc:Choice>
              <mc:Fallback>
                <p:oleObj name="Уравнение" r:id="rId11" imgW="596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437112"/>
                        <a:ext cx="2287588" cy="150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902150"/>
              </p:ext>
            </p:extLst>
          </p:nvPr>
        </p:nvGraphicFramePr>
        <p:xfrm>
          <a:off x="4411316" y="4276774"/>
          <a:ext cx="141605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" name="Уравнение" r:id="rId13" imgW="304560" imgH="393480" progId="Equation.3">
                  <p:embed/>
                </p:oleObj>
              </mc:Choice>
              <mc:Fallback>
                <p:oleObj name="Уравнение" r:id="rId13" imgW="304560" imgH="393480" progId="Equation.3">
                  <p:embed/>
                  <p:pic>
                    <p:nvPicPr>
                      <p:cNvPr id="4916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1316" y="4276774"/>
                        <a:ext cx="141605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136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252</Words>
  <Application>Microsoft Office PowerPoint</Application>
  <PresentationFormat>Экран (4:3)</PresentationFormat>
  <Paragraphs>81</Paragraphs>
  <Slides>14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Cambria Math</vt:lpstr>
      <vt:lpstr>Georgia</vt:lpstr>
      <vt:lpstr>Monotype Corsiva</vt:lpstr>
      <vt:lpstr>Times New Roman</vt:lpstr>
      <vt:lpstr>Тема Office</vt:lpstr>
      <vt:lpstr>1_Тема Office</vt:lpstr>
      <vt:lpstr>Формула</vt:lpstr>
      <vt:lpstr>Equation</vt:lpstr>
      <vt:lpstr>Microsoft Equation 3.0</vt:lpstr>
      <vt:lpstr>Урок математики</vt:lpstr>
      <vt:lpstr>Презентация PowerPoint</vt:lpstr>
      <vt:lpstr>Презентация PowerPoint</vt:lpstr>
      <vt:lpstr>Тема урока:  «Смешанные числа»</vt:lpstr>
      <vt:lpstr>Презентация PowerPoint</vt:lpstr>
      <vt:lpstr>Презентация PowerPoint</vt:lpstr>
      <vt:lpstr>Задание №2.</vt:lpstr>
      <vt:lpstr>Чтобы из неправильной дроби выделить целую часть, надо:</vt:lpstr>
      <vt:lpstr> Выдели целую часть из неправильной дроби:</vt:lpstr>
      <vt:lpstr>Презентация PowerPoint</vt:lpstr>
      <vt:lpstr>Презентация PowerPoint</vt:lpstr>
      <vt:lpstr>Презентация PowerPoint</vt:lpstr>
      <vt:lpstr>Презентация PowerPoint</vt:lpstr>
      <vt:lpstr>Вырази свое настроение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татьяна</dc:creator>
  <cp:lastModifiedBy>мама</cp:lastModifiedBy>
  <cp:revision>32</cp:revision>
  <dcterms:modified xsi:type="dcterms:W3CDTF">2024-02-11T19:57:36Z</dcterms:modified>
</cp:coreProperties>
</file>