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0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E5FF"/>
    <a:srgbClr val="CFB7FF"/>
    <a:srgbClr val="F6D1FF"/>
    <a:srgbClr val="FFBA8B"/>
    <a:srgbClr val="ABABFF"/>
    <a:srgbClr val="AFAFFF"/>
    <a:srgbClr val="9B9BFF"/>
    <a:srgbClr val="8585FF"/>
    <a:srgbClr val="F0AF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75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00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3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26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8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60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99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48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7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80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95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9AADC-B914-4E02-B99A-03A9002B8725}" type="datetimeFigureOut">
              <a:rPr lang="ru-RU" smtClean="0"/>
              <a:t>21.01.2024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A07D9-7AA7-4AA6-8939-6A4C1361AD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1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10" Type="http://schemas.microsoft.com/office/2007/relationships/hdphoto" Target="../media/hdphoto1.wdp"/><Relationship Id="rId4" Type="http://schemas.openxmlformats.org/officeDocument/2006/relationships/image" Target="../media/image2.wmf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10" Type="http://schemas.microsoft.com/office/2007/relationships/hdphoto" Target="../media/hdphoto1.wdp"/><Relationship Id="rId4" Type="http://schemas.openxmlformats.org/officeDocument/2006/relationships/image" Target="../media/image6.wmf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9.w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AE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2" descr="https://jobzalert.pk/title-img/Assistant-of-CEO-job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323" y="448055"/>
            <a:ext cx="2852141" cy="611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59536" y="826834"/>
            <a:ext cx="8019288" cy="2551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свойство дроби</a:t>
            </a:r>
            <a:endParaRPr lang="ru-RU" sz="8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93592" y="4297680"/>
            <a:ext cx="3300984" cy="96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  <a:endParaRPr lang="ru-RU" sz="4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64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ятно 2 11"/>
          <p:cNvSpPr/>
          <p:nvPr/>
        </p:nvSpPr>
        <p:spPr>
          <a:xfrm>
            <a:off x="7799389" y="4652964"/>
            <a:ext cx="1392237" cy="1800225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9191625" y="3429001"/>
            <a:ext cx="1728788" cy="2168525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8472488" y="1858964"/>
            <a:ext cx="1439862" cy="1736725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0245" name="Group 14"/>
          <p:cNvGrpSpPr>
            <a:grpSpLocks/>
          </p:cNvGrpSpPr>
          <p:nvPr/>
        </p:nvGrpSpPr>
        <p:grpSpPr bwMode="auto">
          <a:xfrm>
            <a:off x="2971800" y="2254250"/>
            <a:ext cx="5638800" cy="946150"/>
            <a:chOff x="1104" y="1296"/>
            <a:chExt cx="3552" cy="596"/>
          </a:xfrm>
        </p:grpSpPr>
        <p:sp>
          <p:nvSpPr>
            <p:cNvPr id="10262" name="Line 4"/>
            <p:cNvSpPr>
              <a:spLocks noChangeShapeType="1"/>
            </p:cNvSpPr>
            <p:nvPr/>
          </p:nvSpPr>
          <p:spPr bwMode="auto">
            <a:xfrm>
              <a:off x="1776" y="1632"/>
              <a:ext cx="244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Rectangle 6"/>
            <p:cNvSpPr>
              <a:spLocks noChangeArrowheads="1"/>
            </p:cNvSpPr>
            <p:nvPr/>
          </p:nvSpPr>
          <p:spPr bwMode="auto">
            <a:xfrm>
              <a:off x="1104" y="1296"/>
              <a:ext cx="3552" cy="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 в поле не воин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 … нянек дитя без глазу</a:t>
              </a:r>
            </a:p>
          </p:txBody>
        </p:sp>
      </p:grp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0247" name="Group 17"/>
          <p:cNvGrpSpPr>
            <a:grpSpLocks/>
          </p:cNvGrpSpPr>
          <p:nvPr/>
        </p:nvGrpSpPr>
        <p:grpSpPr bwMode="auto">
          <a:xfrm>
            <a:off x="3070225" y="3838577"/>
            <a:ext cx="5822950" cy="954088"/>
            <a:chOff x="1022" y="2253"/>
            <a:chExt cx="3668" cy="601"/>
          </a:xfrm>
        </p:grpSpPr>
        <p:sp>
          <p:nvSpPr>
            <p:cNvPr id="10260" name="Rectangle 10"/>
            <p:cNvSpPr>
              <a:spLocks noChangeArrowheads="1"/>
            </p:cNvSpPr>
            <p:nvPr/>
          </p:nvSpPr>
          <p:spPr bwMode="auto">
            <a:xfrm>
              <a:off x="1022" y="2253"/>
              <a:ext cx="3668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Скупой платит …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имей … рублей, а имей … друзей</a:t>
              </a:r>
            </a:p>
          </p:txBody>
        </p:sp>
        <p:sp>
          <p:nvSpPr>
            <p:cNvPr id="10261" name="Line 8"/>
            <p:cNvSpPr>
              <a:spLocks noChangeShapeType="1"/>
            </p:cNvSpPr>
            <p:nvPr/>
          </p:nvSpPr>
          <p:spPr bwMode="auto">
            <a:xfrm flipV="1">
              <a:off x="1104" y="2544"/>
              <a:ext cx="35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48" name="Group 18"/>
          <p:cNvGrpSpPr>
            <a:grpSpLocks/>
          </p:cNvGrpSpPr>
          <p:nvPr/>
        </p:nvGrpSpPr>
        <p:grpSpPr bwMode="auto">
          <a:xfrm>
            <a:off x="4627563" y="5013326"/>
            <a:ext cx="2676524" cy="1230313"/>
            <a:chOff x="1859" y="3206"/>
            <a:chExt cx="1686" cy="775"/>
          </a:xfrm>
        </p:grpSpPr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1859" y="3206"/>
              <a:ext cx="1686" cy="77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 eaLnBrk="0" hangingPunct="0">
                <a:defRPr/>
              </a:pPr>
              <a:r>
                <a:rPr lang="ru-RU" altLang="ru-RU" sz="2800" dirty="0">
                  <a:latin typeface="Times New Roman" pitchFamily="18" charset="0"/>
                  <a:cs typeface="Times New Roman" pitchFamily="18" charset="0"/>
                </a:rPr>
                <a:t>… блин комом</a:t>
              </a:r>
            </a:p>
            <a:p>
              <a:pPr eaLnBrk="0" hangingPunct="0">
                <a:defRPr/>
              </a:pPr>
              <a:r>
                <a:rPr lang="ru-RU" altLang="ru-RU" sz="2800" dirty="0">
                  <a:latin typeface="Times New Roman" pitchFamily="18" charset="0"/>
                  <a:cs typeface="Times New Roman" pitchFamily="18" charset="0"/>
                </a:rPr>
                <a:t>… сапога – пара</a:t>
              </a:r>
            </a:p>
            <a:p>
              <a:pPr eaLnBrk="0" hangingPunct="0">
                <a:defRPr/>
              </a:pPr>
              <a:endParaRPr lang="ru-RU" altLang="ru-RU" dirty="0">
                <a:latin typeface="Arial" charset="0"/>
                <a:cs typeface="Arial" charset="0"/>
              </a:endParaRPr>
            </a:p>
          </p:txBody>
        </p:sp>
        <p:sp>
          <p:nvSpPr>
            <p:cNvPr id="10259" name="Line 11"/>
            <p:cNvSpPr>
              <a:spLocks noChangeShapeType="1"/>
            </p:cNvSpPr>
            <p:nvPr/>
          </p:nvSpPr>
          <p:spPr bwMode="auto">
            <a:xfrm>
              <a:off x="1872" y="3456"/>
              <a:ext cx="16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49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915400" y="2119314"/>
          <a:ext cx="484188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15400" y="2119314"/>
                        <a:ext cx="484188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1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623425" y="3805239"/>
          <a:ext cx="884238" cy="1208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Формула" r:id="rId5" imgW="279279" imgH="393529" progId="Equation.3">
                  <p:embed/>
                </p:oleObj>
              </mc:Choice>
              <mc:Fallback>
                <p:oleObj name="Формула" r:id="rId5" imgW="279279" imgH="393529" progId="Equation.3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3425" y="3805239"/>
                        <a:ext cx="884238" cy="1208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8281989" y="5013326"/>
          <a:ext cx="428625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Формула" r:id="rId7" imgW="152334" imgH="393529" progId="Equation.3">
                  <p:embed/>
                </p:oleObj>
              </mc:Choice>
              <mc:Fallback>
                <p:oleObj name="Формула" r:id="rId7" imgW="152334" imgH="393529" progId="Equation.3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1989" y="5013326"/>
                        <a:ext cx="428625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6" name="TextBox 7"/>
          <p:cNvSpPr txBox="1">
            <a:spLocks noChangeArrowheads="1"/>
          </p:cNvSpPr>
          <p:nvPr/>
        </p:nvSpPr>
        <p:spPr bwMode="auto">
          <a:xfrm>
            <a:off x="2776538" y="317473"/>
            <a:ext cx="659963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пропуски.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7475" y="365126"/>
            <a:ext cx="238126" cy="149224"/>
          </a:xfrm>
        </p:spPr>
        <p:txBody>
          <a:bodyPr>
            <a:normAutofit fontScale="90000"/>
          </a:bodyPr>
          <a:lstStyle/>
          <a:p>
            <a:r>
              <a:rPr lang="ru-RU" i="1" kern="1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kern="1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24" name="Picture 22" descr="https://www.clipartmax.com/png/middle/293-2935555_%D1%83%D1%87%D0%B5%D0%BD%D0%B8%D0%BA-3-%D1%81%D0%B0%D0%BC%D0%BE%D0%BE%D1%86%D0%B5%D0%BD%D0%BA%D0%B0-%D0%BD%D0%B0-%D1%83%D1%80%D0%BE%D0%BA%D0%B5-%D0%B2-%D0%BD%D0%B0%D1%87%D0%B0%D0%BB%D1%8C%D0%BD%D0%BE%D0%B9-%D1%88%D0%BA%D0%BE%D0%BB%D0%B5.png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6149" l="15238" r="7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87" y="2119314"/>
            <a:ext cx="3306097" cy="408304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70079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10" grpId="0" animBg="1"/>
      <p:bldP spid="102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ятно 2 10"/>
          <p:cNvSpPr/>
          <p:nvPr/>
        </p:nvSpPr>
        <p:spPr>
          <a:xfrm>
            <a:off x="9123363" y="4868864"/>
            <a:ext cx="1511300" cy="1728787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8931276" y="3368675"/>
            <a:ext cx="1539875" cy="1697038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9099550" y="1941513"/>
            <a:ext cx="1525588" cy="1701800"/>
          </a:xfrm>
          <a:prstGeom prst="irregularSeal2">
            <a:avLst/>
          </a:prstGeom>
          <a:solidFill>
            <a:srgbClr val="CFB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1270" name="Group 8"/>
          <p:cNvGrpSpPr>
            <a:grpSpLocks/>
          </p:cNvGrpSpPr>
          <p:nvPr/>
        </p:nvGrpSpPr>
        <p:grpSpPr bwMode="auto">
          <a:xfrm>
            <a:off x="2935287" y="2476501"/>
            <a:ext cx="5995988" cy="954088"/>
            <a:chOff x="831" y="1149"/>
            <a:chExt cx="3777" cy="601"/>
          </a:xfrm>
        </p:grpSpPr>
        <p:sp>
          <p:nvSpPr>
            <p:cNvPr id="11288" name="Line 5"/>
            <p:cNvSpPr>
              <a:spLocks noChangeShapeType="1"/>
            </p:cNvSpPr>
            <p:nvPr/>
          </p:nvSpPr>
          <p:spPr bwMode="auto">
            <a:xfrm>
              <a:off x="864" y="1440"/>
              <a:ext cx="37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9" name="Rectangle 7"/>
            <p:cNvSpPr>
              <a:spLocks noChangeArrowheads="1"/>
            </p:cNvSpPr>
            <p:nvPr/>
          </p:nvSpPr>
          <p:spPr bwMode="auto">
            <a:xfrm>
              <a:off x="831" y="1149"/>
              <a:ext cx="3773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Заблудиться в … соснах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Конь на … ногах, да и то спотыкается</a:t>
              </a:r>
            </a:p>
          </p:txBody>
        </p:sp>
      </p:grpSp>
      <p:sp>
        <p:nvSpPr>
          <p:cNvPr id="11271" name="Rectangle 10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1272" name="Group 12"/>
          <p:cNvGrpSpPr>
            <a:grpSpLocks/>
          </p:cNvGrpSpPr>
          <p:nvPr/>
        </p:nvGrpSpPr>
        <p:grpSpPr bwMode="auto">
          <a:xfrm>
            <a:off x="3568702" y="3784602"/>
            <a:ext cx="4724400" cy="954088"/>
            <a:chOff x="1200" y="2013"/>
            <a:chExt cx="2976" cy="601"/>
          </a:xfrm>
        </p:grpSpPr>
        <p:sp>
          <p:nvSpPr>
            <p:cNvPr id="11286" name="Rectangle 11"/>
            <p:cNvSpPr>
              <a:spLocks noChangeArrowheads="1"/>
            </p:cNvSpPr>
            <p:nvPr/>
          </p:nvSpPr>
          <p:spPr bwMode="auto">
            <a:xfrm>
              <a:off x="1200" y="2013"/>
              <a:ext cx="2957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Старый друг лучше новых …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Обещанного … года ждут</a:t>
              </a:r>
            </a:p>
          </p:txBody>
        </p:sp>
        <p:sp>
          <p:nvSpPr>
            <p:cNvPr id="11287" name="Line 9"/>
            <p:cNvSpPr>
              <a:spLocks noChangeShapeType="1"/>
            </p:cNvSpPr>
            <p:nvPr/>
          </p:nvSpPr>
          <p:spPr bwMode="auto">
            <a:xfrm>
              <a:off x="1200" y="2352"/>
              <a:ext cx="29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73" name="Rectangle 14"/>
          <p:cNvSpPr>
            <a:spLocks noChangeArrowheads="1"/>
          </p:cNvSpPr>
          <p:nvPr/>
        </p:nvSpPr>
        <p:spPr bwMode="auto">
          <a:xfrm>
            <a:off x="1524001" y="3015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3960813" y="5008565"/>
            <a:ext cx="4168776" cy="954088"/>
            <a:chOff x="1358" y="2963"/>
            <a:chExt cx="2626" cy="601"/>
          </a:xfrm>
        </p:grpSpPr>
        <p:sp>
          <p:nvSpPr>
            <p:cNvPr id="11284" name="Line 13"/>
            <p:cNvSpPr>
              <a:spLocks noChangeShapeType="1"/>
            </p:cNvSpPr>
            <p:nvPr/>
          </p:nvSpPr>
          <p:spPr bwMode="auto">
            <a:xfrm>
              <a:off x="1392" y="3312"/>
              <a:ext cx="259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Rectangle 15"/>
            <p:cNvSpPr>
              <a:spLocks noChangeArrowheads="1"/>
            </p:cNvSpPr>
            <p:nvPr/>
          </p:nvSpPr>
          <p:spPr bwMode="auto">
            <a:xfrm>
              <a:off x="1358" y="2963"/>
              <a:ext cx="2595" cy="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Знаю как свои … пальцев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ru-RU" alt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Лук от … недуг</a:t>
              </a:r>
            </a:p>
          </p:txBody>
        </p:sp>
      </p:grpSp>
      <p:sp>
        <p:nvSpPr>
          <p:cNvPr id="11275" name="Rectangle 18"/>
          <p:cNvSpPr>
            <a:spLocks noChangeArrowheads="1"/>
          </p:cNvSpPr>
          <p:nvPr/>
        </p:nvSpPr>
        <p:spPr bwMode="auto">
          <a:xfrm>
            <a:off x="1695451" y="30157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276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625014" y="2103439"/>
          <a:ext cx="504825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5014" y="2103439"/>
                        <a:ext cx="504825" cy="1265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8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358314" y="3694114"/>
          <a:ext cx="503237" cy="126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5" imgW="152334" imgH="393529" progId="Equation.3">
                  <p:embed/>
                </p:oleObj>
              </mc:Choice>
              <mc:Fallback>
                <p:oleObj name="Формула" r:id="rId5" imgW="152334" imgH="393529" progId="Equation.3">
                  <p:embed/>
                  <p:pic>
                    <p:nvPicPr>
                      <p:cNvPr id="5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8314" y="3694114"/>
                        <a:ext cx="503237" cy="1265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80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9677400" y="5157789"/>
          <a:ext cx="509588" cy="127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7" imgW="152334" imgH="393529" progId="Equation.3">
                  <p:embed/>
                </p:oleObj>
              </mc:Choice>
              <mc:Fallback>
                <p:oleObj name="Формула" r:id="rId7" imgW="152334" imgH="393529" progId="Equation.3">
                  <p:embed/>
                  <p:pic>
                    <p:nvPicPr>
                      <p:cNvPr id="7" name="Объект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77400" y="5157789"/>
                        <a:ext cx="509588" cy="127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590550" cy="196849"/>
          </a:xfrm>
        </p:spPr>
        <p:txBody>
          <a:bodyPr>
            <a:noAutofit/>
          </a:bodyPr>
          <a:lstStyle/>
          <a:p>
            <a:r>
              <a:rPr lang="ru-RU" sz="800" dirty="0" smtClean="0">
                <a:solidFill>
                  <a:srgbClr val="FAE5FF"/>
                </a:solidFill>
              </a:rPr>
              <a:t>11</a:t>
            </a:r>
            <a:endParaRPr lang="ru-RU" sz="800" dirty="0">
              <a:solidFill>
                <a:srgbClr val="FAE5FF"/>
              </a:solidFill>
            </a:endParaRPr>
          </a:p>
        </p:txBody>
      </p:sp>
      <p:pic>
        <p:nvPicPr>
          <p:cNvPr id="27" name="Picture 22" descr="https://www.clipartmax.com/png/middle/293-2935555_%D1%83%D1%87%D0%B5%D0%BD%D0%B8%D0%BA-3-%D1%81%D0%B0%D0%BC%D0%BE%D0%BE%D1%86%D0%B5%D0%BD%D0%BA%D0%B0-%D0%BD%D0%B0-%D1%83%D1%80%D0%BE%D0%BA%D0%B5-%D0%B2-%D0%BD%D0%B0%D1%87%D0%B0%D0%BB%D1%8C%D0%BD%D0%BE%D0%B9-%D1%88%D0%BA%D0%BE%D0%BB%D0%B5.png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6149" l="15238" r="792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87" y="2119314"/>
            <a:ext cx="3306097" cy="4083045"/>
          </a:xfrm>
          <a:prstGeom prst="rect">
            <a:avLst/>
          </a:prstGeom>
          <a:noFill/>
          <a:extLst/>
        </p:spPr>
      </p:pic>
      <p:sp>
        <p:nvSpPr>
          <p:cNvPr id="28" name="TextBox 7"/>
          <p:cNvSpPr txBox="1">
            <a:spLocks noChangeArrowheads="1"/>
          </p:cNvSpPr>
          <p:nvPr/>
        </p:nvSpPr>
        <p:spPr bwMode="auto">
          <a:xfrm>
            <a:off x="2331645" y="411135"/>
            <a:ext cx="659963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пропуски.  </a:t>
            </a:r>
          </a:p>
        </p:txBody>
      </p:sp>
    </p:spTree>
    <p:extLst>
      <p:ext uri="{BB962C8B-B14F-4D97-AF65-F5344CB8AC3E}">
        <p14:creationId xmlns:p14="http://schemas.microsoft.com/office/powerpoint/2010/main" val="358135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9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36648" y="1600200"/>
            <a:ext cx="8153400" cy="11087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Запишите,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какая часть фигуры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закрашена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"/>
          <a:stretch/>
        </p:blipFill>
        <p:spPr bwMode="auto">
          <a:xfrm>
            <a:off x="2099187" y="2972238"/>
            <a:ext cx="8352734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101760" y="5082033"/>
                <a:ext cx="396262" cy="6769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760" y="5082033"/>
                <a:ext cx="396262" cy="6769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4190913" y="5082032"/>
                <a:ext cx="396262" cy="6694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2000" b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913" y="5082032"/>
                <a:ext cx="396262" cy="6694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6528048" y="5060470"/>
                <a:ext cx="396262" cy="670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5060470"/>
                <a:ext cx="396262" cy="67056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8688289" y="5060470"/>
                <a:ext cx="396262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8289" y="5060470"/>
                <a:ext cx="396262" cy="6685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757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9980" y="147717"/>
            <a:ext cx="763061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какая часть фигуры не закрашена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4353"/>
          <a:stretch/>
        </p:blipFill>
        <p:spPr bwMode="auto">
          <a:xfrm>
            <a:off x="928214" y="2510671"/>
            <a:ext cx="1833093" cy="171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561" r="41932"/>
          <a:stretch/>
        </p:blipFill>
        <p:spPr bwMode="auto">
          <a:xfrm>
            <a:off x="4825496" y="2421791"/>
            <a:ext cx="1683945" cy="171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821" r="6420"/>
          <a:stretch/>
        </p:blipFill>
        <p:spPr bwMode="auto">
          <a:xfrm>
            <a:off x="8202440" y="2394628"/>
            <a:ext cx="1702051" cy="171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604842" y="4453236"/>
                <a:ext cx="479835" cy="979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34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4842" y="4453236"/>
                <a:ext cx="479835" cy="979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427550" y="4453236"/>
                <a:ext cx="479835" cy="9794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3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7550" y="4453236"/>
                <a:ext cx="479835" cy="9794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854933" y="4364050"/>
                <a:ext cx="479835" cy="9809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3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933" y="4364050"/>
                <a:ext cx="479835" cy="9809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491457" y="4509405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35640" y="4421694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9026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10"/>
          <p:cNvSpPr>
            <a:spLocks noChangeArrowheads="1" noChangeShapeType="1" noTextEdit="1"/>
          </p:cNvSpPr>
          <p:nvPr/>
        </p:nvSpPr>
        <p:spPr bwMode="auto">
          <a:xfrm>
            <a:off x="2667000" y="228600"/>
            <a:ext cx="6858000" cy="762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i="1" kern="10" dirty="0">
                <a:solidFill>
                  <a:schemeClr val="accent2">
                    <a:lumMod val="75000"/>
                  </a:schemeClr>
                </a:solidFill>
              </a:rPr>
              <a:t>Основное свойство дроби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3274142" y="1371600"/>
            <a:ext cx="7905134" cy="2209800"/>
            <a:chOff x="480" y="864"/>
            <a:chExt cx="4800" cy="1392"/>
          </a:xfrm>
        </p:grpSpPr>
        <p:grpSp>
          <p:nvGrpSpPr>
            <p:cNvPr id="19464" name="Group 12"/>
            <p:cNvGrpSpPr>
              <a:grpSpLocks/>
            </p:cNvGrpSpPr>
            <p:nvPr/>
          </p:nvGrpSpPr>
          <p:grpSpPr bwMode="auto">
            <a:xfrm>
              <a:off x="480" y="1056"/>
              <a:ext cx="672" cy="1200"/>
              <a:chOff x="864" y="1872"/>
              <a:chExt cx="1248" cy="1540"/>
            </a:xfrm>
          </p:grpSpPr>
          <p:sp>
            <p:nvSpPr>
              <p:cNvPr id="19483" name="WordArt 13"/>
              <p:cNvSpPr>
                <a:spLocks noChangeArrowheads="1" noChangeShapeType="1" noTextEdit="1"/>
              </p:cNvSpPr>
              <p:nvPr/>
            </p:nvSpPr>
            <p:spPr bwMode="auto">
              <a:xfrm>
                <a:off x="864" y="1872"/>
                <a:ext cx="1248" cy="57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i="1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m</a:t>
                </a:r>
                <a:endParaRPr lang="ru-RU" sz="3600" i="1" kern="10" dirty="0">
                  <a:ln w="3175">
                    <a:noFill/>
                    <a:round/>
                    <a:headEnd/>
                    <a:tailEnd/>
                  </a:ln>
                  <a:solidFill>
                    <a:srgbClr val="C00000"/>
                  </a:solidFill>
                </a:endParaRPr>
              </a:p>
            </p:txBody>
          </p:sp>
          <p:sp>
            <p:nvSpPr>
              <p:cNvPr id="19484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64" y="2609"/>
                <a:ext cx="1183" cy="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ru-RU" sz="3600" kern="10"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rgbClr val="FF99CC">
                        <a:alpha val="50195"/>
                      </a:srgb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-</a:t>
                </a:r>
              </a:p>
            </p:txBody>
          </p:sp>
          <p:sp>
            <p:nvSpPr>
              <p:cNvPr id="19485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864" y="2736"/>
                <a:ext cx="960" cy="67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9829"/>
                  </a:avLst>
                </a:prstTxWarp>
              </a:bodyPr>
              <a:lstStyle/>
              <a:p>
                <a:r>
                  <a:rPr lang="en-US" sz="3600" i="1" kern="10" dirty="0">
                    <a:ln w="12700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n</a:t>
                </a:r>
                <a:endParaRPr lang="ru-RU" sz="3600" i="1" kern="10" dirty="0">
                  <a:ln w="12700">
                    <a:noFill/>
                    <a:round/>
                    <a:headEnd/>
                    <a:tailEnd/>
                  </a:ln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9465" name="Group 35"/>
            <p:cNvGrpSpPr>
              <a:grpSpLocks/>
            </p:cNvGrpSpPr>
            <p:nvPr/>
          </p:nvGrpSpPr>
          <p:grpSpPr bwMode="auto">
            <a:xfrm>
              <a:off x="1872" y="1056"/>
              <a:ext cx="2016" cy="1152"/>
              <a:chOff x="1872" y="1056"/>
              <a:chExt cx="1872" cy="1152"/>
            </a:xfrm>
          </p:grpSpPr>
          <p:sp>
            <p:nvSpPr>
              <p:cNvPr id="19478" name="WordArt 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68" y="1056"/>
                <a:ext cx="1776" cy="48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i="1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m </a:t>
                </a:r>
                <a:r>
                  <a:rPr lang="en-US" sz="3600" i="1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FF0000"/>
                    </a:solidFill>
                  </a:rPr>
                  <a:t>a</a:t>
                </a:r>
                <a:r>
                  <a:rPr lang="en-US" sz="3600" i="1" kern="10" dirty="0">
                    <a:ln w="3175">
                      <a:solidFill>
                        <a:srgbClr val="800000"/>
                      </a:solidFill>
                      <a:round/>
                      <a:headEnd/>
                      <a:tailEnd/>
                    </a:ln>
                    <a:solidFill>
                      <a:srgbClr val="00FF00"/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   </a:t>
                </a:r>
                <a:endParaRPr lang="ru-RU" sz="3600" i="1" kern="10" dirty="0">
                  <a:ln w="317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00FF00"/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</a:endParaRPr>
              </a:p>
            </p:txBody>
          </p:sp>
          <p:sp>
            <p:nvSpPr>
              <p:cNvPr id="19479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72" y="1632"/>
                <a:ext cx="1396" cy="4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ru-RU" sz="3600" kern="10"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rgbClr val="FF99CC">
                        <a:alpha val="50195"/>
                      </a:srgb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-</a:t>
                </a:r>
              </a:p>
            </p:txBody>
          </p:sp>
          <p:sp>
            <p:nvSpPr>
              <p:cNvPr id="19480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2016" y="1728"/>
                <a:ext cx="1104" cy="4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9829"/>
                  </a:avLst>
                </a:prstTxWarp>
              </a:bodyPr>
              <a:lstStyle/>
              <a:p>
                <a:r>
                  <a:rPr lang="en-US" sz="3600" i="1" kern="10" dirty="0">
                    <a:ln w="12700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n</a:t>
                </a:r>
                <a:r>
                  <a:rPr lang="en-US" sz="3600" i="1" kern="10" dirty="0">
                    <a:ln w="12700">
                      <a:noFill/>
                      <a:round/>
                      <a:headEnd/>
                      <a:tailEnd/>
                    </a:ln>
                    <a:solidFill>
                      <a:srgbClr val="FF0000"/>
                    </a:solidFill>
                  </a:rPr>
                  <a:t> a</a:t>
                </a:r>
                <a:endParaRPr lang="ru-RU" sz="3600" i="1" kern="10" dirty="0">
                  <a:ln w="127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9481" name="Oval 32"/>
              <p:cNvSpPr>
                <a:spLocks noChangeArrowheads="1"/>
              </p:cNvSpPr>
              <p:nvPr/>
            </p:nvSpPr>
            <p:spPr bwMode="auto">
              <a:xfrm>
                <a:off x="2592" y="1296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482" name="Oval 34"/>
              <p:cNvSpPr>
                <a:spLocks noChangeArrowheads="1"/>
              </p:cNvSpPr>
              <p:nvPr/>
            </p:nvSpPr>
            <p:spPr bwMode="auto">
              <a:xfrm>
                <a:off x="2544" y="1920"/>
                <a:ext cx="96" cy="96"/>
              </a:xfrm>
              <a:prstGeom prst="ellipse">
                <a:avLst/>
              </a:prstGeom>
              <a:solidFill>
                <a:schemeClr val="tx1"/>
              </a:solidFill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19466" name="Group 43"/>
            <p:cNvGrpSpPr>
              <a:grpSpLocks/>
            </p:cNvGrpSpPr>
            <p:nvPr/>
          </p:nvGrpSpPr>
          <p:grpSpPr bwMode="auto">
            <a:xfrm>
              <a:off x="4032" y="864"/>
              <a:ext cx="1248" cy="1392"/>
              <a:chOff x="3744" y="912"/>
              <a:chExt cx="1248" cy="1392"/>
            </a:xfrm>
          </p:grpSpPr>
          <p:sp>
            <p:nvSpPr>
              <p:cNvPr id="19469" name="WordArt 2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792" y="912"/>
                <a:ext cx="1152" cy="61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sz="3600" i="1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m</a:t>
                </a:r>
                <a:r>
                  <a:rPr lang="en-US" sz="3600" i="1" kern="10" dirty="0">
                    <a:ln w="3175">
                      <a:solidFill>
                        <a:srgbClr val="800000"/>
                      </a:solidFill>
                      <a:round/>
                      <a:headEnd/>
                      <a:tailEnd/>
                    </a:ln>
                    <a:solidFill>
                      <a:srgbClr val="00FF00"/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 </a:t>
                </a:r>
                <a:r>
                  <a:rPr lang="en-US" sz="3600" i="1" kern="10" dirty="0">
                    <a:ln w="3175">
                      <a:noFill/>
                      <a:round/>
                      <a:headEnd/>
                      <a:tailEnd/>
                    </a:ln>
                    <a:solidFill>
                      <a:srgbClr val="FF0000"/>
                    </a:solidFill>
                  </a:rPr>
                  <a:t>b</a:t>
                </a:r>
                <a:endParaRPr lang="ru-RU" sz="3600" i="1" kern="10" dirty="0">
                  <a:ln w="317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9470" name="WordArt 2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" y="1584"/>
                <a:ext cx="1248" cy="5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ru-RU" sz="3600" kern="10"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rgbClr val="FF99CC">
                        <a:alpha val="50195"/>
                      </a:srgbClr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-</a:t>
                </a:r>
              </a:p>
            </p:txBody>
          </p:sp>
          <p:sp>
            <p:nvSpPr>
              <p:cNvPr id="19471" name="WordArt 3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744" y="1632"/>
                <a:ext cx="1222" cy="6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49829"/>
                  </a:avLst>
                </a:prstTxWarp>
              </a:bodyPr>
              <a:lstStyle/>
              <a:p>
                <a:r>
                  <a:rPr lang="en-US" sz="3600" i="1" kern="10" dirty="0">
                    <a:ln w="12700">
                      <a:noFill/>
                      <a:round/>
                      <a:headEnd/>
                      <a:tailEnd/>
                    </a:ln>
                    <a:solidFill>
                      <a:srgbClr val="C00000"/>
                    </a:solidFill>
                  </a:rPr>
                  <a:t>n</a:t>
                </a:r>
                <a:r>
                  <a:rPr lang="en-US" sz="3600" i="1" kern="10" dirty="0"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solidFill>
                      <a:srgbClr val="CC99FF"/>
                    </a:solidFill>
                    <a:effectLst>
                      <a:outerShdw dist="45791" dir="2021404" algn="ctr" rotWithShape="0">
                        <a:srgbClr val="9999FF"/>
                      </a:outerShdw>
                    </a:effectLst>
                  </a:rPr>
                  <a:t> </a:t>
                </a:r>
                <a:r>
                  <a:rPr lang="en-US" sz="3600" i="1" kern="10" dirty="0">
                    <a:ln w="12700">
                      <a:noFill/>
                      <a:round/>
                      <a:headEnd/>
                      <a:tailEnd/>
                    </a:ln>
                    <a:solidFill>
                      <a:srgbClr val="FF0000"/>
                    </a:solidFill>
                  </a:rPr>
                  <a:t>b</a:t>
                </a:r>
                <a:endParaRPr lang="ru-RU" sz="3600" i="1" kern="10" dirty="0">
                  <a:ln w="12700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9472" name="Group 39"/>
              <p:cNvGrpSpPr>
                <a:grpSpLocks/>
              </p:cNvGrpSpPr>
              <p:nvPr/>
            </p:nvGrpSpPr>
            <p:grpSpPr bwMode="auto">
              <a:xfrm>
                <a:off x="4416" y="1056"/>
                <a:ext cx="96" cy="432"/>
                <a:chOff x="2928" y="3072"/>
                <a:chExt cx="96" cy="432"/>
              </a:xfrm>
            </p:grpSpPr>
            <p:sp>
              <p:nvSpPr>
                <p:cNvPr id="19476" name="Oval 37"/>
                <p:cNvSpPr>
                  <a:spLocks noChangeArrowheads="1"/>
                </p:cNvSpPr>
                <p:nvPr/>
              </p:nvSpPr>
              <p:spPr bwMode="auto">
                <a:xfrm>
                  <a:off x="2928" y="307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9477" name="Oval 38"/>
                <p:cNvSpPr>
                  <a:spLocks noChangeArrowheads="1"/>
                </p:cNvSpPr>
                <p:nvPr/>
              </p:nvSpPr>
              <p:spPr bwMode="auto">
                <a:xfrm>
                  <a:off x="2928" y="340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grpSp>
            <p:nvGrpSpPr>
              <p:cNvPr id="19473" name="Group 40"/>
              <p:cNvGrpSpPr>
                <a:grpSpLocks/>
              </p:cNvGrpSpPr>
              <p:nvPr/>
            </p:nvGrpSpPr>
            <p:grpSpPr bwMode="auto">
              <a:xfrm>
                <a:off x="4320" y="1824"/>
                <a:ext cx="96" cy="432"/>
                <a:chOff x="2928" y="3072"/>
                <a:chExt cx="96" cy="432"/>
              </a:xfrm>
            </p:grpSpPr>
            <p:sp>
              <p:nvSpPr>
                <p:cNvPr id="19474" name="Oval 41"/>
                <p:cNvSpPr>
                  <a:spLocks noChangeArrowheads="1"/>
                </p:cNvSpPr>
                <p:nvPr/>
              </p:nvSpPr>
              <p:spPr bwMode="auto">
                <a:xfrm>
                  <a:off x="2928" y="3072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19475" name="Oval 42"/>
                <p:cNvSpPr>
                  <a:spLocks noChangeArrowheads="1"/>
                </p:cNvSpPr>
                <p:nvPr/>
              </p:nvSpPr>
              <p:spPr bwMode="auto">
                <a:xfrm>
                  <a:off x="2928" y="3408"/>
                  <a:ext cx="96" cy="96"/>
                </a:xfrm>
                <a:prstGeom prst="ellipse">
                  <a:avLst/>
                </a:prstGeom>
                <a:solidFill>
                  <a:schemeClr val="tx1"/>
                </a:solidFill>
                <a:ln w="381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</p:grpSp>
        <p:sp>
          <p:nvSpPr>
            <p:cNvPr id="19467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1248" y="1536"/>
              <a:ext cx="564" cy="21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solidFill>
                    <a:srgbClr val="333333">
                      <a:alpha val="50195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</a:rPr>
                <a:t>=</a:t>
              </a:r>
            </a:p>
          </p:txBody>
        </p:sp>
        <p:sp>
          <p:nvSpPr>
            <p:cNvPr id="19468" name="WordArt 45"/>
            <p:cNvSpPr>
              <a:spLocks noChangeArrowheads="1" noChangeShapeType="1" noTextEdit="1"/>
            </p:cNvSpPr>
            <p:nvPr/>
          </p:nvSpPr>
          <p:spPr bwMode="auto">
            <a:xfrm>
              <a:off x="3408" y="1536"/>
              <a:ext cx="564" cy="21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solidFill>
                    <a:srgbClr val="333333">
                      <a:alpha val="50195"/>
                    </a:srgbClr>
                  </a:solidFill>
                  <a:effectLst>
                    <a:outerShdw dist="45791" dir="2021404" algn="ctr" rotWithShape="0">
                      <a:srgbClr val="9999FF"/>
                    </a:outerShdw>
                  </a:effectLst>
                </a:rPr>
                <a:t>=</a:t>
              </a:r>
            </a:p>
          </p:txBody>
        </p:sp>
      </p:grpSp>
      <p:sp>
        <p:nvSpPr>
          <p:cNvPr id="43057" name="Text Box 49"/>
          <p:cNvSpPr txBox="1">
            <a:spLocks noChangeArrowheads="1"/>
          </p:cNvSpPr>
          <p:nvPr/>
        </p:nvSpPr>
        <p:spPr bwMode="auto">
          <a:xfrm>
            <a:off x="3274142" y="4267200"/>
            <a:ext cx="8170606" cy="2062103"/>
          </a:xfrm>
          <a:prstGeom prst="rect">
            <a:avLst/>
          </a:prstGeom>
          <a:solidFill>
            <a:srgbClr val="ABAB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числитель и  знаменатель дроби</a:t>
            </a:r>
          </a:p>
          <a:p>
            <a:pPr eaLnBrk="1" hangingPunct="1"/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умножить или разделить на одно и то же</a:t>
            </a:r>
          </a:p>
          <a:p>
            <a:pPr eaLnBrk="1" hangingPunct="1"/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отличное от нуля число, то значение</a:t>
            </a:r>
          </a:p>
          <a:p>
            <a:pPr eaLnBrk="1" hangingPunct="1"/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дроби не изменится.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7" name="Picture 14" descr="https://cdn.clipart.email/1b1dd720fea3ff6d2446341728c43e1a_puzzled-girls-think-transparent-background-png-clipart-hiclipart_503-1024.jpe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70" b="100000" l="0" r="598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54" y="228600"/>
            <a:ext cx="3274685" cy="639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25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/>
          </p:nvPr>
        </p:nvGraphicFramePr>
        <p:xfrm>
          <a:off x="2420939" y="549275"/>
          <a:ext cx="2276475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Формула" r:id="rId3" imgW="545760" imgH="393480" progId="Equation.3">
                  <p:embed/>
                </p:oleObj>
              </mc:Choice>
              <mc:Fallback>
                <p:oleObj name="Формула" r:id="rId3" imgW="545760" imgH="393480" progId="Equation.3">
                  <p:embed/>
                  <p:pic>
                    <p:nvPicPr>
                      <p:cNvPr id="2" name="Объект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0939" y="549275"/>
                        <a:ext cx="2276475" cy="163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/>
          </p:nvPr>
        </p:nvGraphicFramePr>
        <p:xfrm>
          <a:off x="5015880" y="549275"/>
          <a:ext cx="635000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3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5880" y="549275"/>
                        <a:ext cx="635000" cy="163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1749517" y="2511679"/>
                <a:ext cx="4680520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>
                              <a:latin typeface="Cambria Math"/>
                            </a:rPr>
                            <m:t> 2 </m:t>
                          </m:r>
                          <m:r>
                            <a:rPr lang="ru-RU" sz="4000" i="1">
                              <a:latin typeface="Cambria Math"/>
                              <a:sym typeface="Symbol"/>
                            </a:rPr>
                            <m:t> </m:t>
                          </m:r>
                          <m:r>
                            <a:rPr lang="ru-RU" sz="400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4000">
                              <a:latin typeface="Cambria Math"/>
                            </a:rPr>
                            <m:t>3</m:t>
                          </m:r>
                          <m:r>
                            <a:rPr lang="ru-RU" sz="4000" i="1">
                              <a:latin typeface="Cambria Math"/>
                              <a:sym typeface="Symbol"/>
                            </a:rPr>
                            <m:t> </m:t>
                          </m:r>
                          <m:r>
                            <a:rPr lang="ru-RU" sz="400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4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4</m:t>
                          </m:r>
                        </m:num>
                        <m:den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4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9517" y="2511679"/>
                <a:ext cx="4680520" cy="124880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2325581" y="4941168"/>
                <a:ext cx="3528392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>
                              <a:latin typeface="Cambria Math"/>
                            </a:rPr>
                            <m:t> 2 </m:t>
                          </m:r>
                          <m:r>
                            <a:rPr lang="ru-RU" sz="4000">
                              <a:latin typeface="Cambria Math"/>
                              <a:sym typeface="Symbol"/>
                            </a:rPr>
                            <m:t></m:t>
                          </m:r>
                          <m:r>
                            <a:rPr lang="ru-RU" sz="4000">
                              <a:latin typeface="Cambria Math"/>
                            </a:rPr>
                            <m:t> 3</m:t>
                          </m:r>
                        </m:num>
                        <m:den>
                          <m:r>
                            <a:rPr lang="ru-RU" sz="4000">
                              <a:latin typeface="Cambria Math"/>
                            </a:rPr>
                            <m:t>3 </m:t>
                          </m:r>
                          <m:r>
                            <a:rPr lang="ru-RU" sz="4000">
                              <a:latin typeface="Cambria Math"/>
                              <a:sym typeface="Symbol"/>
                            </a:rPr>
                            <m:t></m:t>
                          </m:r>
                          <m:r>
                            <a:rPr lang="ru-RU" sz="4000">
                              <a:latin typeface="Cambria Math"/>
                            </a:rPr>
                            <m:t> 3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4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6</m:t>
                          </m:r>
                        </m:num>
                        <m:den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5581" y="4941168"/>
                <a:ext cx="3528392" cy="124880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6168008" y="3763002"/>
                <a:ext cx="3896530" cy="12488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40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>
                              <a:latin typeface="Cambria Math"/>
                            </a:rPr>
                            <m:t> 2 </m:t>
                          </m:r>
                          <m:r>
                            <a:rPr lang="ru-RU" sz="4000">
                              <a:latin typeface="Cambria Math"/>
                              <a:sym typeface="Symbol"/>
                            </a:rPr>
                            <m:t></m:t>
                          </m:r>
                          <m:r>
                            <a:rPr lang="ru-RU" sz="4000">
                              <a:latin typeface="Cambria Math"/>
                            </a:rPr>
                            <m:t> 4</m:t>
                          </m:r>
                        </m:num>
                        <m:den>
                          <m:r>
                            <a:rPr lang="ru-RU" sz="4000">
                              <a:latin typeface="Cambria Math"/>
                            </a:rPr>
                            <m:t>3 </m:t>
                          </m:r>
                          <m:r>
                            <a:rPr lang="ru-RU" sz="4000">
                              <a:latin typeface="Cambria Math"/>
                              <a:sym typeface="Symbol"/>
                            </a:rPr>
                            <m:t></m:t>
                          </m:r>
                          <m:r>
                            <a:rPr lang="ru-RU" sz="4000">
                              <a:latin typeface="Cambria Math"/>
                            </a:rPr>
                            <m:t> 4</m:t>
                          </m:r>
                        </m:den>
                      </m:f>
                      <m:r>
                        <a:rPr lang="ru-RU" sz="4000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40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ru-RU" sz="4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ru-RU" sz="40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8008" y="3763002"/>
                <a:ext cx="3896530" cy="124880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92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2928938" y="469873"/>
            <a:ext cx="779941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по учебнику  </a:t>
            </a:r>
            <a:endParaRPr lang="ru-RU" altLang="ru-RU" sz="5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1181619" y="2488795"/>
            <a:ext cx="659963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5.316 (устно)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5.314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№5.318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5.313</a:t>
            </a:r>
            <a:endParaRPr lang="ru-RU" alt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5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/>
        </p:nvSpPr>
        <p:spPr bwMode="auto">
          <a:xfrm>
            <a:off x="2928938" y="469873"/>
            <a:ext cx="659963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  </a:t>
            </a:r>
            <a:endParaRPr lang="ru-RU" altLang="ru-RU" sz="5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121670" y="2315271"/>
            <a:ext cx="659963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5.327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5.328</a:t>
            </a:r>
            <a:r>
              <a:rPr lang="ru-RU" alt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alt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41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152</Words>
  <Application>Microsoft Office PowerPoint</Application>
  <PresentationFormat>Широкоэкранный</PresentationFormat>
  <Paragraphs>57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Times New Roman</vt:lpstr>
      <vt:lpstr>Тема Office</vt:lpstr>
      <vt:lpstr>Формула</vt:lpstr>
      <vt:lpstr>Презентация PowerPoint</vt:lpstr>
      <vt:lpstr> </vt:lpstr>
      <vt:lpstr>11</vt:lpstr>
      <vt:lpstr>Повторение</vt:lpstr>
      <vt:lpstr>Запишите какая часть фигуры не закрашена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мама</cp:lastModifiedBy>
  <cp:revision>20</cp:revision>
  <dcterms:created xsi:type="dcterms:W3CDTF">2021-01-31T08:13:57Z</dcterms:created>
  <dcterms:modified xsi:type="dcterms:W3CDTF">2024-01-21T17:53:19Z</dcterms:modified>
</cp:coreProperties>
</file>