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2"/>
  </p:notesMasterIdLst>
  <p:sldIdLst>
    <p:sldId id="256" r:id="rId2"/>
    <p:sldId id="294" r:id="rId3"/>
    <p:sldId id="293" r:id="rId4"/>
    <p:sldId id="295" r:id="rId5"/>
    <p:sldId id="275" r:id="rId6"/>
    <p:sldId id="299" r:id="rId7"/>
    <p:sldId id="301" r:id="rId8"/>
    <p:sldId id="303" r:id="rId9"/>
    <p:sldId id="330" r:id="rId10"/>
    <p:sldId id="331" r:id="rId11"/>
    <p:sldId id="336" r:id="rId12"/>
    <p:sldId id="337" r:id="rId13"/>
    <p:sldId id="340" r:id="rId14"/>
    <p:sldId id="339" r:id="rId15"/>
    <p:sldId id="348" r:id="rId16"/>
    <p:sldId id="347" r:id="rId17"/>
    <p:sldId id="346" r:id="rId18"/>
    <p:sldId id="345" r:id="rId19"/>
    <p:sldId id="344" r:id="rId20"/>
    <p:sldId id="349" r:id="rId21"/>
    <p:sldId id="350" r:id="rId22"/>
    <p:sldId id="315" r:id="rId23"/>
    <p:sldId id="277" r:id="rId24"/>
    <p:sldId id="278" r:id="rId25"/>
    <p:sldId id="285" r:id="rId26"/>
    <p:sldId id="279" r:id="rId27"/>
    <p:sldId id="288" r:id="rId28"/>
    <p:sldId id="289" r:id="rId29"/>
    <p:sldId id="282" r:id="rId30"/>
    <p:sldId id="283" r:id="rId31"/>
    <p:sldId id="280" r:id="rId32"/>
    <p:sldId id="371" r:id="rId33"/>
    <p:sldId id="367" r:id="rId34"/>
    <p:sldId id="369" r:id="rId35"/>
    <p:sldId id="368" r:id="rId36"/>
    <p:sldId id="400" r:id="rId37"/>
    <p:sldId id="401" r:id="rId38"/>
    <p:sldId id="402" r:id="rId39"/>
    <p:sldId id="403" r:id="rId40"/>
    <p:sldId id="404" r:id="rId41"/>
    <p:sldId id="377" r:id="rId42"/>
    <p:sldId id="380" r:id="rId43"/>
    <p:sldId id="381" r:id="rId44"/>
    <p:sldId id="382" r:id="rId45"/>
    <p:sldId id="383" r:id="rId46"/>
    <p:sldId id="384" r:id="rId47"/>
    <p:sldId id="388" r:id="rId48"/>
    <p:sldId id="389" r:id="rId49"/>
    <p:sldId id="390" r:id="rId50"/>
    <p:sldId id="396" r:id="rId51"/>
    <p:sldId id="397" r:id="rId52"/>
    <p:sldId id="398" r:id="rId53"/>
    <p:sldId id="399" r:id="rId54"/>
    <p:sldId id="352" r:id="rId55"/>
    <p:sldId id="356" r:id="rId56"/>
    <p:sldId id="357" r:id="rId57"/>
    <p:sldId id="358" r:id="rId58"/>
    <p:sldId id="361" r:id="rId59"/>
    <p:sldId id="362" r:id="rId60"/>
    <p:sldId id="290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0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860DF-ACC7-479B-8E33-AB5F9CF131B7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B79578-EB23-4552-AAEE-DCBA009143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894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79578-EB23-4552-AAEE-DCBA00914359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57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C7546-EDE6-47CA-8233-9B59EA76F77E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859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C7546-EDE6-47CA-8233-9B59EA76F77E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597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вс 11.02.24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pn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image" Target="../media/image46.jpeg"/><Relationship Id="rId10" Type="http://schemas.openxmlformats.org/officeDocument/2006/relationships/image" Target="../media/image41.jpe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082082"/>
            <a:ext cx="7772400" cy="2742506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0000"/>
                </a:solidFill>
              </a:rPr>
              <a:t/>
            </a:r>
            <a:br>
              <a:rPr lang="ru-RU" b="1" i="1" dirty="0" smtClean="0">
                <a:solidFill>
                  <a:srgbClr val="000000"/>
                </a:solidFill>
              </a:rPr>
            </a:br>
            <a:r>
              <a:rPr lang="ru-RU" b="1" i="1" dirty="0">
                <a:solidFill>
                  <a:srgbClr val="000000"/>
                </a:solidFill>
              </a:rPr>
              <a:t/>
            </a:r>
            <a:br>
              <a:rPr lang="ru-RU" b="1" i="1" dirty="0">
                <a:solidFill>
                  <a:srgbClr val="000000"/>
                </a:solidFill>
              </a:rPr>
            </a:br>
            <a:r>
              <a:rPr lang="ru-RU" b="1" i="1" dirty="0" smtClean="0">
                <a:solidFill>
                  <a:srgbClr val="000000"/>
                </a:solidFill>
              </a:rPr>
              <a:t/>
            </a:r>
            <a:br>
              <a:rPr lang="ru-RU" b="1" i="1" dirty="0" smtClean="0">
                <a:solidFill>
                  <a:srgbClr val="000000"/>
                </a:solidFill>
              </a:rPr>
            </a:br>
            <a:r>
              <a:rPr lang="ru-RU" b="1" i="1" dirty="0">
                <a:solidFill>
                  <a:srgbClr val="000000"/>
                </a:solidFill>
              </a:rPr>
              <a:t/>
            </a:r>
            <a:br>
              <a:rPr lang="ru-RU" b="1" i="1" dirty="0">
                <a:solidFill>
                  <a:srgbClr val="000000"/>
                </a:solidFill>
              </a:rPr>
            </a:br>
            <a:r>
              <a:rPr lang="ru-RU" b="1" i="1" dirty="0" smtClean="0">
                <a:solidFill>
                  <a:srgbClr val="000000"/>
                </a:solidFill>
              </a:rPr>
              <a:t/>
            </a:r>
            <a:br>
              <a:rPr lang="ru-RU" b="1" i="1" dirty="0" smtClean="0">
                <a:solidFill>
                  <a:srgbClr val="000000"/>
                </a:solidFill>
              </a:rPr>
            </a:br>
            <a:r>
              <a:rPr lang="ru-RU" b="1" i="1" dirty="0">
                <a:solidFill>
                  <a:srgbClr val="000000"/>
                </a:solidFill>
              </a:rPr>
              <a:t/>
            </a:r>
            <a:br>
              <a:rPr lang="ru-RU" b="1" i="1" dirty="0">
                <a:solidFill>
                  <a:srgbClr val="000000"/>
                </a:solidFill>
              </a:rPr>
            </a:br>
            <a:r>
              <a:rPr lang="ru-RU" b="1" i="1" dirty="0" smtClean="0">
                <a:solidFill>
                  <a:srgbClr val="000000"/>
                </a:solidFill>
              </a:rPr>
              <a:t/>
            </a:r>
            <a:br>
              <a:rPr lang="ru-RU" b="1" i="1" dirty="0" smtClean="0">
                <a:solidFill>
                  <a:srgbClr val="000000"/>
                </a:solidFill>
              </a:rPr>
            </a:br>
            <a:r>
              <a:rPr lang="ru-RU" b="1" i="1" dirty="0" smtClean="0">
                <a:solidFill>
                  <a:srgbClr val="000000"/>
                </a:solidFill>
              </a:rPr>
              <a:t/>
            </a:r>
            <a:br>
              <a:rPr lang="ru-RU" b="1" i="1" dirty="0" smtClean="0">
                <a:solidFill>
                  <a:srgbClr val="000000"/>
                </a:solidFill>
              </a:rPr>
            </a:br>
            <a:r>
              <a:rPr lang="ru-RU" b="1" i="1" dirty="0">
                <a:solidFill>
                  <a:srgbClr val="000000"/>
                </a:solidFill>
              </a:rPr>
              <a:t/>
            </a:r>
            <a:br>
              <a:rPr lang="ru-RU" b="1" i="1" dirty="0">
                <a:solidFill>
                  <a:srgbClr val="00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Особенности оценивания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результатов 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обучающихся с разными нозологиями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000000"/>
                </a:solidFill>
              </a:rPr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4941168"/>
            <a:ext cx="3456384" cy="1368153"/>
          </a:xfrm>
        </p:spPr>
        <p:txBody>
          <a:bodyPr>
            <a:normAutofit fontScale="55000" lnSpcReduction="20000"/>
          </a:bodyPr>
          <a:lstStyle/>
          <a:p>
            <a:pPr algn="r"/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600" b="1" dirty="0" smtClean="0">
                <a:solidFill>
                  <a:schemeClr val="tx1"/>
                </a:solidFill>
              </a:rPr>
              <a:t>Подготовила учитель русского языка и литературы , руководитель ШМО учителей по индивидуальному обучению МБОУ «Шахтёрская средняя школа №19»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smtClean="0">
                <a:solidFill>
                  <a:schemeClr val="tx1"/>
                </a:solidFill>
              </a:rPr>
              <a:t>Овчинникова Людмила Васильевна</a:t>
            </a:r>
          </a:p>
        </p:txBody>
      </p:sp>
    </p:spTree>
    <p:extLst>
      <p:ext uri="{BB962C8B-B14F-4D97-AF65-F5344CB8AC3E}">
        <p14:creationId xmlns:p14="http://schemas.microsoft.com/office/powerpoint/2010/main" val="39700888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3892153" y="1547813"/>
            <a:ext cx="4424363" cy="1802606"/>
            <a:chOff x="5189201" y="920111"/>
            <a:chExt cx="5899398" cy="2404646"/>
          </a:xfrm>
        </p:grpSpPr>
        <p:pic>
          <p:nvPicPr>
            <p:cNvPr id="16389" name="Picture 3" descr="C:\Users\Таня\Desktop\ОКТЯБРЬ\Школьная оценка\5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30" t="3059" r="46286" b="77992"/>
            <a:stretch>
              <a:fillRect/>
            </a:stretch>
          </p:blipFill>
          <p:spPr bwMode="auto">
            <a:xfrm>
              <a:off x="5189201" y="920111"/>
              <a:ext cx="5899398" cy="2404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0" name="Прямоугольник 2"/>
            <p:cNvSpPr>
              <a:spLocks noChangeArrowheads="1"/>
            </p:cNvSpPr>
            <p:nvPr/>
          </p:nvSpPr>
          <p:spPr bwMode="auto">
            <a:xfrm>
              <a:off x="6227307" y="1399158"/>
              <a:ext cx="3401075" cy="954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eaLnBrk="1" hangingPunct="1"/>
              <a:r>
                <a:rPr lang="ru-RU" altLang="ru-RU" sz="1350" b="1"/>
                <a:t>Оценочная деятельность – </a:t>
              </a:r>
            </a:p>
            <a:p>
              <a:pPr algn="ctr" eaLnBrk="1" hangingPunct="1"/>
              <a:r>
                <a:rPr lang="ru-RU" altLang="ru-RU" sz="1350" b="1"/>
                <a:t>один из компонентов </a:t>
              </a:r>
            </a:p>
            <a:p>
              <a:pPr algn="ctr" eaLnBrk="1" hangingPunct="1"/>
              <a:r>
                <a:rPr lang="ru-RU" altLang="ru-RU" sz="1350" b="1"/>
                <a:t>педагогическая деятельности. </a:t>
              </a:r>
              <a:endParaRPr lang="ru-RU" altLang="ru-RU" sz="1350"/>
            </a:p>
          </p:txBody>
        </p:sp>
      </p:grpSp>
      <p:pic>
        <p:nvPicPr>
          <p:cNvPr id="16388" name="Picture 2" descr="C:\Users\Таня\Desktop\ОКТЯБРЬ\Школьная оценка\group-of-teachers-cartoon_24877-676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841" y="2811066"/>
            <a:ext cx="3111103" cy="284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982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29891" y="1807369"/>
            <a:ext cx="7100888" cy="484748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50" b="1" dirty="0">
                <a:solidFill>
                  <a:schemeClr val="accent3">
                    <a:lumMod val="75000"/>
                  </a:schemeClr>
                </a:solidFill>
              </a:rPr>
              <a:t>Оценивание результатов учебной деятельности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86187" y="3743325"/>
            <a:ext cx="4130279" cy="193899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500" dirty="0"/>
              <a:t>необходимость развития у детей навыков самоконтроля и самооценки с начала обучения </a:t>
            </a:r>
            <a:br>
              <a:rPr lang="ru-RU" sz="1500" dirty="0"/>
            </a:br>
            <a:r>
              <a:rPr lang="ru-RU" sz="1500" dirty="0"/>
              <a:t>в школе;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500" dirty="0"/>
              <a:t>ведущая роль в оценивании результатов принадлежит учителю;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500" dirty="0"/>
              <a:t>привлечение обучающихся к оцениванию </a:t>
            </a:r>
            <a:br>
              <a:rPr lang="ru-RU" sz="1500" dirty="0"/>
            </a:br>
            <a:r>
              <a:rPr lang="ru-RU" sz="1500" dirty="0"/>
              <a:t>по завершении «букварного» периода.</a:t>
            </a:r>
          </a:p>
        </p:txBody>
      </p:sp>
      <p:grpSp>
        <p:nvGrpSpPr>
          <p:cNvPr id="18437" name="Группа 3"/>
          <p:cNvGrpSpPr>
            <a:grpSpLocks/>
          </p:cNvGrpSpPr>
          <p:nvPr/>
        </p:nvGrpSpPr>
        <p:grpSpPr bwMode="auto">
          <a:xfrm>
            <a:off x="1444229" y="2697957"/>
            <a:ext cx="1437084" cy="1946672"/>
            <a:chOff x="1926040" y="2454124"/>
            <a:chExt cx="1915059" cy="2595548"/>
          </a:xfrm>
        </p:grpSpPr>
        <p:pic>
          <p:nvPicPr>
            <p:cNvPr id="18442" name="Picture 2" descr="C:\Users\2106~1\AppData\Local\Temp\Rar$DRa0.751\5496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52" t="79953" r="34531" b="3217"/>
            <a:stretch>
              <a:fillRect/>
            </a:stretch>
          </p:blipFill>
          <p:spPr bwMode="auto">
            <a:xfrm>
              <a:off x="1926040" y="2454124"/>
              <a:ext cx="1915059" cy="2595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3" name="Прямоугольник 1"/>
            <p:cNvSpPr>
              <a:spLocks noChangeArrowheads="1"/>
            </p:cNvSpPr>
            <p:nvPr/>
          </p:nvSpPr>
          <p:spPr bwMode="auto">
            <a:xfrm>
              <a:off x="2163569" y="3331972"/>
              <a:ext cx="1440000" cy="430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ctr" eaLnBrk="1" hangingPunct="1"/>
              <a:r>
                <a:rPr lang="ru-RU" altLang="ru-RU" sz="1500" b="1" dirty="0" smtClean="0"/>
                <a:t>1 </a:t>
              </a:r>
              <a:r>
                <a:rPr lang="ru-RU" altLang="ru-RU" sz="1500" b="1" dirty="0"/>
                <a:t>классы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774281" y="2802731"/>
            <a:ext cx="1944291" cy="5539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500" dirty="0"/>
              <a:t>дети не получают оценки-баллы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973366" y="2796778"/>
            <a:ext cx="1943100" cy="78483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500" dirty="0"/>
              <a:t>невозможность  избежать оценивания</a:t>
            </a:r>
          </a:p>
        </p:txBody>
      </p:sp>
      <p:sp>
        <p:nvSpPr>
          <p:cNvPr id="7" name="Правая фигурная скобка 6"/>
          <p:cNvSpPr/>
          <p:nvPr/>
        </p:nvSpPr>
        <p:spPr>
          <a:xfrm rot="5400000">
            <a:off x="5731074" y="2772371"/>
            <a:ext cx="240506" cy="1582341"/>
          </a:xfrm>
          <a:prstGeom prst="rightBrace">
            <a:avLst>
              <a:gd name="adj1" fmla="val 55812"/>
              <a:gd name="adj2" fmla="val 50000"/>
            </a:avLst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pic>
        <p:nvPicPr>
          <p:cNvPr id="18441" name="Picture 2" descr="C:\Users\Таня\Desktop\СЕНТЯБРЬ\Гражданское образование\275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6573" r="74329" b="56523"/>
          <a:stretch>
            <a:fillRect/>
          </a:stretch>
        </p:blipFill>
        <p:spPr bwMode="auto">
          <a:xfrm>
            <a:off x="2162175" y="3683794"/>
            <a:ext cx="132278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162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 animBg="1"/>
      <p:bldP spid="2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29891" y="1807369"/>
            <a:ext cx="7100888" cy="484748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50" b="1" dirty="0">
                <a:solidFill>
                  <a:schemeClr val="accent3">
                    <a:lumMod val="75000"/>
                  </a:schemeClr>
                </a:solidFill>
              </a:rPr>
              <a:t>Оценивание результатов учебной деятельности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08722" y="3711522"/>
            <a:ext cx="1360884" cy="32316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обучающийся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30354" y="3186321"/>
            <a:ext cx="1944290" cy="27699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200" b="1" dirty="0"/>
              <a:t>ОТМЕТКА:</a:t>
            </a:r>
            <a:endParaRPr lang="ru-RU" sz="15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894660" y="3711522"/>
            <a:ext cx="1614488" cy="32316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 smtClean="0"/>
              <a:t>педагог</a:t>
            </a:r>
            <a:endParaRPr lang="ru-RU" sz="1500" dirty="0"/>
          </a:p>
        </p:txBody>
      </p:sp>
      <p:sp>
        <p:nvSpPr>
          <p:cNvPr id="14" name="TextBox 13"/>
          <p:cNvSpPr txBox="1"/>
          <p:nvPr/>
        </p:nvSpPr>
        <p:spPr>
          <a:xfrm>
            <a:off x="6903244" y="3711522"/>
            <a:ext cx="1219200" cy="32316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 smtClean="0"/>
              <a:t>родители</a:t>
            </a:r>
            <a:endParaRPr lang="ru-RU" sz="1500" dirty="0"/>
          </a:p>
        </p:txBody>
      </p:sp>
      <p:pic>
        <p:nvPicPr>
          <p:cNvPr id="8194" name="Picture 2" descr="C:\Users\Таня\Desktop\ОКТЯБРЬ\Школьная оценка\numbers-and-maths-symbols_1308-463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3" t="66557" r="78172" b="4089"/>
          <a:stretch>
            <a:fillRect/>
          </a:stretch>
        </p:blipFill>
        <p:spPr bwMode="auto">
          <a:xfrm>
            <a:off x="4474369" y="3688556"/>
            <a:ext cx="369094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C:\Users\Таня\Desktop\ОКТЯБРЬ\Школьная оценка\numbers-and-maths-symbols_1308-463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3" t="66557" r="78172" b="4089"/>
          <a:stretch>
            <a:fillRect/>
          </a:stretch>
        </p:blipFill>
        <p:spPr bwMode="auto">
          <a:xfrm>
            <a:off x="6534150" y="3668316"/>
            <a:ext cx="369094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2" descr="C:\Users\Таня\Desktop\СЕНТЯБРЬ\Гражданское образование\275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6573" r="74329" b="56523"/>
          <a:stretch>
            <a:fillRect/>
          </a:stretch>
        </p:blipFill>
        <p:spPr bwMode="auto">
          <a:xfrm>
            <a:off x="1787129" y="3715941"/>
            <a:ext cx="1321594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313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Таня\Desktop\ОКТЯБРЬ\Школьная оценка\344825-PADG21-6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9" b="6393"/>
          <a:stretch>
            <a:fillRect/>
          </a:stretch>
        </p:blipFill>
        <p:spPr bwMode="auto">
          <a:xfrm>
            <a:off x="1" y="857250"/>
            <a:ext cx="9157097" cy="516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Прямоугольник 13"/>
          <p:cNvSpPr>
            <a:spLocks noChangeArrowheads="1"/>
          </p:cNvSpPr>
          <p:nvPr/>
        </p:nvSpPr>
        <p:spPr bwMode="auto">
          <a:xfrm>
            <a:off x="847725" y="1831182"/>
            <a:ext cx="5348288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just" eaLnBrk="1" hangingPunct="1"/>
            <a:r>
              <a:rPr lang="ru-RU" altLang="ru-RU" sz="1500"/>
              <a:t>Положительные оценки способны творить чудеса: повышать самооценку ребенка и повышать его учебную мотивацию. Грамотный педагог, должен знать, что восприятие оценки детьми с завышенной или заниженной самооценкой может быть искажено. В этом случае, если отметка не соответствует их уровню притязаний или ожиданиям, дети могут встретить ее с недоверием или обидой.</a:t>
            </a:r>
          </a:p>
        </p:txBody>
      </p:sp>
    </p:spTree>
    <p:extLst>
      <p:ext uri="{BB962C8B-B14F-4D97-AF65-F5344CB8AC3E}">
        <p14:creationId xmlns:p14="http://schemas.microsoft.com/office/powerpoint/2010/main" val="137111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29891" y="1807369"/>
            <a:ext cx="7100888" cy="484748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50" b="1" dirty="0">
                <a:solidFill>
                  <a:schemeClr val="accent3">
                    <a:lumMod val="75000"/>
                  </a:schemeClr>
                </a:solidFill>
              </a:rPr>
              <a:t>Периодизация Л.С. Выготского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43312" y="2964657"/>
            <a:ext cx="4330304" cy="7155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ru-RU" sz="1350" dirty="0"/>
              <a:t>Развитие ребенка на каждом возрастном этапе характеризуется особым его положением в системе принятых в данном обществе отношений.</a:t>
            </a:r>
          </a:p>
        </p:txBody>
      </p:sp>
      <p:pic>
        <p:nvPicPr>
          <p:cNvPr id="29701" name="Picture 2" descr="C:\Users\Таня\Desktop\ОКТЯБРЬ\Школьная оценка\8.-Выготский-Лев-Семенович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206" y="3014662"/>
            <a:ext cx="1215629" cy="1653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Прямоугольник 11"/>
          <p:cNvSpPr>
            <a:spLocks noChangeArrowheads="1"/>
          </p:cNvSpPr>
          <p:nvPr/>
        </p:nvSpPr>
        <p:spPr bwMode="auto">
          <a:xfrm>
            <a:off x="1475185" y="4729155"/>
            <a:ext cx="1565672" cy="715581"/>
          </a:xfrm>
          <a:prstGeom prst="rect">
            <a:avLst/>
          </a:prstGeom>
          <a:noFill/>
          <a:ln w="28575">
            <a:solidFill>
              <a:srgbClr val="8F4D1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ru-RU" altLang="ru-RU" sz="1350" b="1"/>
              <a:t>Выготский Л.С.</a:t>
            </a:r>
          </a:p>
          <a:p>
            <a:pPr algn="ctr" eaLnBrk="1" hangingPunct="1"/>
            <a:r>
              <a:rPr lang="ru-RU" altLang="ru-RU" sz="1350"/>
              <a:t>советский психолог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43312" y="3964781"/>
            <a:ext cx="4330304" cy="11310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ru-RU" sz="1350" dirty="0"/>
              <a:t>Жизнь детей разного возраста имеет свое специфическое содержание: </a:t>
            </a:r>
          </a:p>
          <a:p>
            <a:pPr marL="214313" indent="-214313">
              <a:buFont typeface="Wingdings" pitchFamily="2" charset="2"/>
              <a:buChar char="ü"/>
              <a:defRPr/>
            </a:pPr>
            <a:r>
              <a:rPr lang="ru-RU" sz="1350" dirty="0"/>
              <a:t>определенным способом выстроенные взаимоотношения с окружающими людьми;</a:t>
            </a:r>
          </a:p>
          <a:p>
            <a:pPr marL="214313" indent="-214313">
              <a:buFont typeface="Wingdings" pitchFamily="2" charset="2"/>
              <a:buChar char="ü"/>
              <a:defRPr/>
            </a:pPr>
            <a:r>
              <a:rPr lang="ru-RU" sz="1350" dirty="0"/>
              <a:t>особая ведущая деятельность..</a:t>
            </a:r>
          </a:p>
        </p:txBody>
      </p:sp>
      <p:pic>
        <p:nvPicPr>
          <p:cNvPr id="14" name="Picture 2" descr="C:\Users\Таня\Desktop\ОКТЯБРЬ\Партфолио\OR9Z2Z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4" t="23984" r="29805" b="71568"/>
          <a:stretch>
            <a:fillRect/>
          </a:stretch>
        </p:blipFill>
        <p:spPr bwMode="auto">
          <a:xfrm>
            <a:off x="4775598" y="3711179"/>
            <a:ext cx="2391965" cy="302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984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Таня\Desktop\ОКТЯБРЬ\Партфолио\394514-PCGX4B-5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1" b="7941"/>
          <a:stretch>
            <a:fillRect/>
          </a:stretch>
        </p:blipFill>
        <p:spPr bwMode="auto">
          <a:xfrm>
            <a:off x="0" y="857250"/>
            <a:ext cx="93106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31606" y="2230041"/>
            <a:ext cx="3673079" cy="2008242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accent3">
                    <a:lumMod val="75000"/>
                  </a:schemeClr>
                </a:solidFill>
              </a:rPr>
              <a:t>ОЦЕНКА</a:t>
            </a:r>
            <a:endParaRPr lang="ru-RU" sz="1500" dirty="0"/>
          </a:p>
          <a:p>
            <a:pPr algn="ctr">
              <a:defRPr/>
            </a:pPr>
            <a:endParaRPr lang="ru-RU" sz="750" dirty="0"/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500" dirty="0"/>
              <a:t>инструмент для повышения мотивации ребенка; </a:t>
            </a:r>
          </a:p>
          <a:p>
            <a:pPr marL="128588" indent="-128588">
              <a:buFont typeface="Wingdings" pitchFamily="2" charset="2"/>
              <a:buChar char="ü"/>
              <a:defRPr/>
            </a:pPr>
            <a:endParaRPr lang="ru-RU" sz="750" dirty="0"/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500" dirty="0"/>
              <a:t>влияние на все сферы его жизни обучающегося; </a:t>
            </a:r>
          </a:p>
          <a:p>
            <a:pPr marL="128588" indent="-128588">
              <a:buFont typeface="Wingdings" pitchFamily="2" charset="2"/>
              <a:buChar char="ü"/>
              <a:defRPr/>
            </a:pPr>
            <a:endParaRPr lang="ru-RU" sz="750" dirty="0"/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500" dirty="0"/>
              <a:t>регулирование его взаимоотношений </a:t>
            </a:r>
            <a:br>
              <a:rPr lang="ru-RU" sz="1500" dirty="0"/>
            </a:br>
            <a:r>
              <a:rPr lang="ru-RU" sz="1500" dirty="0"/>
              <a:t>со значимым окружением.</a:t>
            </a:r>
            <a:endParaRPr lang="ru-RU" sz="750" dirty="0"/>
          </a:p>
        </p:txBody>
      </p:sp>
    </p:spTree>
    <p:extLst>
      <p:ext uri="{BB962C8B-B14F-4D97-AF65-F5344CB8AC3E}">
        <p14:creationId xmlns:p14="http://schemas.microsoft.com/office/powerpoint/2010/main" val="235384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Таня\Desktop\ОКТЯБРЬ\Партфолио\325709-P9KLGR-49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0" t="53741" r="50000" b="15944"/>
          <a:stretch>
            <a:fillRect/>
          </a:stretch>
        </p:blipFill>
        <p:spPr bwMode="auto">
          <a:xfrm>
            <a:off x="981076" y="2882503"/>
            <a:ext cx="2669381" cy="1841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9891" y="1807369"/>
            <a:ext cx="7100888" cy="484748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50" b="1" dirty="0">
                <a:solidFill>
                  <a:schemeClr val="accent3">
                    <a:lumMod val="75000"/>
                  </a:schemeClr>
                </a:solidFill>
              </a:rPr>
              <a:t>Умение ставить оценки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99335" y="2906733"/>
            <a:ext cx="3509963" cy="55399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причинение травмы при переходе </a:t>
            </a:r>
            <a:br>
              <a:rPr lang="ru-RU" sz="1500" dirty="0"/>
            </a:br>
            <a:r>
              <a:rPr lang="ru-RU" sz="1500" dirty="0"/>
              <a:t>на личность ребенка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4223" y="3685134"/>
            <a:ext cx="178236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200" b="1" dirty="0"/>
              <a:t>ОТРИЦАТЕЛЬНАЯ ОЦЕНКА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99335" y="3593723"/>
            <a:ext cx="3509963" cy="55399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корректировка учебной </a:t>
            </a:r>
            <a:br>
              <a:rPr lang="ru-RU" sz="1500" dirty="0"/>
            </a:br>
            <a:r>
              <a:rPr lang="ru-RU" sz="1500" dirty="0"/>
              <a:t>деятельности ученика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99335" y="4260548"/>
            <a:ext cx="3509963" cy="78483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стремление к контакту с педагогом и улучшение взаимоотношений при искренности оценки</a:t>
            </a:r>
          </a:p>
        </p:txBody>
      </p:sp>
    </p:spTree>
    <p:extLst>
      <p:ext uri="{BB962C8B-B14F-4D97-AF65-F5344CB8AC3E}">
        <p14:creationId xmlns:p14="http://schemas.microsoft.com/office/powerpoint/2010/main" val="113637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Таня\Desktop\ОКТЯБРЬ\Партфолио\325709-P9KLGR-49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0" t="53741" r="50000" b="15944"/>
          <a:stretch>
            <a:fillRect/>
          </a:stretch>
        </p:blipFill>
        <p:spPr bwMode="auto">
          <a:xfrm>
            <a:off x="981076" y="2882503"/>
            <a:ext cx="2669381" cy="1841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9891" y="1807369"/>
            <a:ext cx="7100888" cy="484748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50" b="1" dirty="0">
                <a:solidFill>
                  <a:schemeClr val="accent3">
                    <a:lumMod val="75000"/>
                  </a:schemeClr>
                </a:solidFill>
              </a:rPr>
              <a:t>Умение ставить оценки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99335" y="2783503"/>
            <a:ext cx="3509963" cy="55399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утрачивание интереса</a:t>
            </a:r>
            <a:br>
              <a:rPr lang="ru-RU" sz="1500" dirty="0"/>
            </a:br>
            <a:r>
              <a:rPr lang="ru-RU" sz="1500" dirty="0"/>
              <a:t> к учебной деятельности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4223" y="3408135"/>
            <a:ext cx="1782365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200" b="1" dirty="0"/>
              <a:t>ПОСТОЯННАЯ ПОЛОЖИТЕЛЬНАЯ ОЦЕНКА</a:t>
            </a:r>
          </a:p>
          <a:p>
            <a:pPr algn="ctr">
              <a:defRPr/>
            </a:pPr>
            <a:r>
              <a:rPr lang="ru-RU" sz="1200" b="1" dirty="0"/>
              <a:t>(завышенная самооценка)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99335" y="3302020"/>
            <a:ext cx="3509963" cy="55399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снижение мотивации</a:t>
            </a:r>
            <a:br>
              <a:rPr lang="ru-RU" sz="1500" dirty="0"/>
            </a:br>
            <a:r>
              <a:rPr lang="ru-RU" sz="1500" dirty="0"/>
              <a:t> к достижению успеха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99335" y="3935359"/>
            <a:ext cx="3509963" cy="3231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формальное выполнение задания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99335" y="4454472"/>
            <a:ext cx="3509963" cy="3231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противопоставление всему классу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99335" y="4865311"/>
            <a:ext cx="3509963" cy="55399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постоянное ожидание только </a:t>
            </a:r>
          </a:p>
          <a:p>
            <a:pPr algn="ctr">
              <a:defRPr/>
            </a:pPr>
            <a:r>
              <a:rPr lang="ru-RU" sz="1500" dirty="0"/>
              <a:t>положительных отметок</a:t>
            </a:r>
          </a:p>
        </p:txBody>
      </p:sp>
    </p:spTree>
    <p:extLst>
      <p:ext uri="{BB962C8B-B14F-4D97-AF65-F5344CB8AC3E}">
        <p14:creationId xmlns:p14="http://schemas.microsoft.com/office/powerpoint/2010/main" val="350465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Таня\Desktop\ОКТЯБРЬ\Партфолио\325709-P9KLGR-49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0" t="53741" r="50000" b="15944"/>
          <a:stretch>
            <a:fillRect/>
          </a:stretch>
        </p:blipFill>
        <p:spPr bwMode="auto">
          <a:xfrm>
            <a:off x="981076" y="2882503"/>
            <a:ext cx="2669381" cy="1841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9891" y="1807369"/>
            <a:ext cx="7100888" cy="484748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50" b="1" dirty="0">
                <a:solidFill>
                  <a:schemeClr val="accent3">
                    <a:lumMod val="75000"/>
                  </a:schemeClr>
                </a:solidFill>
              </a:rPr>
              <a:t>Умение ставить оценки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99335" y="2956813"/>
            <a:ext cx="3509963" cy="78483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полезность тогда, когда оценка не сильно отличается от реального положения дел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4223" y="3551724"/>
            <a:ext cx="1782365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200" b="1" dirty="0"/>
              <a:t>ОТМЕТКА </a:t>
            </a:r>
            <a:br>
              <a:rPr lang="ru-RU" sz="1200" b="1" dirty="0"/>
            </a:br>
            <a:r>
              <a:rPr lang="ru-RU" sz="1200" b="1" dirty="0"/>
              <a:t>«ЗА СТАРАНИЕ» и «НА ПЕРСПЕКТИВУ»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99335" y="3863475"/>
            <a:ext cx="3509963" cy="78483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интуитивное определение педагогом степени разрыва между реальными знаниями и выставленной отметкой</a:t>
            </a:r>
          </a:p>
        </p:txBody>
      </p:sp>
    </p:spTree>
    <p:extLst>
      <p:ext uri="{BB962C8B-B14F-4D97-AF65-F5344CB8AC3E}">
        <p14:creationId xmlns:p14="http://schemas.microsoft.com/office/powerpoint/2010/main" val="424811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Таня\Desktop\ОКТЯБРЬ\Партфолио\325709-P9KLGR-49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0" t="53741" r="50000" b="15944"/>
          <a:stretch>
            <a:fillRect/>
          </a:stretch>
        </p:blipFill>
        <p:spPr bwMode="auto">
          <a:xfrm>
            <a:off x="981076" y="2882503"/>
            <a:ext cx="2669381" cy="1841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9891" y="1807369"/>
            <a:ext cx="7100888" cy="484748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50" b="1" dirty="0">
                <a:solidFill>
                  <a:schemeClr val="accent3">
                    <a:lumMod val="75000"/>
                  </a:schemeClr>
                </a:solidFill>
              </a:rPr>
              <a:t>Умение ставить оценки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99335" y="3013220"/>
            <a:ext cx="3509963" cy="3231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отсутствие мотивации у обучающегося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4223" y="3572619"/>
            <a:ext cx="178236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200" b="1" dirty="0"/>
              <a:t>ПОХВАЛА ЗА ПЛОХУЮ РАБОТУ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99335" y="3715689"/>
            <a:ext cx="3509963" cy="3231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подчеркивание посредственных знаний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99335" y="4201017"/>
            <a:ext cx="3509963" cy="78483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способность в корне изменить отношение одноклассников к ребенку и педагогу</a:t>
            </a:r>
          </a:p>
        </p:txBody>
      </p:sp>
    </p:spTree>
    <p:extLst>
      <p:ext uri="{BB962C8B-B14F-4D97-AF65-F5344CB8AC3E}">
        <p14:creationId xmlns:p14="http://schemas.microsoft.com/office/powerpoint/2010/main" val="134611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Картинки по запросу рамки черно белые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606" y="1982391"/>
            <a:ext cx="4806554" cy="279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4092179" y="2645569"/>
            <a:ext cx="3726656" cy="1566863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>
              <a:defRPr/>
            </a:pPr>
            <a:r>
              <a:rPr lang="ru-RU" sz="1800" i="1" dirty="0">
                <a:solidFill>
                  <a:schemeClr val="tx2"/>
                </a:solidFill>
              </a:rPr>
              <a:t>Главная задача российской образовательной политики – обеспечение современного качества образования на основе сохранения его фундаментальности и соответствия актуальным и перспективным потребностям личности, общества и государства.                                                                                   </a:t>
            </a:r>
            <a:endParaRPr lang="ru-RU" sz="1350" b="1" i="1" dirty="0">
              <a:solidFill>
                <a:schemeClr val="tx2"/>
              </a:solidFill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72" y="2132410"/>
            <a:ext cx="3162300" cy="237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423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20366" y="1613297"/>
            <a:ext cx="7100888" cy="738664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100" b="1" dirty="0">
                <a:solidFill>
                  <a:schemeClr val="accent3">
                    <a:lumMod val="75000"/>
                  </a:schemeClr>
                </a:solidFill>
              </a:rPr>
              <a:t>Психолого-педагогические рекомендации по созданию оценочных ситуаций в учебном процессе</a:t>
            </a:r>
            <a:endParaRPr lang="ru-RU" sz="135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3216" y="2698969"/>
            <a:ext cx="3368278" cy="868323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использование оценки как обратной связи, нужной обучающемуся, а не как средство давления на ребенка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63216" y="3935432"/>
            <a:ext cx="3368278" cy="868323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ориентация на личностные, эмоционально-волевые и физиологические особенности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64894" y="2682895"/>
            <a:ext cx="3375422" cy="868323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нахождение в каждом из детей положительных изменений и отмечание этих изменений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64894" y="4190821"/>
            <a:ext cx="3368279" cy="357545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сравнение ребенка с самим собой</a:t>
            </a:r>
          </a:p>
        </p:txBody>
      </p:sp>
      <p:sp>
        <p:nvSpPr>
          <p:cNvPr id="13" name="Овал 12"/>
          <p:cNvSpPr/>
          <p:nvPr/>
        </p:nvSpPr>
        <p:spPr>
          <a:xfrm>
            <a:off x="3977879" y="3130154"/>
            <a:ext cx="1212056" cy="120729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pic>
        <p:nvPicPr>
          <p:cNvPr id="48137" name="Picture 5" descr="E:\++++05 05 РАБОЧИЙ СТОЛ\ПРЕЗЕНТАЦИИ МИНСК\ЕДИНСТВО\globe-geography-education-illustrati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269" y="3240882"/>
            <a:ext cx="965597" cy="96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815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42975" y="2465308"/>
            <a:ext cx="3367088" cy="1123712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формирование у детей навыков самоконтроля, самостоятельного оценивания себя и других обучающихся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20366" y="3737789"/>
            <a:ext cx="3367088" cy="1379101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исключение из реакций педагога сарказма и унижения отстающих детей, использование положительных или нейтральных реакций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64894" y="2465308"/>
            <a:ext cx="3375422" cy="1123712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избегание травмирующих ситуаций при выставлении отметок, </a:t>
            </a:r>
            <a:br>
              <a:rPr lang="ru-RU" sz="1500" dirty="0"/>
            </a:br>
            <a:r>
              <a:rPr lang="ru-RU" sz="1500" dirty="0"/>
              <a:t>использование двойки и единицы</a:t>
            </a:r>
          </a:p>
          <a:p>
            <a:pPr algn="ctr">
              <a:defRPr/>
            </a:pPr>
            <a:r>
              <a:rPr lang="ru-RU" sz="1500" dirty="0"/>
              <a:t>с осторожностью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72037" y="4151234"/>
            <a:ext cx="3368279" cy="612934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500" dirty="0"/>
              <a:t>развернутое обоснование каждой выставленной отметки.</a:t>
            </a:r>
          </a:p>
        </p:txBody>
      </p:sp>
      <p:sp>
        <p:nvSpPr>
          <p:cNvPr id="15" name="Овал 14"/>
          <p:cNvSpPr/>
          <p:nvPr/>
        </p:nvSpPr>
        <p:spPr>
          <a:xfrm>
            <a:off x="3977879" y="3130154"/>
            <a:ext cx="1212056" cy="120729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pic>
        <p:nvPicPr>
          <p:cNvPr id="49160" name="Picture 5" descr="E:\++++05 05 РАБОЧИЙ СТОЛ\ПРЕЗЕНТАЦИИ МИНСК\ЕДИНСТВО\globe-geography-education-illustrati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269" y="3240882"/>
            <a:ext cx="965597" cy="96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020366" y="1613297"/>
            <a:ext cx="7100888" cy="738664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100" b="1" dirty="0">
                <a:solidFill>
                  <a:schemeClr val="accent3">
                    <a:lumMod val="75000"/>
                  </a:schemeClr>
                </a:solidFill>
              </a:rPr>
              <a:t>Психолого-педагогические рекомендации по созданию оценочных ситуаций в учебном процессе</a:t>
            </a:r>
            <a:endParaRPr lang="ru-RU" sz="135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32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paidagogos.com/wp-content/uploads/2013/07/%D0%9E%D1%80%D0%B3%D0%B0%D0%BD%D0%B8%D0%B7%D0%B0%D1%86%D0%B8%D1%8F-%D0%BF%D1%80%D0%BE%D0%B2%D0%B5%D1%80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32"/>
          <a:stretch>
            <a:fillRect/>
          </a:stretch>
        </p:blipFill>
        <p:spPr bwMode="auto">
          <a:xfrm>
            <a:off x="845344" y="1088231"/>
            <a:ext cx="7506891" cy="4420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977879" y="4140994"/>
            <a:ext cx="4536281" cy="162044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350" dirty="0"/>
              <a:t>Один из важнейших элементов учебного процесса ― контроль знаний и умений обучающихся. От его правильной организации во многом зависят эффективность управления учебно-воспитательным процессом и качество образования. Контроль эффективности усвоения материала является обязательным компонентом, востребованным на всех стадиях обучения. </a:t>
            </a:r>
          </a:p>
        </p:txBody>
      </p:sp>
      <p:sp>
        <p:nvSpPr>
          <p:cNvPr id="31748" name="Прямоугольник 6"/>
          <p:cNvSpPr>
            <a:spLocks noChangeArrowheads="1"/>
          </p:cNvSpPr>
          <p:nvPr/>
        </p:nvSpPr>
        <p:spPr bwMode="auto">
          <a:xfrm>
            <a:off x="4055269" y="4185047"/>
            <a:ext cx="437554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r>
              <a:rPr lang="ru-RU" altLang="ru-RU" sz="135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3741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35292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организации и осуществлению учебно-познавательной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организации и осуществления учебно-познавательной деятельности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словесные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(рассказ, лекция, семинар, беседа);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наглядные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(иллюстрация, демонстрация и др.);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практические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(упражнения, лабораторные опыты,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трудовые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действия и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д.р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.);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репродуктивные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проблемно-поисковые (от частного к общему, от общего к частному),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самостоятельной работы и работы под руководством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учителя;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стимулирования и мотивации учебно-познавательной деятельности: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методы стимулирования и мотивации интереса к учению (используется весь арсенал методов организации и осуществления учебной деятельности с целью психологической настройки, побуждения к учению), методы стимулирования и мотивации долга и ответственности в учении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контроля и самоконтроля за эффективностью учебно-познавательной деятельности: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методы устного контроля и самоконтроля, методы письменного контроля и самоконтроля, методы лабораторно-практического контроля и самоконтроля.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0538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6222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OpenSans"/>
              </a:rPr>
              <a:t>	</a:t>
            </a:r>
            <a:endParaRPr lang="ru-RU" sz="2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Наиболее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приемлемыми методами в практической работе учителя с учащимися, имеющими ОВЗ,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считаются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объяснительно-иллюстративный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репродуктивный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частично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поисковый,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коммуникативный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информационно-коммуникационный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контроля,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самоконтроля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взаимоконтроля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90C226"/>
              </a:buClr>
              <a:buSzPct val="80000"/>
            </a:pP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Активные методы обучения -  </a:t>
            </a: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игровые методы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дидактические игры, 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игры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соревновательного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характера.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9778497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462" y="179440"/>
            <a:ext cx="8568952" cy="6678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40385" algn="just" eaLnBrk="0" fontAlgn="base" hangingPunct="0">
              <a:lnSpc>
                <a:spcPct val="107000"/>
              </a:lnSpc>
              <a:spcBef>
                <a:spcPct val="0"/>
              </a:spcBef>
              <a:defRPr/>
            </a:pPr>
            <a:endParaRPr lang="ru-RU" sz="2000" b="1" spc="-1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540385" algn="just" eaLnBrk="0" fontAlgn="base" hangingPunct="0">
              <a:lnSpc>
                <a:spcPct val="107000"/>
              </a:lnSpc>
              <a:spcBef>
                <a:spcPct val="0"/>
              </a:spcBef>
              <a:defRPr/>
            </a:pPr>
            <a:r>
              <a:rPr lang="ru-RU" sz="2400" b="1" spc="-1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Нетрадиционные </a:t>
            </a:r>
            <a:r>
              <a:rPr lang="ru-RU" sz="2400" b="1" spc="-1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методы в коррекционной работе </a:t>
            </a:r>
            <a:r>
              <a:rPr lang="ru-RU" sz="2400" spc="-1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детьми с ОВЗ: </a:t>
            </a:r>
            <a:endParaRPr lang="ru-RU" sz="2400" spc="-1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57300" lvl="2" indent="-342900" algn="just" eaLnBrk="0" fontAlgn="base" hangingPunct="0">
              <a:lnSpc>
                <a:spcPct val="107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24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музыкотерапия, </a:t>
            </a:r>
          </a:p>
          <a:p>
            <a:pPr marL="1257300" lvl="2" indent="-342900" algn="just" eaLnBrk="0" fontAlgn="base" hangingPunct="0">
              <a:lnSpc>
                <a:spcPct val="107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24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кинезиология</a:t>
            </a:r>
            <a:r>
              <a:rPr lang="ru-RU" sz="2400" spc="-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400" spc="-100" dirty="0">
                <a:solidFill>
                  <a:srgbClr val="000000"/>
                </a:solidFill>
                <a:latin typeface="Times New Roman" panose="02020603050405020304" pitchFamily="18" charset="0"/>
                <a:ea typeface="Wingdings" panose="05000000000000000000" pitchFamily="2" charset="2"/>
                <a:cs typeface="Times New Roman" panose="02020603050405020304" pitchFamily="18" charset="0"/>
              </a:rPr>
              <a:t> </a:t>
            </a:r>
            <a:endParaRPr lang="ru-RU" sz="2400" spc="-100" dirty="0" smtClean="0">
              <a:solidFill>
                <a:srgbClr val="000000"/>
              </a:solidFill>
              <a:latin typeface="Times New Roman" panose="02020603050405020304" pitchFamily="18" charset="0"/>
              <a:ea typeface="Wingdings" panose="05000000000000000000" pitchFamily="2" charset="2"/>
              <a:cs typeface="Times New Roman" panose="02020603050405020304" pitchFamily="18" charset="0"/>
            </a:endParaRPr>
          </a:p>
          <a:p>
            <a:pPr marL="1257300" lvl="2" indent="-342900" algn="just" eaLnBrk="0" fontAlgn="base" hangingPunct="0">
              <a:lnSpc>
                <a:spcPct val="107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24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рефлексотерапия </a:t>
            </a:r>
            <a:r>
              <a:rPr lang="ru-RU" sz="2400" spc="-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точечный массаж (широко используется в практике дефектологов и логопедов</a:t>
            </a:r>
            <a:r>
              <a:rPr lang="ru-RU" sz="24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</a:t>
            </a:r>
          </a:p>
          <a:p>
            <a:pPr marL="1257300" lvl="2" indent="-342900" algn="just" eaLnBrk="0" fontAlgn="base" hangingPunct="0">
              <a:lnSpc>
                <a:spcPct val="107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2400" spc="-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куклотерапия</a:t>
            </a:r>
            <a:r>
              <a:rPr lang="ru-RU" sz="2400" spc="-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400" spc="-100" dirty="0">
                <a:solidFill>
                  <a:srgbClr val="000000"/>
                </a:solidFill>
                <a:latin typeface="Times New Roman" panose="02020603050405020304" pitchFamily="18" charset="0"/>
                <a:ea typeface="Wingdings" panose="05000000000000000000" pitchFamily="2" charset="2"/>
                <a:cs typeface="Times New Roman" panose="02020603050405020304" pitchFamily="18" charset="0"/>
              </a:rPr>
              <a:t> </a:t>
            </a:r>
            <a:endParaRPr lang="ru-RU" sz="2400" spc="-100" dirty="0" smtClean="0">
              <a:solidFill>
                <a:srgbClr val="000000"/>
              </a:solidFill>
              <a:latin typeface="Times New Roman" panose="02020603050405020304" pitchFamily="18" charset="0"/>
              <a:ea typeface="Wingdings" panose="05000000000000000000" pitchFamily="2" charset="2"/>
              <a:cs typeface="Times New Roman" panose="02020603050405020304" pitchFamily="18" charset="0"/>
            </a:endParaRPr>
          </a:p>
          <a:p>
            <a:pPr marL="1257300" lvl="2" indent="-342900" algn="just" eaLnBrk="0" fontAlgn="base" hangingPunct="0">
              <a:lnSpc>
                <a:spcPct val="107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2400" spc="-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сказкотерапия</a:t>
            </a:r>
            <a:r>
              <a:rPr lang="ru-RU" sz="2400" spc="-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400" spc="-1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57300" lvl="2" indent="-342900" algn="just" eaLnBrk="0" fontAlgn="base" hangingPunct="0">
              <a:lnSpc>
                <a:spcPct val="107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24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песочная </a:t>
            </a:r>
            <a:r>
              <a:rPr lang="ru-RU" sz="2400" spc="-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терапия </a:t>
            </a:r>
            <a:endParaRPr lang="ru-RU" sz="2400" spc="-1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57300" lvl="2" indent="-342900" algn="just" eaLnBrk="0" fontAlgn="base" hangingPunct="0">
              <a:lnSpc>
                <a:spcPct val="107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2400" spc="-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глинотерапия</a:t>
            </a:r>
            <a:r>
              <a:rPr lang="ru-RU" sz="24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spc="-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(чаще всего используют педагоги – психологи</a:t>
            </a:r>
            <a:r>
              <a:rPr lang="ru-RU" sz="24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</a:p>
          <a:p>
            <a:pPr marL="1257300" lvl="2" indent="-342900" algn="just" eaLnBrk="0" fontAlgn="base" hangingPunct="0">
              <a:lnSpc>
                <a:spcPct val="107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ru-RU" sz="24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фитотерапия</a:t>
            </a:r>
            <a:r>
              <a:rPr lang="ru-RU" sz="24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Wingdings" panose="05000000000000000000" pitchFamily="2" charset="2"/>
                <a:cs typeface="Times New Roman" panose="02020603050405020304" pitchFamily="18" charset="0"/>
              </a:rPr>
              <a:t> </a:t>
            </a:r>
            <a:r>
              <a:rPr lang="ru-RU" sz="2400" spc="-100" dirty="0">
                <a:solidFill>
                  <a:srgbClr val="000000"/>
                </a:solidFill>
                <a:latin typeface="Times New Roman" panose="02020603050405020304" pitchFamily="18" charset="0"/>
                <a:ea typeface="Wingdings" panose="05000000000000000000" pitchFamily="2" charset="2"/>
                <a:cs typeface="Times New Roman" panose="02020603050405020304" pitchFamily="18" charset="0"/>
              </a:rPr>
              <a:t>и </a:t>
            </a:r>
            <a:r>
              <a:rPr lang="ru-RU" sz="24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Wingdings" panose="05000000000000000000" pitchFamily="2" charset="2"/>
                <a:cs typeface="Times New Roman" panose="02020603050405020304" pitchFamily="18" charset="0"/>
              </a:rPr>
              <a:t>а</a:t>
            </a:r>
            <a:r>
              <a:rPr lang="ru-RU" sz="24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роматерапия (пользуется </a:t>
            </a:r>
            <a:r>
              <a:rPr lang="ru-RU" sz="2400" spc="-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широким спросом у специалистов медицинского </a:t>
            </a:r>
            <a:r>
              <a:rPr lang="ru-RU" sz="2400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профиля).</a:t>
            </a:r>
            <a:r>
              <a:rPr lang="ru-RU" sz="2400" spc="-1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indent="540385" algn="just" eaLnBrk="0" fontAlgn="base" hangingPunct="0">
              <a:lnSpc>
                <a:spcPct val="107000"/>
              </a:lnSpc>
              <a:spcBef>
                <a:spcPct val="0"/>
              </a:spcBef>
              <a:defRPr/>
            </a:pPr>
            <a:r>
              <a:rPr lang="ru-RU" sz="2400" i="1" spc="-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Безусловно </a:t>
            </a:r>
            <a:r>
              <a:rPr lang="ru-RU" sz="2400" i="1" spc="-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данные методы могут быть полезны в работе других профильных специалистов.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540385" algn="just" eaLnBrk="0" fontAlgn="base" hangingPunct="0">
              <a:lnSpc>
                <a:spcPct val="107000"/>
              </a:lnSpc>
              <a:spcBef>
                <a:spcPct val="0"/>
              </a:spcBef>
              <a:defRPr/>
            </a:pPr>
            <a:endParaRPr lang="ru-RU" sz="2000" spc="-1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3429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7377" y="373099"/>
            <a:ext cx="8352928" cy="6868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90C226"/>
              </a:buClr>
              <a:buSzPct val="80000"/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 активизации деятельности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обучающихся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ОВЗ можно использовать следующие активные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приёмы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90C226"/>
              </a:buClr>
              <a:buSzPct val="80000"/>
              <a:defRPr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Использование сигнальных карточек при выполнении заданий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(с одной стороны на ней изображен плюс, с другой – минус; круги разного цвета по звукам, карточки с буквами). Дети выполняют задание, либо оценивают его правильность. Карточки могут использоваться при изучении любой темы с целью проверки знаний учащихся, выявления пробелов в пройденном материале. Удобство и эффективность их заключаются в том, что сразу видна работа каждого ребёнка.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Использование вставок на доску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(буквы, слова) при выполнении задания, разгадывания кроссворда и т. д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Детям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очень нравится соревновательный момент в ходе выполнения данного вида задания, т. к., чтобы прикрепить свою карточку на доску, им нужно правильно ответить на вопрос, или выполнить предложенное задание лучше других.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5301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7888" y="332656"/>
            <a:ext cx="8352928" cy="6996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90C226"/>
              </a:buClr>
              <a:buSzPct val="80000"/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Использование картинного материала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 смены вида деятельности в ходе занятия, развития зрительного восприятия, внимания и памяти, активизации словарного запаса, развития связной речи.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Узелки на память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(составление, запись и вывешивание на доску основных моментов изучения    темы, выводов, которые нужно запомнить).  Данный приём можно использовать в конце изучения темы – для закрепления, подведения итогов; в ходе изучения материала – для оказания помощи при выполнении заданий.</a:t>
            </a:r>
          </a:p>
          <a:p>
            <a:pPr lvl="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90C226"/>
              </a:buClr>
              <a:buSzPct val="80000"/>
            </a:pPr>
            <a:r>
              <a:rPr lang="ru-RU" alt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Восприятие материала на определённом этапе занятия </a:t>
            </a:r>
            <a:r>
              <a:rPr lang="ru-RU" alt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закрытыми глазами используется для развития слухового восприятия, внимания и памяти; переключения эмоционального состояния детей в ходе занятия; для настроя детей на занятие после активной деятельности (после урока физкультуры), после выполнения задания повышенной трудности и т. д. </a:t>
            </a:r>
          </a:p>
          <a:p>
            <a:pPr lvl="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90C226"/>
              </a:buClr>
              <a:buSzPct val="80000"/>
              <a:defRPr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9032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75608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90C226"/>
              </a:buClr>
              <a:buSzPct val="80000"/>
            </a:pP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6.Использование презентаций-</a:t>
            </a:r>
            <a:r>
              <a:rPr lang="ru-RU" altLang="ru-RU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офтальмотренажёров</a:t>
            </a:r>
            <a:r>
              <a:rPr lang="ru-RU" alt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отдельной презентации и фрагментов презентации по ходу урока.</a:t>
            </a: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слайдах можно разместить необходимый картинный материал, цифровые фотографии, тексты; можно добавить музыкальное и голосовое сопровождение к демонстрации презентации. При такой организации материала включаются три вида памяти детей: зрительная, слуховая, моторная. Благодаря последовательному появлению изображений на экране, дети имеют возможность выполнять упражнения более внимательно и в полном объеме. Использование анимации и сюрпризных моментов делает коррекционный процесс интересным и выразительным. </a:t>
            </a:r>
          </a:p>
        </p:txBody>
      </p:sp>
    </p:spTree>
    <p:extLst>
      <p:ext uri="{BB962C8B-B14F-4D97-AF65-F5344CB8AC3E}">
        <p14:creationId xmlns:p14="http://schemas.microsoft.com/office/powerpoint/2010/main" val="18970372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330"/>
            <a:ext cx="8229600" cy="125272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980728"/>
            <a:ext cx="8363272" cy="5184576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	Стараться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 оценке деятельности ученика не употреблять выражений «Нет!», «Неправильно!», «Ты не справился!», чтобы не подавлять самостоятельность мышления, не убить желание учиться, думать, рассуждать, принимать решение</a:t>
            </a: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000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Способы </a:t>
            </a:r>
            <a:r>
              <a:rPr lang="ru-RU" sz="20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оценки достижений и знаний учащихся:</a:t>
            </a:r>
            <a:endParaRPr lang="ru-RU" sz="2000" dirty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использовать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индивидуальную шкалу оценок в соответствии с успехами </a:t>
            </a: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 затраченными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усилиями;</a:t>
            </a:r>
          </a:p>
          <a:p>
            <a:pPr lvl="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ежедневно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оценивать с целью выведения четвертной отметки;</a:t>
            </a:r>
          </a:p>
          <a:p>
            <a:pPr lvl="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оценивать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работу учащегося, который плохо справляется с </a:t>
            </a:r>
            <a:r>
              <a:rPr lang="ru-RU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тестовымизаданиями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, на уроке;</a:t>
            </a:r>
          </a:p>
          <a:p>
            <a:pPr lvl="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акцентировать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внимание на хороших оценках;</a:t>
            </a:r>
          </a:p>
          <a:p>
            <a:pPr lvl="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разрешать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переделать задание, с которым ученик не справился;</a:t>
            </a:r>
          </a:p>
          <a:p>
            <a:pPr lvl="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проводить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оценку переделанных работ;</a:t>
            </a:r>
          </a:p>
          <a:p>
            <a:pPr lvl="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использовать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систему оценок достижений учащихся.</a:t>
            </a:r>
            <a:endParaRPr lang="ru-RU" sz="2000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29730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767" y="1457325"/>
            <a:ext cx="6802040" cy="367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hape 187"/>
          <p:cNvSpPr>
            <a:spLocks noChangeArrowheads="1"/>
          </p:cNvSpPr>
          <p:nvPr/>
        </p:nvSpPr>
        <p:spPr bwMode="auto">
          <a:xfrm>
            <a:off x="3059906" y="2564606"/>
            <a:ext cx="2915841" cy="2052638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9" tIns="34275" rIns="68569" bIns="34275"/>
          <a:lstStyle/>
          <a:p>
            <a:pPr algn="ctr">
              <a:spcBef>
                <a:spcPts val="356"/>
              </a:spcBef>
              <a:buSzPts val="2800"/>
              <a:defRPr/>
            </a:pPr>
            <a:r>
              <a:rPr lang="ru-RU" sz="1500" b="1" i="1" dirty="0"/>
              <a:t>Качество образования </a:t>
            </a:r>
            <a:r>
              <a:rPr lang="ru-RU" sz="1500" dirty="0"/>
              <a:t>― комплексная характеристика, отражающая диапазон и уровень образовательных услуг, предоставляемых населению системой образования в соответствии с интересами личности, общества и государства</a:t>
            </a:r>
            <a:r>
              <a:rPr lang="ru-RU" sz="1500" dirty="0">
                <a:solidFill>
                  <a:srgbClr val="262626"/>
                </a:solidFill>
                <a:sym typeface="Garamond" pitchFamily="18" charset="0"/>
              </a:rPr>
              <a:t>.</a:t>
            </a:r>
            <a:r>
              <a:rPr lang="ru-RU" sz="1500" b="1" dirty="0">
                <a:solidFill>
                  <a:srgbClr val="262626"/>
                </a:solidFill>
                <a:sym typeface="Garamond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619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7281" y="159346"/>
            <a:ext cx="8480713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i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 организации учебного процесса необходимо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использовать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вербальные поощрения;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свести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к минимуму наказания за невыполнение правил; 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ориентироваться более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на позитивное, чем негативное;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составлять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планы, позитивно ориентированные и учитывающие навыки 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 умения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школьника;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предоставлять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учащимся права покинуть рабочее место и </a:t>
            </a:r>
            <a:r>
              <a:rPr lang="ru-RU" sz="24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уединиться,когда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этого требуют обстоятельства;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разработать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кодовую систему общения (слова, жесты), которая даст учащемуся понять, что его поведение является недопустимым на 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данный момент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игнорировать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незначительные поведенческие нарушения;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разработать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меры вмешательства в случае недопустимого </a:t>
            </a:r>
            <a:r>
              <a:rPr lang="ru-RU" sz="24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поведения,которое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является непреднамеренным;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осваивать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знания об изменениях в поведении, которые предупреждают 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 необходимости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применения медикаментозных средств или указывают </a:t>
            </a: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на переутомление </a:t>
            </a:r>
            <a:r>
              <a:rPr lang="ru-RU" sz="24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учащегося с ограниченными возможностями здоровья.</a:t>
            </a:r>
          </a:p>
        </p:txBody>
      </p:sp>
    </p:spTree>
    <p:extLst>
      <p:ext uri="{BB962C8B-B14F-4D97-AF65-F5344CB8AC3E}">
        <p14:creationId xmlns:p14="http://schemas.microsoft.com/office/powerpoint/2010/main" val="49697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335846"/>
            <a:ext cx="82089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Проблема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обучения детей с ограниченными возможностями здоровья становится актуальной в связи со значительным увеличением численности данной группы в обществе с одной стороны, а с другой, появляющимися новыми возможностями для их адаптации в обществе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 социальная группа в обществе дети с ограниченными возможностями здоровья нуждаются, главным образом, в создании реальных условий для получения качественного образования, начиная со школы, и далее получении профессионального образования с последующим трудоустройством и адаптацией в обществе.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социальном государстве право на достойную жизнь и свободное развитие гарантируется каждому независимо от его способности трудиться, участвовать в общественно важном труде.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5846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Text Box 48"/>
          <p:cNvSpPr txBox="1">
            <a:spLocks noChangeArrowheads="1"/>
          </p:cNvSpPr>
          <p:nvPr/>
        </p:nvSpPr>
        <p:spPr bwMode="auto">
          <a:xfrm>
            <a:off x="0" y="6543675"/>
            <a:ext cx="457200" cy="3143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/>
              <a:t> </a:t>
            </a:r>
            <a:endParaRPr lang="ru-RU" sz="1400" b="1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600" b="1" dirty="0" smtClean="0">
                <a:solidFill>
                  <a:srgbClr val="FF0000"/>
                </a:solidFill>
              </a:rPr>
              <a:t> </a:t>
            </a:r>
          </a:p>
          <a:p>
            <a:pPr algn="ctr" eaLnBrk="0" hangingPunct="0"/>
            <a:r>
              <a:rPr lang="ru-RU" sz="2400" b="1" dirty="0" smtClean="0"/>
              <a:t> </a:t>
            </a:r>
            <a:endParaRPr lang="ru-RU" sz="1600" b="1" dirty="0" smtClean="0"/>
          </a:p>
          <a:p>
            <a:pPr algn="ctr" eaLnBrk="0" hangingPunct="0"/>
            <a:endParaRPr lang="ru-RU" sz="2400" b="1" dirty="0" smtClean="0"/>
          </a:p>
          <a:p>
            <a:pPr algn="ctr" eaLnBrk="0" hangingPunct="0"/>
            <a:endParaRPr lang="ru-RU" sz="2400" b="1" dirty="0" smtClean="0"/>
          </a:p>
          <a:p>
            <a:pPr algn="ctr" eaLnBrk="0" hangingPunct="0"/>
            <a:endParaRPr lang="ru-RU" b="1" dirty="0" smtClean="0"/>
          </a:p>
          <a:p>
            <a:pPr algn="ctr" eaLnBrk="0" hangingPunct="0"/>
            <a:endParaRPr lang="ru-RU" b="1" dirty="0" smtClean="0"/>
          </a:p>
          <a:p>
            <a:pPr algn="ctr" eaLnBrk="0" hangingPunct="0"/>
            <a:endParaRPr lang="ru-RU" b="1" dirty="0" smtClean="0"/>
          </a:p>
          <a:p>
            <a:pPr algn="ctr" eaLnBrk="0" hangingPunct="0"/>
            <a:endParaRPr lang="ru-RU" b="1" dirty="0" smtClean="0"/>
          </a:p>
          <a:p>
            <a:pPr algn="ctr" eaLnBrk="0" hangingPunct="0"/>
            <a:endParaRPr lang="ru-RU" sz="2400" b="1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5286388"/>
            <a:ext cx="25907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/>
              <a:t> </a:t>
            </a:r>
          </a:p>
          <a:p>
            <a:pPr algn="ctr" eaLnBrk="0" hangingPunct="0"/>
            <a:endParaRPr lang="ru-RU" sz="1600" b="1" dirty="0" smtClean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55576" y="2269333"/>
            <a:ext cx="76328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971600" y="0"/>
            <a:ext cx="763284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Отличительными особенностями  системы оценки учащихся с ОВЗ являются: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●  комплексный подход к оценке результатов образования ;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●  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использование планируемых результатов </a:t>
            </a:r>
            <a:r>
              <a:rPr kumimoji="0" lang="ru-RU" sz="1600" b="1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в 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качестве содержательной и </a:t>
            </a:r>
            <a:r>
              <a:rPr kumimoji="0" lang="ru-RU" sz="1600" b="1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критериальной</a:t>
            </a:r>
            <a:r>
              <a:rPr kumimoji="0" lang="ru-RU" sz="1600" b="1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базы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оценки;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●  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оценка успешности  на основе </a:t>
            </a:r>
            <a:r>
              <a:rPr kumimoji="0" lang="ru-RU" sz="1600" b="1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системно-деятельностного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 подхода;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● 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 оценка динамики образовательных достижений учащихся с ОВЗ;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●  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сочетание внешней и внутренней оценки как механизма обеспечения качества образования;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●  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уровневый подход к разработке планируемых результатов;  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●  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использование накопительной системы оценивания (</a:t>
            </a:r>
            <a:r>
              <a:rPr kumimoji="0" lang="ru-RU" sz="1600" b="1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портфолио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); 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●  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использование наряду со стандартизированными письменными или устными работами таких методов оценивания, как практические работы, творческие работы, самооценка, наблюдения и др.;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 </a:t>
            </a:r>
            <a:r>
              <a:rPr lang="ru-RU" sz="1600" b="1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● 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ea typeface="Times New Roman" pitchFamily="18" charset="0"/>
                <a:cs typeface="Arial" pitchFamily="34" charset="0"/>
              </a:rPr>
              <a:t>использование контекстной информации об условиях и особенностях реализации образовательных программ при интерпретации результатов педагогических измерений.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06086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749808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7862150" cy="5000660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 </a:t>
            </a:r>
            <a:endParaRPr lang="ru-RU" sz="2800" i="1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1484784"/>
          <a:ext cx="5184576" cy="3981052"/>
        </p:xfrm>
        <a:graphic>
          <a:graphicData uri="http://schemas.openxmlformats.org/drawingml/2006/table">
            <a:tbl>
              <a:tblPr/>
              <a:tblGrid>
                <a:gridCol w="584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41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2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660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№ 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п/п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Входная диагностика  учащегося 2б класса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Николаева Артема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6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ДА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6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Умеет различать звуки и буквы.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+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3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Умеет различать буквы и их основные звуковые значения.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latin typeface="Calibri"/>
                        <a:ea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+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8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Умеет различать гласные и согласные звуки; звонкие и глухие согласные; мягкие и твердые согласные; парные 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звонкие-глухие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согласные; только твердые и только мягкие согласные.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+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9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Умеет  пользоваться алфавитом, быстро находить нужную букву в алфавитном столбике; использовать последовательность букв в русском алфавите для расположения заданных слов и фамилий в алфавитном порядке.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latin typeface="Calibri"/>
                        <a:ea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+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3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Умеет различать предложение и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слово.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+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latin typeface="Calibri"/>
                        <a:ea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3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Умеет определять границы предложения.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+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latin typeface="Calibri"/>
                        <a:ea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Умеет определять характер предложения по цели высказывания 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latin typeface="Calibri"/>
                        <a:ea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+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3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Умеет читать вслух плавно, безотрывно по слогам и целыми словами, учитывая индивидуальный темп чтения.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latin typeface="Calibri"/>
                        <a:ea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+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3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Умеет рассказывать наизусть.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latin typeface="Calibri"/>
                        <a:ea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+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3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Умеет различать малые жанры фольклора: загадку, считалку, скороговорку, закличку, небылицу.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latin typeface="Calibri"/>
                        <a:ea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+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98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Умеет рассматривать иллюстрации, соотносить их сюжет с соответствующим фрагментом текста или с основной мыслью (чувством, переживанием), выраженным в тексте.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+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>
                        <a:latin typeface="Calibri"/>
                        <a:ea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3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Умеет отличать прозаическое произведение от стихотворного.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+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000" dirty="0">
                        <a:latin typeface="Calibri"/>
                        <a:ea typeface="Times New Roman"/>
                      </a:endParaRPr>
                    </a:p>
                  </a:txBody>
                  <a:tcPr marL="66405" marR="66405" marT="0" marB="0">
                    <a:lnL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1619987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323528" y="232410"/>
            <a:ext cx="4197226" cy="6625590"/>
          </a:xfrm>
          <a:prstGeom prst="plaque">
            <a:avLst>
              <a:gd name="adj" fmla="val 14523"/>
            </a:avLst>
          </a:prstGeom>
          <a:gradFill rotWithShape="0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square">
            <a:spAutoFit/>
            <a:flatTx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  виде таблицы оценивается степень самостоятельности: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● выполняет действие самостоятельно;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● выполняет действие по инструкции (вербальной или невербальной);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● выполняет действие по образцу;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● выполняет действие с частичной физической помощью;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● выполняет действие со значительной физической помощью;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● действие не выполняет.</a:t>
            </a:r>
            <a:endParaRPr lang="ru-RU" sz="2000" i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u="sng" dirty="0" smtClean="0"/>
          </a:p>
          <a:p>
            <a:endParaRPr lang="ru-RU" sz="2000" b="1" i="1" u="sng" dirty="0" smtClean="0"/>
          </a:p>
          <a:p>
            <a:endParaRPr lang="ru-RU" sz="2000" b="1" i="1" u="sng" dirty="0" smtClean="0"/>
          </a:p>
          <a:p>
            <a:endParaRPr lang="ru-RU" sz="2000" b="1" i="1" u="sng" dirty="0" smtClean="0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 flipH="1">
            <a:off x="4716016" y="260648"/>
            <a:ext cx="4248472" cy="6519863"/>
          </a:xfrm>
          <a:prstGeom prst="plaque">
            <a:avLst>
              <a:gd name="adj" fmla="val 13806"/>
            </a:avLst>
          </a:prstGeom>
          <a:gradFill rotWithShape="0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square">
            <a:spAutoFit/>
            <a:flatTx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конце четверти проверяются  личностные достижения в виде баллов: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 б </a:t>
            </a:r>
            <a:r>
              <a:rPr lang="ru-RU" i="1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нет фиксированной динамики;</a:t>
            </a:r>
            <a:endParaRPr lang="ru-RU" sz="800" i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б </a:t>
            </a:r>
            <a:r>
              <a:rPr lang="ru-RU" i="1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выполняет совместно с педагогом;</a:t>
            </a:r>
            <a:endParaRPr lang="ru-RU" sz="800" i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б </a:t>
            </a:r>
            <a:r>
              <a:rPr lang="ru-RU" i="1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может выполнять задания с контролем и с помощью;</a:t>
            </a:r>
            <a:endParaRPr lang="ru-RU" sz="800" i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б </a:t>
            </a:r>
            <a:r>
              <a:rPr lang="ru-RU" i="1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выполняет самостоятельно.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4" descr="C:\Users\Анна\Desktop\Снимо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077072"/>
            <a:ext cx="2301527" cy="23459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7258491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 autoUpdateAnimBg="0"/>
      <p:bldP spid="6147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158750" y="431800"/>
            <a:ext cx="4413250" cy="6164104"/>
          </a:xfrm>
          <a:prstGeom prst="plaque">
            <a:avLst>
              <a:gd name="adj" fmla="val 14523"/>
            </a:avLst>
          </a:prstGeom>
          <a:gradFill rotWithShape="0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square">
            <a:spAutoFit/>
            <a:flatTx/>
          </a:bodyPr>
          <a:lstStyle/>
          <a:p>
            <a:pPr eaLnBrk="0" hangingPunct="0"/>
            <a:r>
              <a:rPr lang="ru-RU" b="1" i="1" dirty="0" smtClean="0">
                <a:solidFill>
                  <a:srgbClr val="FF0000"/>
                </a:solidFill>
              </a:rPr>
              <a:t> </a:t>
            </a:r>
            <a:endParaRPr lang="en-US" b="1" i="1" dirty="0"/>
          </a:p>
          <a:p>
            <a:pPr eaLnBrk="0" hangingPunct="0">
              <a:buClr>
                <a:srgbClr val="FF0000"/>
              </a:buClr>
            </a:pPr>
            <a:endParaRPr lang="en-US" sz="2000" b="1" i="1" u="sng" dirty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ru-RU" sz="2000" b="1" i="1" u="sng" dirty="0" smtClean="0"/>
          </a:p>
          <a:p>
            <a:pPr eaLnBrk="0" hangingPunct="0"/>
            <a:endParaRPr lang="en-US" sz="2000" b="1" i="1" u="sng" dirty="0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 flipH="1">
            <a:off x="4572000" y="476672"/>
            <a:ext cx="4392488" cy="6183987"/>
          </a:xfrm>
          <a:prstGeom prst="plaque">
            <a:avLst>
              <a:gd name="adj" fmla="val 13806"/>
            </a:avLst>
          </a:prstGeom>
          <a:gradFill rotWithShape="0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square">
            <a:spAutoFit/>
            <a:flatTx/>
          </a:bodyPr>
          <a:lstStyle/>
          <a:p>
            <a:endParaRPr lang="ru-RU" b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ru-RU" b="1" i="1" dirty="0" smtClean="0"/>
          </a:p>
          <a:p>
            <a:pPr algn="r" eaLnBrk="0" hangingPunct="0"/>
            <a:endParaRPr lang="en-US" i="1" dirty="0"/>
          </a:p>
        </p:txBody>
      </p:sp>
      <p:pic>
        <p:nvPicPr>
          <p:cNvPr id="5" name="Picture 5" descr="G:\планы 1 класс\занятия с Николаевым\06_И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76672"/>
            <a:ext cx="1368152" cy="1809750"/>
          </a:xfrm>
          <a:prstGeom prst="rect">
            <a:avLst/>
          </a:prstGeom>
          <a:noFill/>
        </p:spPr>
      </p:pic>
      <p:pic>
        <p:nvPicPr>
          <p:cNvPr id="6" name="Picture 3" descr="C:\Users\Анна\Desktop\Снимок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620688"/>
            <a:ext cx="1512168" cy="1147966"/>
          </a:xfrm>
          <a:prstGeom prst="rect">
            <a:avLst/>
          </a:prstGeom>
          <a:noFill/>
        </p:spPr>
      </p:pic>
      <p:pic>
        <p:nvPicPr>
          <p:cNvPr id="7" name="Picture 2" descr="C:\Users\Анна\Desktop\Снимок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772816"/>
            <a:ext cx="1717227" cy="1309600"/>
          </a:xfrm>
          <a:prstGeom prst="rect">
            <a:avLst/>
          </a:prstGeom>
          <a:noFill/>
        </p:spPr>
      </p:pic>
      <p:pic>
        <p:nvPicPr>
          <p:cNvPr id="9" name="Picture 5" descr="C:\Users\Анна\Desktop\Снимок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1988840"/>
            <a:ext cx="1702670" cy="1224136"/>
          </a:xfrm>
          <a:prstGeom prst="rect">
            <a:avLst/>
          </a:prstGeom>
          <a:noFill/>
        </p:spPr>
      </p:pic>
      <p:pic>
        <p:nvPicPr>
          <p:cNvPr id="11" name="Picture 2" descr="C:\Users\Анна\Desktop\IMG_20180215_09405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3212976"/>
            <a:ext cx="1584176" cy="2112235"/>
          </a:xfrm>
          <a:prstGeom prst="rect">
            <a:avLst/>
          </a:prstGeom>
          <a:noFill/>
        </p:spPr>
      </p:pic>
      <p:pic>
        <p:nvPicPr>
          <p:cNvPr id="12" name="Picture 3" descr="C:\Users\Анна\Desktop\1872511fa3b0da0c62757708b5061b6f--russian-language-preschoo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27784" y="3356992"/>
            <a:ext cx="1298719" cy="1752520"/>
          </a:xfrm>
          <a:prstGeom prst="rect">
            <a:avLst/>
          </a:prstGeom>
          <a:noFill/>
        </p:spPr>
      </p:pic>
      <p:pic>
        <p:nvPicPr>
          <p:cNvPr id="21517" name="Picture 13" descr="C:\Users\Анна\Desktop\Снимок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4" y="5517232"/>
            <a:ext cx="3072210" cy="869584"/>
          </a:xfrm>
          <a:prstGeom prst="rect">
            <a:avLst/>
          </a:prstGeom>
          <a:noFill/>
        </p:spPr>
      </p:pic>
      <p:pic>
        <p:nvPicPr>
          <p:cNvPr id="28" name="Picture 2" descr="C:\Users\Анна\Desktop\tekst-7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20072" y="692696"/>
            <a:ext cx="1440160" cy="1862275"/>
          </a:xfrm>
          <a:prstGeom prst="rect">
            <a:avLst/>
          </a:prstGeom>
          <a:noFill/>
        </p:spPr>
      </p:pic>
      <p:pic>
        <p:nvPicPr>
          <p:cNvPr id="29" name="Picture 3" descr="C:\Users\Анна\Desktop\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76256" y="980728"/>
            <a:ext cx="1584176" cy="1572384"/>
          </a:xfrm>
          <a:prstGeom prst="rect">
            <a:avLst/>
          </a:prstGeom>
          <a:noFill/>
        </p:spPr>
      </p:pic>
      <p:pic>
        <p:nvPicPr>
          <p:cNvPr id="30" name="Picture 4" descr="C:\Users\Анна\Desktop\img6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60032" y="2564904"/>
            <a:ext cx="2088232" cy="1044116"/>
          </a:xfrm>
          <a:prstGeom prst="rect">
            <a:avLst/>
          </a:prstGeom>
          <a:noFill/>
        </p:spPr>
      </p:pic>
      <p:pic>
        <p:nvPicPr>
          <p:cNvPr id="31" name="Picture 5" descr="C:\Users\Анна\Desktop\72_predlozhenie_k_skheme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72200" y="2924944"/>
            <a:ext cx="2448272" cy="1096416"/>
          </a:xfrm>
          <a:prstGeom prst="rect">
            <a:avLst/>
          </a:prstGeom>
          <a:noFill/>
        </p:spPr>
      </p:pic>
      <p:pic>
        <p:nvPicPr>
          <p:cNvPr id="32" name="Рисунок 31" descr="C:\Users\Анна\Desktop\IMG_20180215_094009.jp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88024" y="3789040"/>
            <a:ext cx="165618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C:\Users\Анна\Desktop\IMG_20180215_094124.jp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732240" y="4221088"/>
            <a:ext cx="158417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516378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500"/>
                            </p:stCondLst>
                            <p:childTnLst>
                              <p:par>
                                <p:cTn id="62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 autoUpdateAnimBg="0"/>
      <p:bldP spid="6147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1196752"/>
            <a:ext cx="4572000" cy="52284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sz="1400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Очень частый вопрос, который волнует учителя, обучающего детей с ЗПР, касается их оценивания: </a:t>
            </a:r>
            <a:r>
              <a:rPr lang="ru-RU" sz="1400" i="1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какими критериями пользоваться при выставлении отметки? С чем или с кем сравнивать их уровень знаний и умений? Можно ли ставить положительные оценки «за работу», </a:t>
            </a:r>
            <a:r>
              <a:rPr lang="ru-RU" sz="1400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i="1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старание» или «чтобы не отбить желание учиться»?</a:t>
            </a:r>
            <a:r>
              <a:rPr lang="ru-RU" sz="1400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Тут напомню, что обучающиеся с задержкой психического развития вполне могут усваивать общеобразовательную программу (если им оказывается всевозможная помощь), поэтому не надо им ставить повышенные отметки из жалости. Оценивайте их в соответствии с той адаптированной программой, которую вы для них создали. Критерии оценки остаются теми же, что и для всех остальных учеников, но необходимо учесть несколько условий.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0144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1628800"/>
            <a:ext cx="4572000" cy="4258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Первое– </a:t>
            </a:r>
            <a:r>
              <a:rPr lang="ru-RU" sz="1400" i="1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опирайтесь на то содержание учебного материала</a:t>
            </a:r>
            <a:r>
              <a:rPr lang="ru-RU" sz="1400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которое в данный момент осваивает данный ученик, и </a:t>
            </a:r>
            <a:r>
              <a:rPr lang="ru-RU" sz="1400" i="1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его возможности</a:t>
            </a:r>
            <a:r>
              <a:rPr lang="ru-RU" sz="1400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Например, весь класс уже учится делать морфологический разбор существительного, а этот ребёнок ещё только начал изучать тему «Определение склонения существительного»; естественно, ему вы будете ставить отметки по результатам освоения именно этой темы.  Или весь класс за урок решил десять примеров и три задачи, а этот успел справиться с пятью примерами и одной задачей (конечно, при условии, что он не ерундой занимался половину урока, а тоже работал) – ставите отметку за качество выполнения, а не за количество.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5015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812899"/>
            <a:ext cx="4572000" cy="523220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Второе– </a:t>
            </a:r>
            <a:r>
              <a:rPr lang="ru-RU" i="1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требуйте и не ждите от него повышенного уровня знаний</a:t>
            </a:r>
            <a:r>
              <a:rPr lang="ru-RU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пусть он успеет понять и запомнить хотя бы обязательный минимум или так называемый «средний уровень».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Третье – </a:t>
            </a:r>
            <a:r>
              <a:rPr lang="ru-RU" i="1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сравнивайте достижения такого ребёнка с его же успехами некоторое время назад</a:t>
            </a:r>
            <a:r>
              <a:rPr lang="ru-RU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(в прошлый раз в словарном диктанте было 5 ошибок, я тебе поставила «2», а в этот раз – только 4 ошибки и в очень трудных словах – поэтому сегодня могу поставить уже «3»).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9288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305342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Четвёртое – если </a:t>
            </a:r>
            <a:r>
              <a:rPr lang="ru-RU" i="1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хочется всё же с помощью отметки «поддержать» ребёнка, делайте это редко</a:t>
            </a:r>
            <a:r>
              <a:rPr lang="ru-RU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иначе он привыкнет к «халяве» и будет считать, что можно учиться без старания, не прикладывая особых усилий (а в этом случае положительных результатов ему не достичь!). Короче: не «натягивайте» оценки – смысл помощи детям с ЗПР совсем не в этом! Научите их получать заслуженные хорошие отметки!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681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 txBox="1">
            <a:spLocks/>
          </p:cNvSpPr>
          <p:nvPr/>
        </p:nvSpPr>
        <p:spPr bwMode="auto">
          <a:xfrm>
            <a:off x="736998" y="1269206"/>
            <a:ext cx="7670006" cy="863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Garamond" panose="02020404030301010803" pitchFamily="18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000">
                <a:solidFill>
                  <a:srgbClr val="262626"/>
                </a:solidFill>
                <a:latin typeface="Garamond" panose="02020404030301010803" pitchFamily="18" charset="0"/>
              </a:defRPr>
            </a:lvl2pPr>
            <a:lvl3pPr marL="12001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Garamond" panose="02020404030301010803" pitchFamily="18" charset="0"/>
              </a:defRPr>
            </a:lvl3pPr>
            <a:lvl4pPr marL="15430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600">
                <a:solidFill>
                  <a:srgbClr val="262626"/>
                </a:solidFill>
                <a:latin typeface="Garamond" panose="02020404030301010803" pitchFamily="18" charset="0"/>
              </a:defRPr>
            </a:lvl4pPr>
            <a:lvl5pPr marL="20002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5pPr>
            <a:lvl6pPr marL="24574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6pPr>
            <a:lvl7pPr marL="29146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7pPr>
            <a:lvl8pPr marL="33718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8pPr>
            <a:lvl9pPr marL="38290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b="1">
                <a:solidFill>
                  <a:srgbClr val="2C2CB2"/>
                </a:solidFill>
              </a:rPr>
              <a:t>Понятие «качество образования»</a:t>
            </a: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>
            <a:off x="1494235" y="2056210"/>
            <a:ext cx="1835944" cy="563165"/>
          </a:xfrm>
          <a:prstGeom prst="wedgeRoundRectCallout">
            <a:avLst>
              <a:gd name="adj1" fmla="val -46680"/>
              <a:gd name="adj2" fmla="val 8727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050" dirty="0"/>
              <a:t>Отметки, привлекательность содержания учебных предметов и обучения.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16" y="2139554"/>
            <a:ext cx="1017984" cy="1277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AutoShape 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endParaRPr lang="ru-RU" altLang="ru-RU" sz="135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8"/>
          <a:stretch>
            <a:fillRect/>
          </a:stretch>
        </p:blipFill>
        <p:spPr bwMode="auto">
          <a:xfrm>
            <a:off x="764382" y="3873104"/>
            <a:ext cx="912019" cy="1634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1473994" y="3417094"/>
            <a:ext cx="1747838" cy="552450"/>
          </a:xfrm>
          <a:prstGeom prst="wedgeRoundRectCallout">
            <a:avLst>
              <a:gd name="adj1" fmla="val -46680"/>
              <a:gd name="adj2" fmla="val 8727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050" dirty="0"/>
              <a:t>Отметки в дневнике детей, развитие индивидуальных качеств личности ребёнка.</a:t>
            </a:r>
          </a:p>
        </p:txBody>
      </p:sp>
      <p:sp>
        <p:nvSpPr>
          <p:cNvPr id="19465" name="AutoShape 5" descr="ÐÐ°ÑÑÐ¸Ð½ÐºÐ¸ Ð¿Ð¾ Ð·Ð°Ð¿ÑÐ¾ÑÑ ÐºÐ°ÑÑÐ¸Ð½ÐºÐ¸ ÑÑÐ¸ÑÐµÐ»Ñ Ð¼ÑÐ»ÑÑ png"/>
          <p:cNvSpPr>
            <a:spLocks noChangeAspect="1" noChangeArrowheads="1"/>
          </p:cNvSpPr>
          <p:nvPr/>
        </p:nvSpPr>
        <p:spPr bwMode="auto">
          <a:xfrm>
            <a:off x="230981" y="863204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endParaRPr lang="ru-RU" altLang="ru-RU" sz="135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2141935"/>
            <a:ext cx="937022" cy="1268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5436394" y="2041923"/>
            <a:ext cx="1939529" cy="702469"/>
          </a:xfrm>
          <a:prstGeom prst="wedgeRoundRectCallout">
            <a:avLst>
              <a:gd name="adj1" fmla="val 40795"/>
              <a:gd name="adj2" fmla="val 7572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050" dirty="0"/>
              <a:t>Качество знаний, применение эффективных технологий, разнообразие современных форм и методов обучения.</a:t>
            </a:r>
          </a:p>
        </p:txBody>
      </p:sp>
      <p:pic>
        <p:nvPicPr>
          <p:cNvPr id="12" name="Рисунок 1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969" y="4219575"/>
            <a:ext cx="1844279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Скругленная прямоугольная выноска 12"/>
          <p:cNvSpPr/>
          <p:nvPr/>
        </p:nvSpPr>
        <p:spPr>
          <a:xfrm>
            <a:off x="5330429" y="3409950"/>
            <a:ext cx="2430065" cy="809625"/>
          </a:xfrm>
          <a:prstGeom prst="wedgeRoundRectCallout">
            <a:avLst>
              <a:gd name="adj1" fmla="val 40795"/>
              <a:gd name="adj2" fmla="val 75723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050" dirty="0"/>
              <a:t>Отметки в аттестате, переход на следующую ступень обучения , результаты, показанные учениками при проведении экзаменов, олимпиад, соревнований и конкурсов.</a:t>
            </a: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3330179" y="2744391"/>
            <a:ext cx="2000250" cy="641747"/>
          </a:xfrm>
          <a:prstGeom prst="wedgeRoundRectCallout">
            <a:avLst>
              <a:gd name="adj1" fmla="val -803"/>
              <a:gd name="adj2" fmla="val 164948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050" dirty="0"/>
              <a:t>Поступление в вузы, </a:t>
            </a:r>
          </a:p>
          <a:p>
            <a:pPr>
              <a:defRPr/>
            </a:pPr>
            <a:r>
              <a:rPr lang="ru-RU" sz="1050" dirty="0"/>
              <a:t>рейтинг школы в социуме, </a:t>
            </a:r>
          </a:p>
          <a:p>
            <a:pPr>
              <a:defRPr/>
            </a:pPr>
            <a:r>
              <a:rPr lang="ru-RU" sz="1050" dirty="0"/>
              <a:t>число хорошо образованных и подготовленных выпускников.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60"/>
          <a:stretch>
            <a:fillRect/>
          </a:stretch>
        </p:blipFill>
        <p:spPr bwMode="auto">
          <a:xfrm>
            <a:off x="3108722" y="4076701"/>
            <a:ext cx="2813447" cy="143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18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  <p:bldP spid="13" grpId="0" animBg="1"/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513091"/>
            <a:ext cx="4572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150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Обучающиеся с особыми образовательными потребностями будут выглядеть намного успешнее лишь в том случае, если педагог доступно будет выкладывать учебный материал, объяснять значение непонятных терминов, знакомить с окружающей действительностью, природой и др. И, конечно же, успех каждого обучающегося зависит от успеха самого педагога.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6035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620688"/>
            <a:ext cx="7467600" cy="487375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endParaRPr lang="ru-RU" sz="1600" b="1" dirty="0" smtClean="0"/>
          </a:p>
          <a:p>
            <a:pPr algn="just">
              <a:lnSpc>
                <a:spcPct val="150000"/>
              </a:lnSpc>
            </a:pPr>
            <a:endParaRPr lang="ru-RU" sz="1600" b="1" dirty="0"/>
          </a:p>
          <a:p>
            <a:pPr algn="just">
              <a:lnSpc>
                <a:spcPct val="150000"/>
              </a:lnSpc>
            </a:pPr>
            <a:endParaRPr lang="ru-RU" sz="1600" b="1" dirty="0" smtClean="0"/>
          </a:p>
          <a:p>
            <a:pPr algn="just">
              <a:lnSpc>
                <a:spcPct val="150000"/>
              </a:lnSpc>
            </a:pPr>
            <a:r>
              <a:rPr lang="ru-RU" sz="1600" b="1" dirty="0" smtClean="0"/>
              <a:t>Согласно </a:t>
            </a:r>
            <a:r>
              <a:rPr lang="ru-RU" sz="1600" b="1" dirty="0"/>
              <a:t>ФГОС НОО обучающие, которые  обучаются по АООП вида 4.1,5.1,6.1, 7.1 получают образование, полностью соответствующее по итоговым достижениям к моменту завершения обучения образованию сверстников с нормальным развитием, находясь в их среде и в те же сроки обучения. Срок освоения АООП НОО составляет 4 года.</a:t>
            </a:r>
          </a:p>
          <a:p>
            <a:pPr algn="just">
              <a:lnSpc>
                <a:spcPct val="150000"/>
              </a:lnSpc>
            </a:pPr>
            <a:r>
              <a:rPr lang="ru-RU" sz="1600" b="1" dirty="0"/>
              <a:t> А обучающие, которые  обучаются по АООП вида 5.2 срок освоения АООП НОО составляет в I отделении 5 лет (1 дополнительный - 4 классы), во II отделении 4 года (1-4 классы). Для обучающихся с ТНР, не имевших дошкольной подготовки и (или) по уровню своего развития не готовых к освоению программы 1 класса, предусматривается 1 дополнительный класс.</a:t>
            </a:r>
          </a:p>
          <a:p>
            <a:pPr algn="just">
              <a:lnSpc>
                <a:spcPct val="150000"/>
              </a:lnSpc>
            </a:pP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09599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476672"/>
            <a:ext cx="8259688" cy="5665840"/>
          </a:xfrm>
        </p:spPr>
        <p:txBody>
          <a:bodyPr>
            <a:noAutofit/>
          </a:bodyPr>
          <a:lstStyle/>
          <a:p>
            <a:endParaRPr lang="ru-RU" sz="1600" b="1" dirty="0" smtClean="0"/>
          </a:p>
          <a:p>
            <a:endParaRPr lang="ru-RU" sz="1600" b="1" dirty="0"/>
          </a:p>
          <a:p>
            <a:endParaRPr lang="ru-RU" sz="1600" b="1" dirty="0" smtClean="0"/>
          </a:p>
          <a:p>
            <a:pPr marL="0" indent="0">
              <a:buNone/>
            </a:pPr>
            <a:r>
              <a:rPr lang="ru-RU" sz="1600" b="1" dirty="0" smtClean="0"/>
              <a:t>6.2- </a:t>
            </a:r>
            <a:r>
              <a:rPr lang="ru-RU" sz="1600" b="1" dirty="0"/>
              <a:t>предполагает, что обучающийся получает образование, сопоставимое по итоговым достижениям к моменту завершения школьного обучения с образованием здоровых сверстников, но в более пролонгированные календарные сроки, находясь в среде сверстников со сходными ограничениями здоровья, не противоречащими образовательными потребностями или в среде здоровых сверстников при условии создания необходимых условий для реализации как общих, так и особых образовательных потребностей. Среда и рабочее место организуются в соответствии с особыми образовательными потребностями обучающихся с НОДА и дополнительно приспосабливаются к конкретному ребёнку.</a:t>
            </a:r>
          </a:p>
          <a:p>
            <a:r>
              <a:rPr lang="ru-RU" sz="1600" b="1" dirty="0"/>
              <a:t>7.2- Данный вариант предполагает пролонгированные сроки обучения: пять лет, за счёт введения первого дополнительного класса. Обязательным является систематическая специальная и психолого-педагогическая поддержка коллектива учителей, родителей, детского коллектива и самого обучающегося. Основными направлениями в специальной поддержке являются: удовлетворение особых образовательных потребностей обучающихся с ЗПР; коррекционная помощь в овладении базовым содержанием обучения; развитие эмоционально-личностной сферы и коррекция ее недостатков; развитие познавательной деятельности и целенаправленное формирование высших психических функций; формирование произвольной регуляции деятельности и поведения; коррекция нарушений устной и письменной речи.</a:t>
            </a:r>
          </a:p>
          <a:p>
            <a:r>
              <a:rPr lang="ru-RU" sz="16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594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251520" y="476672"/>
          <a:ext cx="8352928" cy="5722482"/>
        </p:xfrm>
        <a:graphic>
          <a:graphicData uri="http://schemas.openxmlformats.org/drawingml/2006/table">
            <a:tbl>
              <a:tblPr firstRow="1" bandRow="1"/>
              <a:tblGrid>
                <a:gridCol w="4043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2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4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ФГОС НОО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98" marR="77698" marT="38849" marB="38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ФГОС НОО ОВЗ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98" marR="77698" marT="38849" marB="38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4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предметные и </a:t>
                      </a:r>
                      <a:r>
                        <a:rPr lang="ru-RU" sz="1800" b="1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метапредметные</a:t>
                      </a: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результаты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98" marR="77698" marT="38849" marB="38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предметные и метапредметные результаты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98" marR="77698" marT="38849" marB="38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126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п.13. При </a:t>
                      </a:r>
                      <a:r>
                        <a:rPr lang="ru-RU" sz="1600" b="1" u="sng" kern="1200" dirty="0">
                          <a:solidFill>
                            <a:srgbClr val="44546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итоговой оценке </a:t>
                      </a: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качества освоения ООП НОО в </a:t>
                      </a:r>
                      <a:r>
                        <a:rPr lang="ru-RU" sz="1600" b="1" u="sng" kern="1200" dirty="0">
                          <a:solidFill>
                            <a:srgbClr val="44546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рамках контроля успеваемости </a:t>
                      </a: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процессе освоения содержания отдельных предметов должна учитываться – готовность к решению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457200" algn="l"/>
                        </a:tabLs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учебно-практических и 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457200" algn="l"/>
                        </a:tabLs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учебно-познавательных задач.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7698" marR="77698" marT="38849" marB="38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4.1. Стандарт устанавливает требования к личностным, </a:t>
                      </a:r>
                      <a:r>
                        <a:rPr lang="ru-RU" sz="16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метапредметными</a:t>
                      </a: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предметным результатам освоения обучающимися с ОВЗ разных вариантов АООП НОО.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4.5.Стандарт устанавливает дифференцированные требования к результатам освоения АООП НОО в </a:t>
                      </a:r>
                      <a:r>
                        <a:rPr lang="ru-RU" sz="16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соответствиис</a:t>
                      </a: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особыми образовательными потребностями разных групп обучающихся с ОВЗ.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98" marR="77698" marT="38849" marB="38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324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Итоговая оценка включает две составляющие: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457200" algn="l"/>
                        </a:tabLs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промежуточной аттестации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457200" algn="l"/>
                        </a:tabLs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итоговых работ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77698" marR="77698" marT="38849" marB="38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Предметом итоговой оценки освоения обучающимися с ОВЗ АООП НОО должно быть достижение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1) предметных и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2) </a:t>
                      </a:r>
                      <a:r>
                        <a:rPr lang="ru-RU" sz="16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метапредметных</a:t>
                      </a: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результатов и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3) достижение результатов освоения программы коррекционной работы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698" marR="77698" marT="38849" marB="388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243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962" y="692696"/>
            <a:ext cx="8352928" cy="5112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b="1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Оценка качества достижения учащимися результатов освоения образовательных программ с использованием промежуточной оценки, включающая в себя:</a:t>
            </a:r>
            <a:endParaRPr lang="ru-RU" sz="2800" dirty="0" smtClean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индивидуальную оценку предметных достижений, на уровне «ученик научится»;</a:t>
            </a:r>
            <a:endParaRPr lang="ru-RU" sz="2800" dirty="0" smtClean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индивидуальную оценку </a:t>
            </a:r>
            <a:r>
              <a:rPr lang="ru-RU" sz="2800" b="1" dirty="0" err="1" smtClean="0">
                <a:latin typeface="Times New Roman"/>
                <a:ea typeface="Times New Roman"/>
                <a:cs typeface="Times New Roman"/>
              </a:rPr>
              <a:t>метапредметных</a:t>
            </a:r>
            <a:r>
              <a:rPr lang="ru-RU" sz="2800" b="1" dirty="0" smtClean="0">
                <a:latin typeface="Times New Roman"/>
                <a:ea typeface="Times New Roman"/>
                <a:cs typeface="Times New Roman"/>
              </a:rPr>
              <a:t> результатов, на уровне «ученик научится»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4356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</a:rPr>
              <a:t>Особенности оценки предметных результатов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457200" y="1628800"/>
          <a:ext cx="8147248" cy="3231109"/>
        </p:xfrm>
        <a:graphic>
          <a:graphicData uri="http://schemas.openxmlformats.org/drawingml/2006/table">
            <a:tbl>
              <a:tblPr firstRow="1" firstCol="1" bandRow="1"/>
              <a:tblGrid>
                <a:gridCol w="2097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9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3147"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Оценочные процедуры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4" marR="61224" marT="85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Инструментарий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4" marR="61224" marT="85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147"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Стартовая диагностика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4" marR="61224" marT="85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Стартовые (входные) проверочные работы по учебным предметам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4" marR="61224" marT="85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9512">
                <a:tc>
                  <a:txBody>
                    <a:bodyPr/>
                    <a:lstStyle/>
                    <a:p>
                      <a:pPr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Текущее оценивание предметной обученности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4" marR="61224" marT="85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Самостоятельные работы ,проверочные работы, учебно-познавательные задачи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Диагностические работы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4" marR="61224" marT="85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9512"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Итоговая оценка предметной обученности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4" marR="61224" marT="85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Итоговые контрольные работы по предметам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224" marR="61224" marT="850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16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7776864" cy="468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Оценка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достижения 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метапредметных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результатов</a:t>
            </a:r>
            <a:endParaRPr lang="ru-RU" sz="2400" dirty="0">
              <a:solidFill>
                <a:srgbClr val="FF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755576" y="1052736"/>
          <a:ext cx="7467600" cy="5118282"/>
        </p:xfrm>
        <a:graphic>
          <a:graphicData uri="http://schemas.openxmlformats.org/drawingml/2006/table">
            <a:tbl>
              <a:tblPr firstRow="1" firstCol="1" bandRow="1"/>
              <a:tblGrid>
                <a:gridCol w="2696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1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6409"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Оценочные процедуры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421" marR="33421" marT="849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Инструментарий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421" marR="33421" marT="849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409"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Стартовая диагностика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421" marR="33421" marT="849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Стартовая комплексная работа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421" marR="33421" marT="849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0144"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Текущее оценивание </a:t>
                      </a:r>
                      <a:r>
                        <a:rPr lang="ru-RU" sz="20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метапредметной</a:t>
                      </a: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обученности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421" marR="33421" marT="849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Промежуточные и итоговые комплексные работы на межпредметной основе, направленные на оценку сформированности П, Р и К действий при решении учебно-познавательных и учебно-практических задач, основанных на работе с текстом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421" marR="33421" marT="849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4321">
                <a:tc>
                  <a:txBody>
                    <a:bodyPr/>
                    <a:lstStyle/>
                    <a:p>
                      <a:pPr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Текущее оценивание выполнения учебных исследований и учебных проектов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421" marR="33421" marT="849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Критерии оценки учебного исследования и учебного проекта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421" marR="33421" marT="849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773"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Итоговая оценка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421" marR="33421" marT="849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Итоговая комплексная работа на </a:t>
                      </a:r>
                      <a:r>
                        <a:rPr lang="ru-RU" sz="20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межпредметной</a:t>
                      </a: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основе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421" marR="33421" marT="849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1377"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Защита итогового индивидуального проекта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421" marR="33421" marT="849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Критерии оценки итогового индивидуального проекта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421" marR="33421" marT="849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489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67384"/>
            <a:ext cx="7920880" cy="5624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 fontAlgn="base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 данном подходе к оцениванию достижений образовательного результата освоения АООП обучающихся следует обратить внимание на расширение направлений диагностической деятельности специалиста, которая будет включать:</a:t>
            </a:r>
            <a:endParaRPr lang="ru-RU" sz="2400" b="1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плановое обследование ребенка с целью определения уровня актуального и зоны ближайшего развития;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рубежный контроль освоения программы коррекционно-развивающего курса;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экспертную оценку 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сформированности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УУД;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экспертную оценку 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сформированности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навыков жизненной компетенции;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2286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экспертную оценку результативности освоения программы коррекционной работы.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1917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90137"/>
            <a:ext cx="8136904" cy="5468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Н</a:t>
            </a: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еобходимо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создать специальные условия проведения текущего контроля и промежуточной аттестации (по итогам освоения АООП НОО)</a:t>
            </a:r>
            <a:endParaRPr lang="ru-RU" sz="24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Times New Roman"/>
              </a:rPr>
              <a:t>Особую форму организации аттестации (в малой группе, индивидуальную) с учетом особых образовательных потребностей и индивидуальных особенностей обучающихся;</a:t>
            </a: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Times New Roman"/>
              </a:rPr>
              <a:t>Привычную обстановку в классе (присутствие своего учителя, наличие привычных для обучающихся </a:t>
            </a:r>
            <a:r>
              <a:rPr lang="ru-RU" sz="2400" dirty="0" err="1">
                <a:latin typeface="Times New Roman"/>
                <a:ea typeface="Times New Roman"/>
              </a:rPr>
              <a:t>мнестических</a:t>
            </a:r>
            <a:r>
              <a:rPr lang="ru-RU" sz="2400" dirty="0">
                <a:latin typeface="Times New Roman"/>
                <a:ea typeface="Times New Roman"/>
              </a:rPr>
              <a:t> опор: наглядных схем, шаблонов общего хода выполнения заданий); </a:t>
            </a: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Times New Roman"/>
              </a:rPr>
              <a:t>Присутствие в начале работы этапа общей организации деятельности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 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6593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933253"/>
            <a:ext cx="72053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Группы потребностей обучающихся с ОВЗ: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56473"/>
            <a:ext cx="8064896" cy="4702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Первая группа потребностей включает адаптацию временной и пространственной организации среды и может содержать:</a:t>
            </a:r>
            <a:endParaRPr lang="ru-RU" sz="28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увеличение времени на выполнение заданий;</a:t>
            </a:r>
            <a:endParaRPr lang="ru-RU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индивидуальный режим;</a:t>
            </a:r>
            <a:endParaRPr lang="ru-RU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оказание эмоциональной поддержки, одобрения;</a:t>
            </a:r>
            <a:endParaRPr lang="ru-RU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дополнительный перерыв;</a:t>
            </a:r>
            <a:endParaRPr lang="ru-RU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визуальный план выполнения работы;</a:t>
            </a:r>
            <a:endParaRPr lang="ru-RU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привычная обстановка, присутствие педагога;</a:t>
            </a:r>
            <a:endParaRPr lang="ru-RU" sz="2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оказание помощи.</a:t>
            </a:r>
            <a:endParaRPr lang="ru-RU" sz="2800" dirty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9182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2117" y="188640"/>
            <a:ext cx="831108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000000"/>
                </a:solidFill>
                <a:latin typeface="OpenSans"/>
              </a:rPr>
              <a:t>	</a:t>
            </a:r>
          </a:p>
          <a:p>
            <a:pPr algn="r"/>
            <a:r>
              <a:rPr lang="ru-RU" sz="3600" b="1" i="1" dirty="0" smtClean="0">
                <a:solidFill>
                  <a:srgbClr val="000000"/>
                </a:solidFill>
                <a:latin typeface="Times New Roman, serif"/>
                <a:ea typeface="+mj-ea"/>
                <a:cs typeface="+mj-cs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Каждый ребёнок особенный-</a:t>
            </a:r>
            <a:br>
              <a:rPr lang="ru-RU" sz="2400" b="1" i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Все дети равные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!</a:t>
            </a:r>
          </a:p>
          <a:p>
            <a:pPr algn="r"/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При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подборе содержания занятий для учащихся с ОВЗ необходимо учитывать, с одной стороны, принцип доступности, а с другой стороны, не допускать излишнего упрощения материала.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Содержание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становится эффективным средством активизации учебной деятельности в том случае, если оно соответствует психическим, интеллектуальным возможностям детей и их потребностям. Так как группа детей с ОВЗ крайне неоднородна, то задачей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 учителя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является отбор содержания в каждой конкретной ситуации и адекватных этому содержанию и возможностям учащихся методов и форм организации обучения.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6578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136904" cy="641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7000"/>
              </a:lnSpc>
              <a:spcAft>
                <a:spcPts val="0"/>
              </a:spcAft>
            </a:pPr>
            <a:endParaRPr lang="ru-RU" sz="2400" b="1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algn="just" fontAlgn="base">
              <a:lnSpc>
                <a:spcPct val="107000"/>
              </a:lnSpc>
              <a:spcAft>
                <a:spcPts val="0"/>
              </a:spcAft>
            </a:pPr>
            <a:endParaRPr lang="ru-RU" sz="24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algn="just" fontAlgn="base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Вторая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группа потребностей включает адаптацию ресурса и может содержать:</a:t>
            </a:r>
            <a:endParaRPr lang="ru-RU" sz="24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дублирование инструкции (прочитывание педагогом в замедленном темпе со смысловыми акцентами);</a:t>
            </a: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уточнение инструкции;</a:t>
            </a: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увеличение шрифта в тестовых материалах;</a:t>
            </a: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размещение заданий по одному на листе.</a:t>
            </a: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algn="just" fontAlgn="base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Третья группа потребностей включает адаптацию ресурса с использованием дополнительных средств и может содержать:</a:t>
            </a:r>
            <a:endParaRPr lang="ru-RU" sz="24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использование визуальной поддержки, опорных схем, справочных материалов;</a:t>
            </a: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использование индивидуальных алгоритмов и вспомогательных средств.</a:t>
            </a:r>
            <a:endParaRPr lang="ru-RU" sz="2400" dirty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6611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69540"/>
            <a:ext cx="8136904" cy="522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7000"/>
              </a:lnSpc>
              <a:spcAft>
                <a:spcPts val="0"/>
              </a:spcAft>
            </a:pPr>
            <a:endParaRPr lang="ru-RU" sz="2400" b="1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algn="just" fontAlgn="base">
              <a:lnSpc>
                <a:spcPct val="107000"/>
              </a:lnSpc>
              <a:spcAft>
                <a:spcPts val="0"/>
              </a:spcAft>
            </a:pPr>
            <a:endParaRPr lang="ru-RU" sz="24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algn="just" fontAlgn="base">
              <a:lnSpc>
                <a:spcPct val="107000"/>
              </a:lnSpc>
              <a:spcAft>
                <a:spcPts val="0"/>
              </a:spcAft>
            </a:pPr>
            <a:endParaRPr lang="ru-RU" sz="2400" b="1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algn="just" fontAlgn="base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Четвертая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группа потребностей включает адаптацию контрольно-измерительных материалов и может содержать:</a:t>
            </a:r>
            <a:endParaRPr lang="ru-RU" sz="24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дублирование инструкции к заданию виде шагов, задающих </a:t>
            </a:r>
            <a:r>
              <a:rPr lang="ru-RU" sz="24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этапность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действий;</a:t>
            </a: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расстановку ударения в словах инструкции, вызывающих возможные семантические трудности;</a:t>
            </a: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визуализацию слов в текстах заданий, вызывающих семантические трудности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342900" lvl="0" indent="-342900" algn="just" fontAlgn="base">
              <a:lnSpc>
                <a:spcPct val="107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400" dirty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5589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986" y="836712"/>
            <a:ext cx="7200800" cy="493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07000"/>
              </a:lnSpc>
            </a:pPr>
            <a:endParaRPr lang="ru-RU" sz="2400" b="1" dirty="0" smtClean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lvl="0" algn="just" fontAlgn="base">
              <a:lnSpc>
                <a:spcPct val="107000"/>
              </a:lnSpc>
            </a:pPr>
            <a:endParaRPr lang="ru-RU" sz="24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</a:endParaRPr>
          </a:p>
          <a:p>
            <a:pPr lvl="0" algn="just" fontAlgn="base">
              <a:lnSpc>
                <a:spcPct val="107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Пятая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группа потребностей включает адаптацию сценария контроля урока и может содержать:</a:t>
            </a:r>
            <a:endParaRPr lang="ru-RU" sz="20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включение этапа общей организации деятельности и организации выполнения работы (временное планирование, контроль начала работы; организующая помощь);</a:t>
            </a:r>
            <a:endParaRPr lang="ru-RU" sz="20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8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поэтапный контроль педагога общего хода выполнения проверочной или аттестационной работы, стимулирование деятельности.</a:t>
            </a:r>
            <a:endParaRPr lang="ru-RU" sz="20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 fontAlgn="base">
              <a:lnSpc>
                <a:spcPct val="107000"/>
              </a:lnSpc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4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8097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67384"/>
            <a:ext cx="7848872" cy="4891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 fontAlgn="base">
              <a:lnSpc>
                <a:spcPct val="107000"/>
              </a:lnSpc>
              <a:spcAft>
                <a:spcPts val="800"/>
              </a:spcAft>
            </a:pPr>
            <a:endParaRPr lang="ru-RU" sz="20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 fontAlgn="base">
              <a:lnSpc>
                <a:spcPct val="107000"/>
              </a:lnSpc>
              <a:spcAft>
                <a:spcPts val="800"/>
              </a:spcAft>
            </a:pPr>
            <a:endParaRPr lang="ru-RU" sz="20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50215" algn="just" fontAlgn="base"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Таким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образом, для одной группы детей будет достаточно адаптации пространственной и временной организации среды, для другой еще потребуется изменение сценария урока-контроля (последовательности этапов или введения дополнительных этапов), для третьих должна быть предусмотрена адаптация ресурса с использованием дополнительных средств и адаптация контрольно-измерительных материалов, а для кого-то нужны особые дополнительные условия, обусловленные индивидуальными особенностями. Решение об адаптации условий должно приниматься на заседании ПМПК и оформляться на бланке. Это должно быть экспертное решение педагогов, представителей администрации и специалистов.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0747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3" descr="C:\Users\Таня\Desktop\ОКТЯБРЬ\Школьная оценка\310687-P8FGW4-86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611" r="3200" b="50000"/>
          <a:stretch>
            <a:fillRect/>
          </a:stretch>
        </p:blipFill>
        <p:spPr bwMode="auto">
          <a:xfrm>
            <a:off x="946548" y="2833688"/>
            <a:ext cx="2372915" cy="209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2747" y="1821656"/>
            <a:ext cx="7100888" cy="484748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50" b="1" dirty="0">
                <a:solidFill>
                  <a:schemeClr val="accent3">
                    <a:lumMod val="75000"/>
                  </a:schemeClr>
                </a:solidFill>
              </a:rPr>
              <a:t>Классификация оценок</a:t>
            </a:r>
          </a:p>
        </p:txBody>
      </p:sp>
      <p:sp>
        <p:nvSpPr>
          <p:cNvPr id="50181" name="Прямоугольник 1"/>
          <p:cNvSpPr>
            <a:spLocks noChangeArrowheads="1"/>
          </p:cNvSpPr>
          <p:nvPr/>
        </p:nvSpPr>
        <p:spPr bwMode="auto">
          <a:xfrm>
            <a:off x="1022747" y="3468291"/>
            <a:ext cx="21145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ru-RU" altLang="ru-RU" sz="1050" b="1"/>
              <a:t>ТОРЖЕСТВУЮЩАЯ «ПЯТЕРКА»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483769" y="2901554"/>
            <a:ext cx="4639866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РОДИТЕЛИ: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500" dirty="0"/>
              <a:t>гордость;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500" dirty="0"/>
              <a:t>ожидание отличных отметок.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83769" y="3711179"/>
            <a:ext cx="5220891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ОБУЧАЮЩИЕСЯ: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500" dirty="0"/>
              <a:t>особое положение в классе; 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500" dirty="0"/>
              <a:t>осознание своей исключительности;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500" dirty="0"/>
              <a:t>помощь одноклассникам на уроке оказывает с высокомерием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584972" y="4775598"/>
            <a:ext cx="4538663" cy="5078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ОДНОКЛАССНИКИ: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500" dirty="0"/>
              <a:t>испытание зависти.</a:t>
            </a:r>
          </a:p>
        </p:txBody>
      </p:sp>
      <p:pic>
        <p:nvPicPr>
          <p:cNvPr id="50185" name="Picture 2" descr="C:\Users\Таня\Desktop\ОКТЯБРЬ\Школьная оценка\1725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2" t="43494" r="69147" b="3056"/>
          <a:stretch>
            <a:fillRect/>
          </a:stretch>
        </p:blipFill>
        <p:spPr bwMode="auto">
          <a:xfrm>
            <a:off x="2190750" y="3711179"/>
            <a:ext cx="1128713" cy="1715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264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3" descr="C:\Users\Таня\Desktop\ОКТЯБРЬ\Школьная оценка\310687-P8FGW4-86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611" r="3200" b="50000"/>
          <a:stretch>
            <a:fillRect/>
          </a:stretch>
        </p:blipFill>
        <p:spPr bwMode="auto">
          <a:xfrm>
            <a:off x="946548" y="2833688"/>
            <a:ext cx="2372915" cy="209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2747" y="1821656"/>
            <a:ext cx="7100888" cy="484748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50" b="1" dirty="0">
                <a:solidFill>
                  <a:schemeClr val="accent3">
                    <a:lumMod val="75000"/>
                  </a:schemeClr>
                </a:solidFill>
              </a:rPr>
              <a:t>Классификация оценок</a:t>
            </a:r>
          </a:p>
        </p:txBody>
      </p:sp>
      <p:sp>
        <p:nvSpPr>
          <p:cNvPr id="51205" name="Прямоугольник 1"/>
          <p:cNvSpPr>
            <a:spLocks noChangeArrowheads="1"/>
          </p:cNvSpPr>
          <p:nvPr/>
        </p:nvSpPr>
        <p:spPr bwMode="auto">
          <a:xfrm>
            <a:off x="1097756" y="3414713"/>
            <a:ext cx="21145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ru-RU" altLang="ru-RU" sz="1050" b="1"/>
              <a:t>ОБНАДЕЖИВАЮЩАЯ «ЧЕТВЕРКА»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664744" y="2789635"/>
            <a:ext cx="4458891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РОДИТЕЛИ: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350" dirty="0"/>
              <a:t>поддержка и надежда на сохранение и улучшение уровня успешности ребенка; 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350" dirty="0"/>
              <a:t>отсутствие похвалы, доверия, лишение удовольствий при снижении успеваемости.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664744" y="3915966"/>
            <a:ext cx="4458891" cy="900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ОБУЧАЮЩИЕСЯ: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350" dirty="0"/>
              <a:t>переживание снижения престижа в классе и ухудшения взаимоотношений с родителями при снижении успеваемости.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664744" y="4867275"/>
            <a:ext cx="4458891" cy="692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ОДНОКЛАССНИКИ: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350" dirty="0"/>
              <a:t>престиж среди одноклассников; 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350" dirty="0"/>
              <a:t>обладание доверием.</a:t>
            </a:r>
          </a:p>
        </p:txBody>
      </p:sp>
      <p:pic>
        <p:nvPicPr>
          <p:cNvPr id="51209" name="Picture 2" descr="C:\Users\Таня\Desktop\ОКТЯБРЬ\Школьная оценка\173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9" t="40739" r="49243" b="6532"/>
          <a:stretch>
            <a:fillRect/>
          </a:stretch>
        </p:blipFill>
        <p:spPr bwMode="auto">
          <a:xfrm>
            <a:off x="1770460" y="3773092"/>
            <a:ext cx="1127522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356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3" descr="C:\Users\Таня\Desktop\ОКТЯБРЬ\Школьная оценка\310687-P8FGW4-86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611" r="3200" b="50000"/>
          <a:stretch>
            <a:fillRect/>
          </a:stretch>
        </p:blipFill>
        <p:spPr bwMode="auto">
          <a:xfrm>
            <a:off x="946548" y="2833688"/>
            <a:ext cx="2372915" cy="209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2747" y="1821656"/>
            <a:ext cx="7100888" cy="484748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50" b="1" dirty="0">
                <a:solidFill>
                  <a:schemeClr val="accent3">
                    <a:lumMod val="75000"/>
                  </a:schemeClr>
                </a:solidFill>
              </a:rPr>
              <a:t>Классификация оценок</a:t>
            </a:r>
          </a:p>
        </p:txBody>
      </p:sp>
      <p:sp>
        <p:nvSpPr>
          <p:cNvPr id="52229" name="Прямоугольник 1"/>
          <p:cNvSpPr>
            <a:spLocks noChangeArrowheads="1"/>
          </p:cNvSpPr>
          <p:nvPr/>
        </p:nvSpPr>
        <p:spPr bwMode="auto">
          <a:xfrm>
            <a:off x="1097756" y="3383756"/>
            <a:ext cx="211455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ru-RU" altLang="ru-RU" sz="1125" b="1"/>
              <a:t>ПРИВЫЧНАЯ </a:t>
            </a:r>
          </a:p>
          <a:p>
            <a:pPr algn="ctr" eaLnBrk="1" hangingPunct="1"/>
            <a:r>
              <a:rPr lang="ru-RU" altLang="ru-RU" sz="1125" b="1"/>
              <a:t>«ТРОЙКА»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818335" y="2840831"/>
            <a:ext cx="4458890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РОДИТЕЛИ: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500" dirty="0"/>
              <a:t>отсутствие ожидания новых успехов детей;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500" dirty="0"/>
              <a:t>осторожная похвала.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818335" y="3650456"/>
            <a:ext cx="4458890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ОБУЧАЮЩИЕСЯ: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500" dirty="0"/>
              <a:t>средний уровень мотивации; 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500" dirty="0"/>
              <a:t>среднее положение в коллективе.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818335" y="4461272"/>
            <a:ext cx="4458890" cy="969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ОДНОКЛАССНИКИ: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500" dirty="0"/>
              <a:t>восприятие без особых эмоций;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500" dirty="0"/>
              <a:t>уважение в глазах одноклассников при повышении отметок. </a:t>
            </a:r>
          </a:p>
        </p:txBody>
      </p:sp>
      <p:pic>
        <p:nvPicPr>
          <p:cNvPr id="52233" name="Picture 3" descr="C:\Users\Таня\Desktop\ОКТЯБРЬ\Школьная оценка\мальчи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192" y="3769519"/>
            <a:ext cx="1259681" cy="176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029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3" descr="C:\Users\Таня\Desktop\ОКТЯБРЬ\Школьная оценка\310687-P8FGW4-86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611" r="3200" b="50000"/>
          <a:stretch>
            <a:fillRect/>
          </a:stretch>
        </p:blipFill>
        <p:spPr bwMode="auto">
          <a:xfrm>
            <a:off x="946548" y="2833688"/>
            <a:ext cx="2372915" cy="209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2747" y="1821656"/>
            <a:ext cx="7100888" cy="484748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50" b="1" dirty="0">
                <a:solidFill>
                  <a:schemeClr val="accent3">
                    <a:lumMod val="75000"/>
                  </a:schemeClr>
                </a:solidFill>
              </a:rPr>
              <a:t>Классификация оценок</a:t>
            </a:r>
          </a:p>
        </p:txBody>
      </p:sp>
      <p:sp>
        <p:nvSpPr>
          <p:cNvPr id="53253" name="Прямоугольник 1"/>
          <p:cNvSpPr>
            <a:spLocks noChangeArrowheads="1"/>
          </p:cNvSpPr>
          <p:nvPr/>
        </p:nvSpPr>
        <p:spPr bwMode="auto">
          <a:xfrm>
            <a:off x="1097756" y="3363516"/>
            <a:ext cx="211455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ru-RU" altLang="ru-RU" sz="1125" b="1"/>
              <a:t>УГНЕТАЮЩАЯ </a:t>
            </a:r>
          </a:p>
          <a:p>
            <a:pPr algn="ctr" eaLnBrk="1" hangingPunct="1"/>
            <a:r>
              <a:rPr lang="ru-RU" altLang="ru-RU" sz="1125" b="1"/>
              <a:t>«ДВОЙКА»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818335" y="2749153"/>
            <a:ext cx="4458890" cy="900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РОДИТЕЛИ: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350" dirty="0"/>
              <a:t>раздражение и наказание; 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350" dirty="0"/>
              <a:t>лишение развлечений, жесткий контроль;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350" dirty="0"/>
              <a:t>высокие требования со стороны родителей.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818335" y="3630216"/>
            <a:ext cx="4458890" cy="13157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ОБУЧАЮЩИЕСЯ: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350" dirty="0"/>
              <a:t>угнетенное положение в классе и в семье; 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350" dirty="0"/>
              <a:t>страдание от дефицита общения;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350" dirty="0"/>
              <a:t>озлобление;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350" dirty="0"/>
              <a:t>негативные переживания;</a:t>
            </a:r>
          </a:p>
          <a:p>
            <a:pPr marL="257175" indent="-257175">
              <a:buFont typeface="Wingdings" pitchFamily="2" charset="2"/>
              <a:buChar char="ü"/>
              <a:defRPr/>
            </a:pPr>
            <a:r>
              <a:rPr lang="ru-RU" sz="1350" dirty="0"/>
              <a:t>проявление лжи.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18335" y="4932760"/>
            <a:ext cx="4458890" cy="484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ОДНОКЛАССНИКИ:</a:t>
            </a:r>
            <a:endParaRPr lang="ru-RU" sz="1350" dirty="0"/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350" dirty="0"/>
              <a:t>проявление насмешек.</a:t>
            </a:r>
          </a:p>
        </p:txBody>
      </p:sp>
      <p:pic>
        <p:nvPicPr>
          <p:cNvPr id="53257" name="Picture 2" descr="C:\Users\Таня\Desktop\ОКТЯБРЬ\Школьная оценка\1729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3" t="42601" r="68500" b="5334"/>
          <a:stretch>
            <a:fillRect/>
          </a:stretch>
        </p:blipFill>
        <p:spPr bwMode="auto">
          <a:xfrm>
            <a:off x="1875235" y="3779044"/>
            <a:ext cx="751284" cy="154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499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3" descr="C:\Users\Таня\Desktop\ОКТЯБРЬ\Школьная оценка\310687-P8FGW4-86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611" r="3200" b="50000"/>
          <a:stretch>
            <a:fillRect/>
          </a:stretch>
        </p:blipFill>
        <p:spPr bwMode="auto">
          <a:xfrm>
            <a:off x="946548" y="2833688"/>
            <a:ext cx="2372915" cy="209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2747" y="1821656"/>
            <a:ext cx="7100888" cy="484748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550" b="1" dirty="0">
                <a:solidFill>
                  <a:schemeClr val="accent3">
                    <a:lumMod val="75000"/>
                  </a:schemeClr>
                </a:solidFill>
              </a:rPr>
              <a:t>Классификация оценок</a:t>
            </a:r>
          </a:p>
        </p:txBody>
      </p:sp>
      <p:sp>
        <p:nvSpPr>
          <p:cNvPr id="54277" name="Прямоугольник 1"/>
          <p:cNvSpPr>
            <a:spLocks noChangeArrowheads="1"/>
          </p:cNvSpPr>
          <p:nvPr/>
        </p:nvSpPr>
        <p:spPr bwMode="auto">
          <a:xfrm>
            <a:off x="1097756" y="3363517"/>
            <a:ext cx="2114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ru-RU" altLang="ru-RU" sz="1200" b="1"/>
              <a:t>УНИЧТОЖАЮЩАЯ ЕДИНИЦА</a:t>
            </a:r>
            <a:endParaRPr lang="ru-RU" altLang="ru-RU" sz="1200"/>
          </a:p>
        </p:txBody>
      </p:sp>
      <p:sp>
        <p:nvSpPr>
          <p:cNvPr id="15" name="Прямоугольник 14"/>
          <p:cNvSpPr/>
          <p:nvPr/>
        </p:nvSpPr>
        <p:spPr>
          <a:xfrm>
            <a:off x="3818335" y="2749154"/>
            <a:ext cx="4458890" cy="484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РОДИТЕЛИ: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350" dirty="0"/>
              <a:t>ирония за выставленную оценку.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818335" y="3882629"/>
            <a:ext cx="4458890" cy="900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ОБУЧАЮЩИЕСЯ: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350" dirty="0"/>
              <a:t>снижение уровня мотивации к учебной деятельности;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350" dirty="0"/>
              <a:t>не влияет на статус в коллективе.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18335" y="4655344"/>
            <a:ext cx="4458890" cy="692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ОДНОКЛАССНИКИ:</a:t>
            </a:r>
            <a:endParaRPr lang="ru-RU" sz="1350" dirty="0"/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350" dirty="0"/>
              <a:t>сочувствие за выставленную оценку;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350" dirty="0"/>
              <a:t>снижается доверительное отношение к педагогу.</a:t>
            </a:r>
          </a:p>
        </p:txBody>
      </p:sp>
      <p:pic>
        <p:nvPicPr>
          <p:cNvPr id="54281" name="Picture 2" descr="C:\Users\Таня\Desktop\ОКТЯБРЬ\Школьная оценка\1729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3" t="42601" r="68500" b="5334"/>
          <a:stretch>
            <a:fillRect/>
          </a:stretch>
        </p:blipFill>
        <p:spPr bwMode="auto">
          <a:xfrm>
            <a:off x="1875235" y="3779044"/>
            <a:ext cx="751284" cy="154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818335" y="3317081"/>
            <a:ext cx="4458890" cy="484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SzPct val="100000"/>
              <a:defRPr/>
            </a:pPr>
            <a:r>
              <a:rPr lang="ru-RU" sz="1200" b="1" dirty="0"/>
              <a:t>ПЕДАГОГ:</a:t>
            </a:r>
          </a:p>
          <a:p>
            <a:pPr marL="257175" indent="-257175">
              <a:buSzPct val="100000"/>
              <a:buFont typeface="Wingdings" pitchFamily="2" charset="2"/>
              <a:buChar char="ü"/>
              <a:defRPr/>
            </a:pPr>
            <a:r>
              <a:rPr lang="ru-RU" sz="1350" dirty="0"/>
              <a:t>злоба  по отношению к ребенку.</a:t>
            </a:r>
          </a:p>
        </p:txBody>
      </p:sp>
    </p:spTree>
    <p:extLst>
      <p:ext uri="{BB962C8B-B14F-4D97-AF65-F5344CB8AC3E}">
        <p14:creationId xmlns:p14="http://schemas.microsoft.com/office/powerpoint/2010/main" val="118454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Таня\Desktop\ОКТЯБРЬ\Партфолио\394514-PCGX4B-5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1" b="7941"/>
          <a:stretch>
            <a:fillRect/>
          </a:stretch>
        </p:blipFill>
        <p:spPr bwMode="auto">
          <a:xfrm>
            <a:off x="0" y="857250"/>
            <a:ext cx="93106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85173" y="2230041"/>
            <a:ext cx="3958828" cy="2862322"/>
          </a:xfrm>
          <a:prstGeom prst="rect">
            <a:avLst/>
          </a:prstGeom>
          <a:noFill/>
          <a:ln w="38100">
            <a:noFill/>
            <a:prstDash val="lgDash"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500" dirty="0"/>
              <a:t>Выставляя оценку обучающемуся, педагогу необходимо помнить о том, что, существуют возрастные особенности восприятия школьной оценки и ее персональная значимость со временем может меняться. Это происходит потому, что с возрастом происходят личностные изменения детей, и те оценки, которые были значимы для них, теряют свою стимулирующую роль, вместо них на первое место выходят другие, которые более соответствуют возрастным интересам детей.</a:t>
            </a:r>
            <a:endParaRPr lang="ru-RU" sz="825" dirty="0"/>
          </a:p>
        </p:txBody>
      </p:sp>
    </p:spTree>
    <p:extLst>
      <p:ext uri="{BB962C8B-B14F-4D97-AF65-F5344CB8AC3E}">
        <p14:creationId xmlns:p14="http://schemas.microsoft.com/office/powerpoint/2010/main" val="69408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 txBox="1">
            <a:spLocks/>
          </p:cNvSpPr>
          <p:nvPr/>
        </p:nvSpPr>
        <p:spPr bwMode="auto">
          <a:xfrm>
            <a:off x="736998" y="1322785"/>
            <a:ext cx="7670006" cy="124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Garamond" panose="02020404030301010803" pitchFamily="18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000">
                <a:solidFill>
                  <a:srgbClr val="262626"/>
                </a:solidFill>
                <a:latin typeface="Garamond" panose="02020404030301010803" pitchFamily="18" charset="0"/>
              </a:defRPr>
            </a:lvl2pPr>
            <a:lvl3pPr marL="12001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Garamond" panose="02020404030301010803" pitchFamily="18" charset="0"/>
              </a:defRPr>
            </a:lvl3pPr>
            <a:lvl4pPr marL="15430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600">
                <a:solidFill>
                  <a:srgbClr val="262626"/>
                </a:solidFill>
                <a:latin typeface="Garamond" panose="02020404030301010803" pitchFamily="18" charset="0"/>
              </a:defRPr>
            </a:lvl4pPr>
            <a:lvl5pPr marL="20002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5pPr>
            <a:lvl6pPr marL="24574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6pPr>
            <a:lvl7pPr marL="29146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7pPr>
            <a:lvl8pPr marL="33718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8pPr>
            <a:lvl9pPr marL="38290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b="1">
                <a:solidFill>
                  <a:srgbClr val="2C2CB2"/>
                </a:solidFill>
              </a:rPr>
              <a:t>Показатели качества обучения</a:t>
            </a:r>
            <a:endParaRPr lang="be-BY" altLang="ru-RU">
              <a:solidFill>
                <a:srgbClr val="2C2CB2"/>
              </a:solidFill>
            </a:endParaRPr>
          </a:p>
        </p:txBody>
      </p:sp>
      <p:pic>
        <p:nvPicPr>
          <p:cNvPr id="21507" name="Рисунок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175" y="3213497"/>
            <a:ext cx="1844279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7" name="Прямоугольник 6"/>
          <p:cNvSpPr/>
          <p:nvPr/>
        </p:nvSpPr>
        <p:spPr>
          <a:xfrm>
            <a:off x="953691" y="3118247"/>
            <a:ext cx="2713434" cy="1903809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500" dirty="0">
                <a:solidFill>
                  <a:schemeClr val="tx1"/>
                </a:solidFill>
              </a:rPr>
              <a:t>Показатели, характеризующие качество учебного процесса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12594" y="3106341"/>
            <a:ext cx="2677716" cy="19038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1500" dirty="0"/>
          </a:p>
        </p:txBody>
      </p:sp>
      <p:pic>
        <p:nvPicPr>
          <p:cNvPr id="3074" name="Picture 2" descr="https://mviskarada.gov.ua/media/k2/items/cache/aa5045f13216477abf2a0e16a08acd59_X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119" y="3770710"/>
            <a:ext cx="1438275" cy="118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192441" y="3770710"/>
            <a:ext cx="1228725" cy="1158478"/>
            <a:chOff x="8537212" y="4001841"/>
            <a:chExt cx="1310260" cy="1220203"/>
          </a:xfrm>
        </p:grpSpPr>
        <p:pic>
          <p:nvPicPr>
            <p:cNvPr id="21514" name="Picture 4" descr="http://img-fotki.yandex.ru/get/6604/47407354.716/0_eb1bb_35e05361_orig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37212" y="4001841"/>
              <a:ext cx="1310260" cy="1220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5" name="TextBox 8"/>
            <p:cNvSpPr txBox="1">
              <a:spLocks noChangeArrowheads="1"/>
            </p:cNvSpPr>
            <p:nvPr/>
          </p:nvSpPr>
          <p:spPr bwMode="auto">
            <a:xfrm rot="20503543">
              <a:off x="8647839" y="4221254"/>
              <a:ext cx="663579" cy="31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eaLnBrk="1" hangingPunct="1"/>
              <a:r>
                <a:rPr lang="ru-RU" altLang="ru-RU" sz="1350" b="1" i="1">
                  <a:solidFill>
                    <a:schemeClr val="bg1"/>
                  </a:solidFill>
                </a:rPr>
                <a:t>2+2 =</a:t>
              </a: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598319" y="3213498"/>
            <a:ext cx="25919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/>
            <a:r>
              <a:rPr lang="ru-RU" altLang="ru-RU" sz="1350" dirty="0"/>
              <a:t>Показатели, характеризующие уровень подготовки обучающихся</a:t>
            </a:r>
          </a:p>
        </p:txBody>
      </p:sp>
    </p:spTree>
    <p:extLst>
      <p:ext uri="{BB962C8B-B14F-4D97-AF65-F5344CB8AC3E}">
        <p14:creationId xmlns:p14="http://schemas.microsoft.com/office/powerpoint/2010/main" val="242387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47664" y="2348880"/>
            <a:ext cx="56703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Спасибо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555820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 txBox="1">
            <a:spLocks/>
          </p:cNvSpPr>
          <p:nvPr/>
        </p:nvSpPr>
        <p:spPr bwMode="auto">
          <a:xfrm>
            <a:off x="736998" y="1322785"/>
            <a:ext cx="7670006" cy="124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Garamond" panose="02020404030301010803" pitchFamily="18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000">
                <a:solidFill>
                  <a:srgbClr val="262626"/>
                </a:solidFill>
                <a:latin typeface="Garamond" panose="02020404030301010803" pitchFamily="18" charset="0"/>
              </a:defRPr>
            </a:lvl2pPr>
            <a:lvl3pPr marL="12001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Garamond" panose="02020404030301010803" pitchFamily="18" charset="0"/>
              </a:defRPr>
            </a:lvl3pPr>
            <a:lvl4pPr marL="15430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600">
                <a:solidFill>
                  <a:srgbClr val="262626"/>
                </a:solidFill>
                <a:latin typeface="Garamond" panose="02020404030301010803" pitchFamily="18" charset="0"/>
              </a:defRPr>
            </a:lvl4pPr>
            <a:lvl5pPr marL="20002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5pPr>
            <a:lvl6pPr marL="24574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6pPr>
            <a:lvl7pPr marL="29146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7pPr>
            <a:lvl8pPr marL="33718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8pPr>
            <a:lvl9pPr marL="38290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b="1">
                <a:solidFill>
                  <a:srgbClr val="2C2CB2"/>
                </a:solidFill>
              </a:rPr>
              <a:t>Цели оценки качества образования</a:t>
            </a:r>
            <a:endParaRPr lang="be-BY" altLang="ru-RU">
              <a:solidFill>
                <a:srgbClr val="2C2CB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82579" y="2969419"/>
            <a:ext cx="4277915" cy="4321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500" dirty="0"/>
              <a:t>    определение уровня учебных достижений;</a:t>
            </a: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541" y="2990850"/>
            <a:ext cx="1350169" cy="210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Ромб 1"/>
          <p:cNvSpPr/>
          <p:nvPr/>
        </p:nvSpPr>
        <p:spPr>
          <a:xfrm>
            <a:off x="3322130" y="2969949"/>
            <a:ext cx="324036" cy="486054"/>
          </a:xfrm>
          <a:prstGeom prst="diamond">
            <a:avLst/>
          </a:prstGeom>
          <a:gradFill flip="none" rotWithShape="1">
            <a:gsLst>
              <a:gs pos="0">
                <a:srgbClr val="3333CC">
                  <a:tint val="66000"/>
                  <a:satMod val="160000"/>
                </a:srgbClr>
              </a:gs>
              <a:gs pos="50000">
                <a:srgbClr val="3333CC">
                  <a:tint val="44500"/>
                  <a:satMod val="160000"/>
                </a:srgbClr>
              </a:gs>
              <a:gs pos="100000">
                <a:srgbClr val="33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7" name="Прямоугольник 6"/>
          <p:cNvSpPr/>
          <p:nvPr/>
        </p:nvSpPr>
        <p:spPr>
          <a:xfrm>
            <a:off x="3483769" y="3556397"/>
            <a:ext cx="4276725" cy="4321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500" dirty="0"/>
              <a:t>    выявление сильных и слабых сторон в знаниях и</a:t>
            </a:r>
          </a:p>
          <a:p>
            <a:pPr>
              <a:defRPr/>
            </a:pPr>
            <a:r>
              <a:rPr lang="ru-RU" sz="1500" dirty="0"/>
              <a:t>    навыках, которыми владеют учащиеся;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98056" y="4073128"/>
            <a:ext cx="4262438" cy="4321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500" dirty="0"/>
              <a:t>    выявление факторов, связанных с достижениями;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98056" y="4651772"/>
            <a:ext cx="4262438" cy="4321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500" dirty="0"/>
              <a:t>    отслеживание динамики учебных достижений.</a:t>
            </a:r>
          </a:p>
        </p:txBody>
      </p:sp>
      <p:sp>
        <p:nvSpPr>
          <p:cNvPr id="11" name="Ромб 10"/>
          <p:cNvSpPr/>
          <p:nvPr/>
        </p:nvSpPr>
        <p:spPr>
          <a:xfrm>
            <a:off x="3329845" y="3529618"/>
            <a:ext cx="324036" cy="486054"/>
          </a:xfrm>
          <a:prstGeom prst="diamond">
            <a:avLst/>
          </a:prstGeom>
          <a:gradFill flip="none" rotWithShape="1">
            <a:gsLst>
              <a:gs pos="0">
                <a:srgbClr val="3333CC">
                  <a:tint val="66000"/>
                  <a:satMod val="160000"/>
                </a:srgbClr>
              </a:gs>
              <a:gs pos="50000">
                <a:srgbClr val="3333CC">
                  <a:tint val="44500"/>
                  <a:satMod val="160000"/>
                </a:srgbClr>
              </a:gs>
              <a:gs pos="100000">
                <a:srgbClr val="33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12" name="Ромб 11"/>
          <p:cNvSpPr/>
          <p:nvPr/>
        </p:nvSpPr>
        <p:spPr>
          <a:xfrm>
            <a:off x="3330850" y="4073699"/>
            <a:ext cx="324036" cy="486054"/>
          </a:xfrm>
          <a:prstGeom prst="diamond">
            <a:avLst/>
          </a:prstGeom>
          <a:gradFill flip="none" rotWithShape="1">
            <a:gsLst>
              <a:gs pos="0">
                <a:srgbClr val="3333CC">
                  <a:tint val="66000"/>
                  <a:satMod val="160000"/>
                </a:srgbClr>
              </a:gs>
              <a:gs pos="50000">
                <a:srgbClr val="3333CC">
                  <a:tint val="44500"/>
                  <a:satMod val="160000"/>
                </a:srgbClr>
              </a:gs>
              <a:gs pos="100000">
                <a:srgbClr val="33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13" name="Ромб 12"/>
          <p:cNvSpPr/>
          <p:nvPr/>
        </p:nvSpPr>
        <p:spPr>
          <a:xfrm>
            <a:off x="3329845" y="4645274"/>
            <a:ext cx="324036" cy="486054"/>
          </a:xfrm>
          <a:prstGeom prst="diamond">
            <a:avLst/>
          </a:prstGeom>
          <a:gradFill flip="none" rotWithShape="1">
            <a:gsLst>
              <a:gs pos="0">
                <a:srgbClr val="3333CC">
                  <a:tint val="66000"/>
                  <a:satMod val="160000"/>
                </a:srgbClr>
              </a:gs>
              <a:gs pos="50000">
                <a:srgbClr val="3333CC">
                  <a:tint val="44500"/>
                  <a:satMod val="160000"/>
                </a:srgbClr>
              </a:gs>
              <a:gs pos="100000">
                <a:srgbClr val="3333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69907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Группа 2"/>
          <p:cNvGrpSpPr>
            <a:grpSpLocks/>
          </p:cNvGrpSpPr>
          <p:nvPr/>
        </p:nvGrpSpPr>
        <p:grpSpPr bwMode="auto">
          <a:xfrm>
            <a:off x="3874294" y="3021807"/>
            <a:ext cx="1395413" cy="2037160"/>
            <a:chOff x="3015798" y="2996952"/>
            <a:chExt cx="2200134" cy="3148012"/>
          </a:xfrm>
        </p:grpSpPr>
        <p:pic>
          <p:nvPicPr>
            <p:cNvPr id="23564" name="Рисунок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43" b="50000"/>
            <a:stretch>
              <a:fillRect/>
            </a:stretch>
          </p:blipFill>
          <p:spPr bwMode="auto">
            <a:xfrm>
              <a:off x="3015798" y="2996952"/>
              <a:ext cx="2200134" cy="314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5" name="Прямоугольник 4"/>
            <p:cNvSpPr>
              <a:spLocks noChangeArrowheads="1"/>
            </p:cNvSpPr>
            <p:nvPr/>
          </p:nvSpPr>
          <p:spPr bwMode="auto">
            <a:xfrm>
              <a:off x="3162102" y="4610705"/>
              <a:ext cx="1966853" cy="570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eaLnBrk="1" hangingPunct="1"/>
              <a:r>
                <a:rPr lang="ru-RU" altLang="ru-RU" b="1">
                  <a:solidFill>
                    <a:srgbClr val="C00000"/>
                  </a:solidFill>
                </a:rPr>
                <a:t>ОЦЕНКА</a:t>
              </a:r>
              <a:endParaRPr lang="ru-RU" altLang="ru-RU" sz="1200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763191" y="2999185"/>
            <a:ext cx="2051447" cy="4321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/>
              <a:t>ОБЪЕКТИВНАЯ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69194" y="3736182"/>
            <a:ext cx="2052638" cy="4321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/>
              <a:t>АДЕКВАТНАЯ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47812" y="4505326"/>
            <a:ext cx="2052638" cy="43100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/>
              <a:t>МОТИВИРОВАННАЯ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436394" y="4505326"/>
            <a:ext cx="2051447" cy="43100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/>
              <a:t>ПОНЯТНАЯ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084094" y="2999185"/>
            <a:ext cx="2052638" cy="4321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/>
              <a:t>КРИТИЧЕСКАЯ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51897" y="3684985"/>
            <a:ext cx="2052638" cy="4321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/>
              <a:t>СТИМУЛИРУЮЩАЯ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75410" y="5058966"/>
            <a:ext cx="2593181" cy="4321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500" dirty="0"/>
              <a:t>ДИФФЕРЕНЦИРОВАННАЯ</a:t>
            </a:r>
          </a:p>
        </p:txBody>
      </p:sp>
      <p:sp>
        <p:nvSpPr>
          <p:cNvPr id="23562" name="Заголовок 1"/>
          <p:cNvSpPr txBox="1">
            <a:spLocks/>
          </p:cNvSpPr>
          <p:nvPr/>
        </p:nvSpPr>
        <p:spPr bwMode="auto">
          <a:xfrm>
            <a:off x="736998" y="1322785"/>
            <a:ext cx="7670006" cy="124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Garamond" panose="02020404030301010803" pitchFamily="18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000">
                <a:solidFill>
                  <a:srgbClr val="262626"/>
                </a:solidFill>
                <a:latin typeface="Garamond" panose="02020404030301010803" pitchFamily="18" charset="0"/>
              </a:defRPr>
            </a:lvl2pPr>
            <a:lvl3pPr marL="12001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Garamond" panose="02020404030301010803" pitchFamily="18" charset="0"/>
              </a:defRPr>
            </a:lvl3pPr>
            <a:lvl4pPr marL="15430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600">
                <a:solidFill>
                  <a:srgbClr val="262626"/>
                </a:solidFill>
                <a:latin typeface="Garamond" panose="02020404030301010803" pitchFamily="18" charset="0"/>
              </a:defRPr>
            </a:lvl4pPr>
            <a:lvl5pPr marL="20002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5pPr>
            <a:lvl6pPr marL="24574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6pPr>
            <a:lvl7pPr marL="29146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7pPr>
            <a:lvl8pPr marL="33718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8pPr>
            <a:lvl9pPr marL="3829050" indent="-171450" defTabSz="4572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b="1">
                <a:solidFill>
                  <a:srgbClr val="2C2CB2"/>
                </a:solidFill>
              </a:rPr>
              <a:t>Критерии оценки качества образования</a:t>
            </a:r>
            <a:endParaRPr lang="be-BY" altLang="ru-RU">
              <a:solidFill>
                <a:srgbClr val="2C2C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31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382191" y="1283494"/>
            <a:ext cx="8286750" cy="1329929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2700" b="1" dirty="0">
                <a:solidFill>
                  <a:schemeClr val="accent3">
                    <a:lumMod val="75000"/>
                  </a:schemeClr>
                </a:solidFill>
              </a:rPr>
              <a:t>Школьная оценка как инструмент конструктивного диалога обучающегося с педагогом</a:t>
            </a:r>
            <a:endParaRPr lang="ru-RU" sz="2700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15364" name="Группа 2"/>
          <p:cNvGrpSpPr>
            <a:grpSpLocks/>
          </p:cNvGrpSpPr>
          <p:nvPr/>
        </p:nvGrpSpPr>
        <p:grpSpPr bwMode="auto">
          <a:xfrm>
            <a:off x="2321719" y="2688432"/>
            <a:ext cx="4485085" cy="2803922"/>
            <a:chOff x="2792185" y="2231237"/>
            <a:chExt cx="6381566" cy="3989450"/>
          </a:xfrm>
        </p:grpSpPr>
        <p:pic>
          <p:nvPicPr>
            <p:cNvPr id="15365" name="Picture 8" descr="E:\++++05 05 РАБОЧИЙ СТОЛ\ПРЕЗЕНТАЦИИ МИНСК\Вебинар Творчество\Cycle-engagemen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083764">
              <a:off x="2792185" y="2231237"/>
              <a:ext cx="2035145" cy="203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6" name="Picture 3" descr="C:\Users\Таня\Desktop\СЕНТЯБРЬ\Внеклассное чтение\pedchitannja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8931" y="3016605"/>
              <a:ext cx="4548563" cy="2643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7" name="Picture 4" descr="C:\Users\Таня\Desktop\ОКТЯБРЬ\Школьная оценка\306613-P8IZWS-731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AFBF6"/>
                </a:clrFrom>
                <a:clrTo>
                  <a:srgbClr val="FAFB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147" b="57800"/>
            <a:stretch>
              <a:fillRect/>
            </a:stretch>
          </p:blipFill>
          <p:spPr bwMode="auto">
            <a:xfrm>
              <a:off x="4309423" y="5381780"/>
              <a:ext cx="2887578" cy="838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8" name="Picture 5" descr="C:\Users\Таня\Desktop\ОКТЯБРЬ\Школьная оценка\school-student-stationary-supplies-on-the-shelf_3446-469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001" b="10861"/>
            <a:stretch>
              <a:fillRect/>
            </a:stretch>
          </p:blipFill>
          <p:spPr bwMode="auto">
            <a:xfrm flipH="1">
              <a:off x="7022624" y="2369775"/>
              <a:ext cx="1724732" cy="105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9" name="Picture 7" descr="E:\++++05 05 РАБОЧИЙ СТОЛ\ПРЕЗЕНТАЦИИ МИНСК\Вебинар молодежь\0_18a45c_9afddfd7_L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990" y="3918857"/>
              <a:ext cx="1288761" cy="1602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8819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588</TotalTime>
  <Words>2722</Words>
  <Application>Microsoft Office PowerPoint</Application>
  <PresentationFormat>Экран (4:3)</PresentationFormat>
  <Paragraphs>453</Paragraphs>
  <Slides>60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71" baseType="lpstr">
      <vt:lpstr>Arial</vt:lpstr>
      <vt:lpstr>Calibri</vt:lpstr>
      <vt:lpstr>Candara</vt:lpstr>
      <vt:lpstr>Garamond</vt:lpstr>
      <vt:lpstr>OpenSans</vt:lpstr>
      <vt:lpstr>Symbol</vt:lpstr>
      <vt:lpstr>Times New Roman</vt:lpstr>
      <vt:lpstr>Times New Roman, serif</vt:lpstr>
      <vt:lpstr>Verdana</vt:lpstr>
      <vt:lpstr>Wingdings</vt:lpstr>
      <vt:lpstr>Волна</vt:lpstr>
      <vt:lpstr>         Особенности оценивания результатов  обучающихся с разными нозологиями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Школьная оценка как инструмент конструктивного диалога обучающегося с педагогом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ОЦЕНИВАНИЯ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Приемы и методы обучения, критерии оценивания детей с ОВЗ на уроках технология  с применением ИКТ</dc:title>
  <dc:creator>user</dc:creator>
  <cp:lastModifiedBy>SAMSUNG</cp:lastModifiedBy>
  <cp:revision>87</cp:revision>
  <dcterms:created xsi:type="dcterms:W3CDTF">2018-03-26T11:13:16Z</dcterms:created>
  <dcterms:modified xsi:type="dcterms:W3CDTF">2024-02-11T20:06:30Z</dcterms:modified>
</cp:coreProperties>
</file>