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Бауржан Юсупов" initials="БЮ" lastIdx="1" clrIdx="0">
    <p:extLst>
      <p:ext uri="{19B8F6BF-5375-455C-9EA6-DF929625EA0E}">
        <p15:presenceInfo xmlns:p15="http://schemas.microsoft.com/office/powerpoint/2012/main" userId="Бауржан Юсупов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7527"/>
    <a:srgbClr val="F2ED4B"/>
    <a:srgbClr val="B396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D27DB7-4303-4A1A-BFAF-44F1FE3BBF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8B551B4-18A3-4BB8-A1E5-CF769C2E37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EF0B7A3-4071-4181-A6A3-EAE4E1620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6F716-A0E1-4E1B-8286-6FF0E603D237}" type="datetimeFigureOut">
              <a:rPr lang="ru-RU" smtClean="0"/>
              <a:t>04.09.2022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E073DEC-91AF-4EE9-BB62-D6A9010C9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6FA3E5D-D498-49BA-8CE5-975FE5DF5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B44E9-EE01-4BE9-9146-F7318DCDC0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76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9D7242-5D73-4A3A-9E2E-54D5845A3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06D0730-4FD6-4D8A-AAED-3184F8D795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3871B56-1428-403D-9BE7-E29AEC7F2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6F716-A0E1-4E1B-8286-6FF0E603D237}" type="datetimeFigureOut">
              <a:rPr lang="ru-RU" smtClean="0"/>
              <a:t>04.09.2022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4FD9271-9EFE-44F6-AAE8-2351C5743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80F178C-BBDD-4969-A7EA-FE8E57BAF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B44E9-EE01-4BE9-9146-F7318DCDC0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70321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FCE4052-89CB-4006-AE1F-67691CB888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E7E0A29-624C-43AE-BC3C-829183AF6B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95F1C67-BE9D-4C69-AF82-3C075D43D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6F716-A0E1-4E1B-8286-6FF0E603D237}" type="datetimeFigureOut">
              <a:rPr lang="ru-RU" smtClean="0"/>
              <a:t>04.09.2022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36703B9-06A2-4259-81E5-7E7779B0A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4C77E36-81A5-4598-9DDA-31A378491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B44E9-EE01-4BE9-9146-F7318DCDC0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0483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95DC1D-4340-4067-8B42-DF940B963F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6216232-D335-42C5-9432-86E529D93E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E5339FD-06C8-42AD-85F9-0C95DA6EE3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6F716-A0E1-4E1B-8286-6FF0E603D237}" type="datetimeFigureOut">
              <a:rPr lang="ru-RU" smtClean="0"/>
              <a:t>04.09.2022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475DC5B-5549-4701-9E5B-BBF583E85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B4BC19E-F3FF-4D4F-BDB5-228C1FFDA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B44E9-EE01-4BE9-9146-F7318DCDC0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905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C02CA7-B9AE-4CCC-A313-30556692C2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5343496-3FB1-4AAE-AE3E-15EF6263C5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1BB4098-A650-4273-8025-3F2B270E46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6F716-A0E1-4E1B-8286-6FF0E603D237}" type="datetimeFigureOut">
              <a:rPr lang="ru-RU" smtClean="0"/>
              <a:t>04.09.2022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B0845B2-E52F-42C5-8202-213E48E40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FD5F7CA-8418-484B-B81B-E7E1F61B4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B44E9-EE01-4BE9-9146-F7318DCDC0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3205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FEDA5D-F9D8-4DC3-9DDE-4C3187F74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3348306-77B5-4E41-933D-A057319899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403297B-E986-4134-941B-5EF30EA86E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3AF1CDB-FE42-4DDD-9F9A-5D64C44B7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6F716-A0E1-4E1B-8286-6FF0E603D237}" type="datetimeFigureOut">
              <a:rPr lang="ru-RU" smtClean="0"/>
              <a:t>04.09.2022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69D2A80-7B0C-40EA-A578-18D2B3BF11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94A8B62-8CA7-413C-BC53-4D5FEDE64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B44E9-EE01-4BE9-9146-F7318DCDC0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6370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D10FD8-858A-497B-A102-6C5486E86A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C1D3CD8-1122-4A64-A1E6-934E0D3687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B35A6F7-3F7B-4852-8E1E-B705F1201A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2712FA0-327F-41FE-8246-4566D6BE2E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97238B3-123C-4CD6-87D3-CAAD002ADC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7EB63EC-5CD5-4D02-9103-2A2854688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6F716-A0E1-4E1B-8286-6FF0E603D237}" type="datetimeFigureOut">
              <a:rPr lang="ru-RU" smtClean="0"/>
              <a:t>04.09.2022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2ECA600-76A1-4696-8B20-1F14158C5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F864815-B003-4DF1-9C03-9B4E65F39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B44E9-EE01-4BE9-9146-F7318DCDC0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843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54F813-C22B-46BA-913E-FFAB792984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44A7E1B-50A7-4AA4-8F61-616AD3CDBD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6F716-A0E1-4E1B-8286-6FF0E603D237}" type="datetimeFigureOut">
              <a:rPr lang="ru-RU" smtClean="0"/>
              <a:t>04.09.2022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DD38ED9-E19C-40B0-91CF-4D4F0E5EAE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1A703CC-7C45-49FF-9D15-7C3F30210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B44E9-EE01-4BE9-9146-F7318DCDC0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7260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BBFB377-4A6E-48A9-A1F5-61066DA2E8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6F716-A0E1-4E1B-8286-6FF0E603D237}" type="datetimeFigureOut">
              <a:rPr lang="ru-RU" smtClean="0"/>
              <a:t>04.09.2022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5B25AD4-0EEF-42D4-A5C4-7D84C49F5F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F72D002-3B4E-4366-9A51-1ABE19F543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B44E9-EE01-4BE9-9146-F7318DCDC0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262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A017E0-7FD9-45A2-A6A4-1C21764A4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56DD0E-A9C2-4975-B8C8-E95E507D4C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0D51B19-62A4-40CE-9F4A-D02DD4593B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2BAE0CA-6282-4AE0-963F-BF47CC1CB4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6F716-A0E1-4E1B-8286-6FF0E603D237}" type="datetimeFigureOut">
              <a:rPr lang="ru-RU" smtClean="0"/>
              <a:t>04.09.2022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6CB976D-BDBC-44BE-A71B-B6B3F52B5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9C4EDF8-7983-47F5-B34C-C10EA52C7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B44E9-EE01-4BE9-9146-F7318DCDC0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76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E30E24-A9C2-4FD9-886B-10FDB77A1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0E00A78-2F17-4D27-8A05-EBBE786118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AAFF438-143E-4E3E-857E-2CD9932465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6B1699B-7A89-4CF0-B478-D5D87D3143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6F716-A0E1-4E1B-8286-6FF0E603D237}" type="datetimeFigureOut">
              <a:rPr lang="ru-RU" smtClean="0"/>
              <a:t>04.09.2022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9C69086-6E62-4E2B-9FA4-39A82D58F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8EA3EB9-8BFF-46CC-9EED-B45853DF1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B44E9-EE01-4BE9-9146-F7318DCDC0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3961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5CE2DE-0F9C-4C5D-BB7F-3347F5EBCE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921248C-A4A3-45F6-AE9D-558BDE4841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51DB616-31A3-4C65-B5BC-40DBA9B8BC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C6F716-A0E1-4E1B-8286-6FF0E603D237}" type="datetimeFigureOut">
              <a:rPr lang="ru-RU" smtClean="0"/>
              <a:t>04.09.2022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F308EC3-6124-4368-A4AB-339840453E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C8120F4-FAB2-4590-8F59-3F5217E201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9B44E9-EE01-4BE9-9146-F7318DCDC0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3516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685A8272-7704-48C5-81CD-6D4063956461}"/>
              </a:ext>
            </a:extLst>
          </p:cNvPr>
          <p:cNvSpPr/>
          <p:nvPr/>
        </p:nvSpPr>
        <p:spPr>
          <a:xfrm>
            <a:off x="-82562" y="-468194"/>
            <a:ext cx="1044000" cy="7812000"/>
          </a:xfrm>
          <a:prstGeom prst="roundRect">
            <a:avLst>
              <a:gd name="adj" fmla="val 47595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  <a:endParaRPr lang="ru-RU" dirty="0"/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109738B1-2661-4C43-AF8C-F6B4BF1E93C0}"/>
              </a:ext>
            </a:extLst>
          </p:cNvPr>
          <p:cNvSpPr/>
          <p:nvPr/>
        </p:nvSpPr>
        <p:spPr>
          <a:xfrm>
            <a:off x="960558" y="-478354"/>
            <a:ext cx="1044000" cy="7812000"/>
          </a:xfrm>
          <a:prstGeom prst="roundRect">
            <a:avLst>
              <a:gd name="adj" fmla="val 47595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  <a:endParaRPr lang="ru-RU" dirty="0"/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07E00565-4398-4170-AD30-E435B89E592D}"/>
              </a:ext>
            </a:extLst>
          </p:cNvPr>
          <p:cNvSpPr/>
          <p:nvPr/>
        </p:nvSpPr>
        <p:spPr>
          <a:xfrm>
            <a:off x="1996878" y="-471674"/>
            <a:ext cx="1044000" cy="7812000"/>
          </a:xfrm>
          <a:prstGeom prst="roundRect">
            <a:avLst>
              <a:gd name="adj" fmla="val 47595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  <a:endParaRPr lang="ru-RU" dirty="0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13A83D98-6DAF-47C8-9720-51BD85DB803D}"/>
              </a:ext>
            </a:extLst>
          </p:cNvPr>
          <p:cNvSpPr/>
          <p:nvPr/>
        </p:nvSpPr>
        <p:spPr>
          <a:xfrm>
            <a:off x="3031794" y="-470514"/>
            <a:ext cx="1044000" cy="7812000"/>
          </a:xfrm>
          <a:prstGeom prst="roundRect">
            <a:avLst>
              <a:gd name="adj" fmla="val 47595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  <a:endParaRPr lang="ru-RU" dirty="0"/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37A26762-CF1E-4B86-9817-E816C9B4452A}"/>
              </a:ext>
            </a:extLst>
          </p:cNvPr>
          <p:cNvSpPr/>
          <p:nvPr/>
        </p:nvSpPr>
        <p:spPr>
          <a:xfrm>
            <a:off x="8120672" y="-470514"/>
            <a:ext cx="1044000" cy="7812000"/>
          </a:xfrm>
          <a:prstGeom prst="roundRect">
            <a:avLst>
              <a:gd name="adj" fmla="val 47595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  <a:endParaRPr lang="ru-RU" dirty="0"/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5DB55292-5B02-4933-9FFD-A40B5D036A4F}"/>
              </a:ext>
            </a:extLst>
          </p:cNvPr>
          <p:cNvSpPr/>
          <p:nvPr/>
        </p:nvSpPr>
        <p:spPr>
          <a:xfrm>
            <a:off x="3963762" y="-479514"/>
            <a:ext cx="1044000" cy="7812000"/>
          </a:xfrm>
          <a:prstGeom prst="roundRect">
            <a:avLst>
              <a:gd name="adj" fmla="val 47595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  <a:endParaRPr lang="ru-RU" dirty="0"/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0CCDF37B-CE8E-47F2-8DD7-B39B55462016}"/>
              </a:ext>
            </a:extLst>
          </p:cNvPr>
          <p:cNvSpPr/>
          <p:nvPr/>
        </p:nvSpPr>
        <p:spPr>
          <a:xfrm>
            <a:off x="11183672" y="-488514"/>
            <a:ext cx="1044000" cy="7812000"/>
          </a:xfrm>
          <a:prstGeom prst="roundRect">
            <a:avLst>
              <a:gd name="adj" fmla="val 47595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  <a:endParaRPr lang="ru-RU" dirty="0"/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645BED75-81E0-436A-95A6-36AAC99CE0E3}"/>
              </a:ext>
            </a:extLst>
          </p:cNvPr>
          <p:cNvSpPr/>
          <p:nvPr/>
        </p:nvSpPr>
        <p:spPr>
          <a:xfrm>
            <a:off x="9158274" y="-468194"/>
            <a:ext cx="1044000" cy="7812000"/>
          </a:xfrm>
          <a:prstGeom prst="roundRect">
            <a:avLst>
              <a:gd name="adj" fmla="val 47595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  <a:endParaRPr lang="ru-RU" dirty="0"/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35E49C50-C179-4394-962C-F0203E1C00FD}"/>
              </a:ext>
            </a:extLst>
          </p:cNvPr>
          <p:cNvSpPr/>
          <p:nvPr/>
        </p:nvSpPr>
        <p:spPr>
          <a:xfrm>
            <a:off x="4991878" y="-468194"/>
            <a:ext cx="1044000" cy="7812000"/>
          </a:xfrm>
          <a:prstGeom prst="roundRect">
            <a:avLst>
              <a:gd name="adj" fmla="val 47595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  <a:endParaRPr lang="ru-RU" dirty="0"/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0D1DCC36-653F-4E66-915B-B46F8AED177A}"/>
              </a:ext>
            </a:extLst>
          </p:cNvPr>
          <p:cNvSpPr/>
          <p:nvPr/>
        </p:nvSpPr>
        <p:spPr>
          <a:xfrm>
            <a:off x="7077434" y="-468194"/>
            <a:ext cx="1044000" cy="7812000"/>
          </a:xfrm>
          <a:prstGeom prst="roundRect">
            <a:avLst>
              <a:gd name="adj" fmla="val 47595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  <a:endParaRPr lang="ru-RU" dirty="0"/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C2930794-6C69-4BA5-AAE3-8FF34B49EC6B}"/>
              </a:ext>
            </a:extLst>
          </p:cNvPr>
          <p:cNvSpPr/>
          <p:nvPr/>
        </p:nvSpPr>
        <p:spPr>
          <a:xfrm>
            <a:off x="6035116" y="-470514"/>
            <a:ext cx="1044000" cy="7812000"/>
          </a:xfrm>
          <a:prstGeom prst="roundRect">
            <a:avLst>
              <a:gd name="adj" fmla="val 47595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  <a:endParaRPr lang="ru-RU" dirty="0"/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3F3469BB-B7A4-4479-A14B-6F4A510BDE58}"/>
              </a:ext>
            </a:extLst>
          </p:cNvPr>
          <p:cNvSpPr/>
          <p:nvPr/>
        </p:nvSpPr>
        <p:spPr>
          <a:xfrm>
            <a:off x="10201394" y="-488514"/>
            <a:ext cx="1044000" cy="7812000"/>
          </a:xfrm>
          <a:prstGeom prst="roundRect">
            <a:avLst>
              <a:gd name="adj" fmla="val 47595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  <a:endParaRPr lang="ru-RU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A5E4838-BAAE-4C2F-89E9-41553E297181}"/>
              </a:ext>
            </a:extLst>
          </p:cNvPr>
          <p:cNvSpPr txBox="1"/>
          <p:nvPr/>
        </p:nvSpPr>
        <p:spPr>
          <a:xfrm>
            <a:off x="2489923" y="2649496"/>
            <a:ext cx="7072630" cy="1569660"/>
          </a:xfrm>
          <a:prstGeom prst="rect">
            <a:avLst/>
          </a:prstGeom>
          <a:noFill/>
          <a:effectLst/>
          <a:scene3d>
            <a:camera prst="orthographicFront">
              <a:rot lat="0" lon="0" rev="600000"/>
            </a:camera>
            <a:lightRig rig="threePt" dir="t"/>
          </a:scene3d>
          <a:sp3d z="158750"/>
        </p:spPr>
        <p:txBody>
          <a:bodyPr wrap="square" rtlCol="0">
            <a:spAutoFit/>
          </a:bodyPr>
          <a:lstStyle/>
          <a:p>
            <a:r>
              <a:rPr lang="ru-RU" sz="9600" dirty="0">
                <a:solidFill>
                  <a:schemeClr val="bg1"/>
                </a:solidFill>
                <a:effectLst>
                  <a:glow rad="381000">
                    <a:srgbClr val="7030A0">
                      <a:alpha val="20000"/>
                    </a:srgbClr>
                  </a:glow>
                </a:effectLst>
                <a:latin typeface="Georgia" panose="02040502050405020303" pitchFamily="18" charset="0"/>
              </a:rPr>
              <a:t>Здравствуй!</a:t>
            </a:r>
          </a:p>
        </p:txBody>
      </p:sp>
    </p:spTree>
    <p:extLst>
      <p:ext uri="{BB962C8B-B14F-4D97-AF65-F5344CB8AC3E}">
        <p14:creationId xmlns:p14="http://schemas.microsoft.com/office/powerpoint/2010/main" val="147005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8A6256D-8323-4633-B758-29DA2AF5F1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C560EC4-3687-4142-AD57-D78B9C6C82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103" y="0"/>
            <a:ext cx="2224144" cy="304082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9736D5F-339C-42CA-A004-15C6604FE042}"/>
              </a:ext>
            </a:extLst>
          </p:cNvPr>
          <p:cNvSpPr txBox="1"/>
          <p:nvPr/>
        </p:nvSpPr>
        <p:spPr>
          <a:xfrm>
            <a:off x="3006247" y="187890"/>
            <a:ext cx="57494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>
                <a:solidFill>
                  <a:schemeClr val="bg1"/>
                </a:solidFill>
                <a:latin typeface="Arial Black" panose="020B0A04020102020204" pitchFamily="34" charset="0"/>
              </a:rPr>
              <a:t>Хей</a:t>
            </a:r>
            <a:r>
              <a:rPr lang="ru-RU" sz="2800" dirty="0">
                <a:solidFill>
                  <a:schemeClr val="bg1"/>
                </a:solidFill>
                <a:latin typeface="Arial Black" panose="020B0A04020102020204" pitchFamily="34" charset="0"/>
              </a:rPr>
              <a:t> друзья, помогите мне попасть по мишени!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7CDC724-63EE-48AF-9AF0-AA4D8DC035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91" y="2359527"/>
            <a:ext cx="3498968" cy="4271375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CD3AEB1-3933-466E-8AD1-88326F703C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003" y="2947495"/>
            <a:ext cx="1906009" cy="1035875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2B53615A-5005-462B-BD05-5B8CB52921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5881" y="2929278"/>
            <a:ext cx="1906009" cy="1035875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2E7A9C3-689E-423E-82F0-B73F07897A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7539" y="2911061"/>
            <a:ext cx="1906009" cy="1035875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0F19B8FC-F82C-41EF-AB89-9156E9DD229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9312" y="1803748"/>
            <a:ext cx="3037997" cy="3845491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F0019985-6792-455B-917B-558860BA37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4414" y="2911062"/>
            <a:ext cx="1973049" cy="1072309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91D5A269-D3C7-41F8-8073-C5E4859C3F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923" y="929610"/>
            <a:ext cx="4091440" cy="5593766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032BEE49-6E7A-47AB-A156-FAEA4FE8B483}"/>
              </a:ext>
            </a:extLst>
          </p:cNvPr>
          <p:cNvSpPr txBox="1"/>
          <p:nvPr/>
        </p:nvSpPr>
        <p:spPr>
          <a:xfrm>
            <a:off x="5895410" y="1388249"/>
            <a:ext cx="4330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Arial Black" panose="020B0A04020102020204" pitchFamily="34" charset="0"/>
              </a:rPr>
              <a:t>Спасибо большое! </a:t>
            </a:r>
          </a:p>
          <a:p>
            <a:r>
              <a:rPr lang="ru-RU" sz="2400" dirty="0">
                <a:solidFill>
                  <a:schemeClr val="bg1"/>
                </a:solidFill>
                <a:latin typeface="Arial Black" panose="020B0A04020102020204" pitchFamily="34" charset="0"/>
              </a:rPr>
              <a:t>Вы крутые ребята!</a:t>
            </a:r>
          </a:p>
        </p:txBody>
      </p:sp>
    </p:spTree>
    <p:extLst>
      <p:ext uri="{BB962C8B-B14F-4D97-AF65-F5344CB8AC3E}">
        <p14:creationId xmlns:p14="http://schemas.microsoft.com/office/powerpoint/2010/main" val="2632912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8160C41-AFAB-4C65-B2F4-F67DD8E609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218E7CD-CE9C-401F-885D-87DBCD50FF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271" y="1587609"/>
            <a:ext cx="9845457" cy="480066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70568B6-868E-4E9D-98C2-672A312DE1FA}"/>
              </a:ext>
            </a:extLst>
          </p:cNvPr>
          <p:cNvSpPr txBox="1"/>
          <p:nvPr/>
        </p:nvSpPr>
        <p:spPr>
          <a:xfrm>
            <a:off x="2926914" y="471553"/>
            <a:ext cx="63381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Arial Black" panose="020B0A04020102020204" pitchFamily="34" charset="0"/>
              </a:rPr>
              <a:t>Знакомьтесь – карта!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D33323EC-F79A-4654-8175-2AEED785E1B3}"/>
              </a:ext>
            </a:extLst>
          </p:cNvPr>
          <p:cNvSpPr/>
          <p:nvPr/>
        </p:nvSpPr>
        <p:spPr>
          <a:xfrm>
            <a:off x="5223510" y="4004310"/>
            <a:ext cx="114300" cy="8191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03960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8160C41-AFAB-4C65-B2F4-F67DD8E609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70568B6-868E-4E9D-98C2-672A312DE1FA}"/>
              </a:ext>
            </a:extLst>
          </p:cNvPr>
          <p:cNvSpPr txBox="1"/>
          <p:nvPr/>
        </p:nvSpPr>
        <p:spPr>
          <a:xfrm>
            <a:off x="471813" y="221032"/>
            <a:ext cx="78955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Arial Black" panose="020B0A04020102020204" pitchFamily="34" charset="0"/>
              </a:rPr>
              <a:t>Помоги синему </a:t>
            </a:r>
            <a:r>
              <a:rPr lang="ru-RU" sz="3600" dirty="0" err="1">
                <a:solidFill>
                  <a:schemeClr val="bg1"/>
                </a:solidFill>
                <a:latin typeface="Arial Black" panose="020B0A04020102020204" pitchFamily="34" charset="0"/>
              </a:rPr>
              <a:t>Амонгу</a:t>
            </a:r>
            <a:r>
              <a:rPr lang="ru-RU" sz="3600" dirty="0">
                <a:solidFill>
                  <a:schemeClr val="bg1"/>
                </a:solidFill>
                <a:latin typeface="Arial Black" panose="020B0A04020102020204" pitchFamily="34" charset="0"/>
              </a:rPr>
              <a:t> добраться до столицы Мемфис.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58A7C80-C956-43DC-9293-5EF53AC1EC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331" y="1"/>
            <a:ext cx="8981161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0D8B0D5-6144-4F5B-8D83-27BE2E3FA1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928" y="4520429"/>
            <a:ext cx="3048006" cy="280416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E11FF67-DCDD-4867-8385-E1B55727A9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803" y="2899027"/>
            <a:ext cx="9253337" cy="8513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6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8160C41-AFAB-4C65-B2F4-F67DD8E609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58A7C80-C956-43DC-9293-5EF53AC1EC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331" y="1"/>
            <a:ext cx="8981161" cy="6858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99C6ACA-7DC5-4294-82A0-72DD74B8EE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9463" y="3167878"/>
            <a:ext cx="3048006" cy="280416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AE93243-A0A8-4ABF-84DD-7AEFD3634105}"/>
              </a:ext>
            </a:extLst>
          </p:cNvPr>
          <p:cNvSpPr txBox="1"/>
          <p:nvPr/>
        </p:nvSpPr>
        <p:spPr>
          <a:xfrm>
            <a:off x="1897692" y="306667"/>
            <a:ext cx="839243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highlight>
                  <a:srgbClr val="000080"/>
                </a:highlight>
                <a:latin typeface="Arial Black" panose="020B0A04020102020204" pitchFamily="34" charset="0"/>
              </a:rPr>
              <a:t>В Фивах корабль </a:t>
            </a:r>
            <a:r>
              <a:rPr lang="ru-RU" sz="3200" dirty="0" err="1">
                <a:solidFill>
                  <a:schemeClr val="bg1"/>
                </a:solidFill>
                <a:highlight>
                  <a:srgbClr val="000080"/>
                </a:highlight>
                <a:latin typeface="Arial Black" panose="020B0A04020102020204" pitchFamily="34" charset="0"/>
              </a:rPr>
              <a:t>Амонга</a:t>
            </a:r>
            <a:r>
              <a:rPr lang="ru-RU" sz="3200" dirty="0">
                <a:solidFill>
                  <a:schemeClr val="bg1"/>
                </a:solidFill>
                <a:highlight>
                  <a:srgbClr val="000080"/>
                </a:highlight>
                <a:latin typeface="Arial Black" panose="020B0A04020102020204" pitchFamily="34" charset="0"/>
              </a:rPr>
              <a:t> сел на мель, чтобы он дальше продолжил движение, выйди к доске и определи на карте границу государств.</a:t>
            </a:r>
          </a:p>
        </p:txBody>
      </p:sp>
    </p:spTree>
    <p:extLst>
      <p:ext uri="{BB962C8B-B14F-4D97-AF65-F5344CB8AC3E}">
        <p14:creationId xmlns:p14="http://schemas.microsoft.com/office/powerpoint/2010/main" val="3798653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8160C41-AFAB-4C65-B2F4-F67DD8E609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58A7C80-C956-43DC-9293-5EF53AC1EC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331" y="1"/>
            <a:ext cx="8981161" cy="6858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99C6ACA-7DC5-4294-82A0-72DD74B8EE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1558" y="1864328"/>
            <a:ext cx="3048006" cy="280416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AE93243-A0A8-4ABF-84DD-7AEFD3634105}"/>
              </a:ext>
            </a:extLst>
          </p:cNvPr>
          <p:cNvSpPr txBox="1"/>
          <p:nvPr/>
        </p:nvSpPr>
        <p:spPr>
          <a:xfrm>
            <a:off x="1897692" y="4120936"/>
            <a:ext cx="839243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highlight>
                  <a:srgbClr val="000080"/>
                </a:highlight>
                <a:latin typeface="Arial Black" panose="020B0A04020102020204" pitchFamily="34" charset="0"/>
              </a:rPr>
              <a:t>В </a:t>
            </a:r>
            <a:r>
              <a:rPr lang="ru-RU" sz="3200" dirty="0" err="1">
                <a:solidFill>
                  <a:schemeClr val="bg1"/>
                </a:solidFill>
                <a:highlight>
                  <a:srgbClr val="000080"/>
                </a:highlight>
                <a:latin typeface="Arial Black" panose="020B0A04020102020204" pitchFamily="34" charset="0"/>
              </a:rPr>
              <a:t>Гераклеополе</a:t>
            </a:r>
            <a:r>
              <a:rPr lang="ru-RU" sz="3200" dirty="0">
                <a:solidFill>
                  <a:schemeClr val="bg1"/>
                </a:solidFill>
                <a:highlight>
                  <a:srgbClr val="000080"/>
                </a:highlight>
                <a:latin typeface="Arial Black" panose="020B0A04020102020204" pitchFamily="34" charset="0"/>
              </a:rPr>
              <a:t> на </a:t>
            </a:r>
            <a:r>
              <a:rPr lang="ru-RU" sz="3200" dirty="0" err="1">
                <a:solidFill>
                  <a:schemeClr val="bg1"/>
                </a:solidFill>
                <a:highlight>
                  <a:srgbClr val="000080"/>
                </a:highlight>
                <a:latin typeface="Arial Black" panose="020B0A04020102020204" pitchFamily="34" charset="0"/>
              </a:rPr>
              <a:t>Амонга</a:t>
            </a:r>
            <a:r>
              <a:rPr lang="ru-RU" sz="3200" dirty="0">
                <a:solidFill>
                  <a:schemeClr val="bg1"/>
                </a:solidFill>
                <a:highlight>
                  <a:srgbClr val="000080"/>
                </a:highlight>
                <a:latin typeface="Arial Black" panose="020B0A04020102020204" pitchFamily="34" charset="0"/>
              </a:rPr>
              <a:t> напали разбойники, чтобы они отпустили его, нужно выйти к доске и определить как выглядит столица государств.</a:t>
            </a:r>
          </a:p>
        </p:txBody>
      </p:sp>
    </p:spTree>
    <p:extLst>
      <p:ext uri="{BB962C8B-B14F-4D97-AF65-F5344CB8AC3E}">
        <p14:creationId xmlns:p14="http://schemas.microsoft.com/office/powerpoint/2010/main" val="2024821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8160C41-AFAB-4C65-B2F4-F67DD8E609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58A7C80-C956-43DC-9293-5EF53AC1EC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331" y="1"/>
            <a:ext cx="8981161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0D8B0D5-6144-4F5B-8D83-27BE2E3FA1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7913" y="1660805"/>
            <a:ext cx="8478894" cy="780058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99C6ACA-7DC5-4294-82A0-72DD74B8EE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2391" y="1296903"/>
            <a:ext cx="3048006" cy="280416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AE93243-A0A8-4ABF-84DD-7AEFD3634105}"/>
              </a:ext>
            </a:extLst>
          </p:cNvPr>
          <p:cNvSpPr txBox="1"/>
          <p:nvPr/>
        </p:nvSpPr>
        <p:spPr>
          <a:xfrm>
            <a:off x="3599399" y="1475385"/>
            <a:ext cx="73339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highlight>
                  <a:srgbClr val="000080"/>
                </a:highlight>
                <a:latin typeface="Arial Black" panose="020B0A04020102020204" pitchFamily="34" charset="0"/>
              </a:rPr>
              <a:t>Спасибо тебе большое, друг! Ты помог мне добраться к моим друзьям!</a:t>
            </a:r>
          </a:p>
        </p:txBody>
      </p:sp>
    </p:spTree>
    <p:extLst>
      <p:ext uri="{BB962C8B-B14F-4D97-AF65-F5344CB8AC3E}">
        <p14:creationId xmlns:p14="http://schemas.microsoft.com/office/powerpoint/2010/main" val="3821124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0B145C6-656E-4B2B-9795-13355E59AC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D86C71D-B9FE-4208-A98A-D13038ABF8FA}"/>
              </a:ext>
            </a:extLst>
          </p:cNvPr>
          <p:cNvSpPr txBox="1"/>
          <p:nvPr/>
        </p:nvSpPr>
        <p:spPr>
          <a:xfrm>
            <a:off x="3561567" y="484696"/>
            <a:ext cx="61669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  <a:latin typeface="Arial Black" panose="020B0A04020102020204" pitchFamily="34" charset="0"/>
              </a:rPr>
              <a:t>Всем спасибо!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D5A5C09-ABDE-429F-A037-7F80C8323F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2886" y="1192582"/>
            <a:ext cx="4472836" cy="447283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2BC3E8D-A821-40AD-A030-CBE4D385D9CB}"/>
              </a:ext>
            </a:extLst>
          </p:cNvPr>
          <p:cNvSpPr txBox="1"/>
          <p:nvPr/>
        </p:nvSpPr>
        <p:spPr>
          <a:xfrm>
            <a:off x="7609561" y="5073041"/>
            <a:ext cx="47974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Домашнее задание: изучать учебник, учить записи в тетрадях.</a:t>
            </a:r>
          </a:p>
        </p:txBody>
      </p:sp>
    </p:spTree>
    <p:extLst>
      <p:ext uri="{BB962C8B-B14F-4D97-AF65-F5344CB8AC3E}">
        <p14:creationId xmlns:p14="http://schemas.microsoft.com/office/powerpoint/2010/main" val="22125608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D83F72E-22BC-4005-9AE9-2D4FBA43A8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11B6BEE-81DD-4000-969D-7B92E35FC657}"/>
              </a:ext>
            </a:extLst>
          </p:cNvPr>
          <p:cNvSpPr txBox="1"/>
          <p:nvPr/>
        </p:nvSpPr>
        <p:spPr>
          <a:xfrm>
            <a:off x="1008472" y="-151646"/>
            <a:ext cx="102147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bg1"/>
                </a:solidFill>
                <a:latin typeface="Arial Black" panose="020B0A04020102020204" pitchFamily="34" charset="0"/>
              </a:rPr>
              <a:t>Вспомним прошлый урок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FFC461-ED75-47B4-BCEB-3123CBA06D1A}"/>
              </a:ext>
            </a:extLst>
          </p:cNvPr>
          <p:cNvSpPr txBox="1"/>
          <p:nvPr/>
        </p:nvSpPr>
        <p:spPr>
          <a:xfrm>
            <a:off x="1020871" y="1695014"/>
            <a:ext cx="101899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bg1"/>
                </a:solidFill>
                <a:latin typeface="Arial Black" panose="020B0A04020102020204" pitchFamily="34" charset="0"/>
              </a:rPr>
              <a:t>Вспомним прошлый урок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D0A085C-1A17-492A-AE0A-85E8C6307AA7}"/>
              </a:ext>
            </a:extLst>
          </p:cNvPr>
          <p:cNvSpPr txBox="1"/>
          <p:nvPr/>
        </p:nvSpPr>
        <p:spPr>
          <a:xfrm>
            <a:off x="1020871" y="2618344"/>
            <a:ext cx="102023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bg1"/>
                </a:solidFill>
                <a:latin typeface="Arial Black" panose="020B0A04020102020204" pitchFamily="34" charset="0"/>
              </a:rPr>
              <a:t>Вспомним прошлый урок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E93612-B771-43C2-B660-05F62CEAF8DF}"/>
              </a:ext>
            </a:extLst>
          </p:cNvPr>
          <p:cNvSpPr txBox="1"/>
          <p:nvPr/>
        </p:nvSpPr>
        <p:spPr>
          <a:xfrm>
            <a:off x="1020871" y="771684"/>
            <a:ext cx="101899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bg1"/>
                </a:solidFill>
                <a:latin typeface="Arial Black" panose="020B0A04020102020204" pitchFamily="34" charset="0"/>
              </a:rPr>
              <a:t>Вспомним прошлый урок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E7EF23C-854E-422F-BD09-F65BB8BF4D31}"/>
              </a:ext>
            </a:extLst>
          </p:cNvPr>
          <p:cNvSpPr txBox="1"/>
          <p:nvPr/>
        </p:nvSpPr>
        <p:spPr>
          <a:xfrm>
            <a:off x="996073" y="3498417"/>
            <a:ext cx="102147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bg1"/>
                </a:solidFill>
                <a:latin typeface="Arial Black" panose="020B0A04020102020204" pitchFamily="34" charset="0"/>
              </a:rPr>
              <a:t>Вспомним прошлый урок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BD8ADDC-B460-4408-A214-906E05638D96}"/>
              </a:ext>
            </a:extLst>
          </p:cNvPr>
          <p:cNvSpPr txBox="1"/>
          <p:nvPr/>
        </p:nvSpPr>
        <p:spPr>
          <a:xfrm>
            <a:off x="1008472" y="5345077"/>
            <a:ext cx="102023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bg1"/>
                </a:solidFill>
                <a:latin typeface="Arial Black" panose="020B0A04020102020204" pitchFamily="34" charset="0"/>
              </a:rPr>
              <a:t>Вспомним прошлый урок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0DC23E1-1189-4AFB-93AF-FEBC57A9102D}"/>
              </a:ext>
            </a:extLst>
          </p:cNvPr>
          <p:cNvSpPr txBox="1"/>
          <p:nvPr/>
        </p:nvSpPr>
        <p:spPr>
          <a:xfrm>
            <a:off x="1008472" y="6218303"/>
            <a:ext cx="102023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bg1"/>
                </a:solidFill>
                <a:latin typeface="Arial Black" panose="020B0A04020102020204" pitchFamily="34" charset="0"/>
              </a:rPr>
              <a:t>Вспомним прошлый урок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BDE3DC6-3579-42CC-B114-39776951529A}"/>
              </a:ext>
            </a:extLst>
          </p:cNvPr>
          <p:cNvSpPr txBox="1"/>
          <p:nvPr/>
        </p:nvSpPr>
        <p:spPr>
          <a:xfrm>
            <a:off x="1008472" y="4421747"/>
            <a:ext cx="102023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bg1"/>
                </a:solidFill>
                <a:latin typeface="Arial Black" panose="020B0A04020102020204" pitchFamily="34" charset="0"/>
              </a:rPr>
              <a:t>Вспомним прошлый урок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721F1CC-3C13-47FF-9584-FF85CE91B5D4}"/>
              </a:ext>
            </a:extLst>
          </p:cNvPr>
          <p:cNvSpPr txBox="1"/>
          <p:nvPr/>
        </p:nvSpPr>
        <p:spPr>
          <a:xfrm>
            <a:off x="996072" y="2967335"/>
            <a:ext cx="102147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bg1"/>
                </a:solidFill>
                <a:latin typeface="Arial Black" panose="020B0A04020102020204" pitchFamily="34" charset="0"/>
              </a:rPr>
              <a:t>Вспомним прошлый урок</a:t>
            </a:r>
          </a:p>
        </p:txBody>
      </p:sp>
    </p:spTree>
    <p:extLst>
      <p:ext uri="{BB962C8B-B14F-4D97-AF65-F5344CB8AC3E}">
        <p14:creationId xmlns:p14="http://schemas.microsoft.com/office/powerpoint/2010/main" val="4120659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"/>
                            </p:stCondLst>
                            <p:childTnLst>
                              <p:par>
                                <p:cTn id="37" presetID="2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" dur="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"/>
                            </p:stCondLst>
                            <p:childTnLst>
                              <p:par>
                                <p:cTn id="41" presetID="2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"/>
                            </p:stCondLst>
                            <p:childTnLst>
                              <p:par>
                                <p:cTn id="49" presetID="2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0" dur="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"/>
                            </p:stCondLst>
                            <p:childTnLst>
                              <p:par>
                                <p:cTn id="53" presetID="2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"/>
                            </p:stCondLst>
                            <p:childTnLst>
                              <p:par>
                                <p:cTn id="57" presetID="2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"/>
                            </p:stCondLst>
                            <p:childTnLst>
                              <p:par>
                                <p:cTn id="61" presetID="2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2" dur="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"/>
                            </p:stCondLst>
                            <p:childTnLst>
                              <p:par>
                                <p:cTn id="65" presetID="2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build="allAtOnce"/>
      <p:bldP spid="7" grpId="1" build="allAtOnce"/>
      <p:bldP spid="8" grpId="1" build="allAtOnce"/>
      <p:bldP spid="9" grpId="1" build="allAtOnce"/>
      <p:bldP spid="12" grpId="1" build="allAtOnce"/>
      <p:bldP spid="13" grpId="1" build="allAtOnce"/>
      <p:bldP spid="14" grpId="1" build="allAtOnce"/>
      <p:bldP spid="15" grpId="1" build="allAtOnce"/>
      <p:bldP spid="17" grpId="0"/>
      <p:bldP spid="1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D83F72E-22BC-4005-9AE9-2D4FBA43A8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3416906A-48E8-4F22-8556-280E279AE4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560" y="1273758"/>
            <a:ext cx="4500880" cy="459232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5D1E0785-BCCA-43C1-BC04-04A0C3CBDC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366" y="163207"/>
            <a:ext cx="5225268" cy="6531585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4EE76F00-441C-4AD3-BE65-26E28C7BDADD}"/>
              </a:ext>
            </a:extLst>
          </p:cNvPr>
          <p:cNvSpPr txBox="1"/>
          <p:nvPr/>
        </p:nvSpPr>
        <p:spPr>
          <a:xfrm>
            <a:off x="1600488" y="5706453"/>
            <a:ext cx="8991024" cy="923330"/>
          </a:xfrm>
          <a:prstGeom prst="rect">
            <a:avLst/>
          </a:prstGeom>
          <a:noFill/>
          <a:effectLst>
            <a:glow>
              <a:schemeClr val="accent1"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bg1"/>
                </a:solidFill>
                <a:effectLst>
                  <a:glow rad="152400">
                    <a:schemeClr val="accent1">
                      <a:lumMod val="60000"/>
                      <a:lumOff val="40000"/>
                      <a:alpha val="44000"/>
                    </a:schemeClr>
                  </a:glow>
                </a:effectLst>
                <a:latin typeface="Arial Black" panose="020B0A04020102020204" pitchFamily="34" charset="0"/>
              </a:rPr>
              <a:t>История, я - твой отец!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90745AAC-6843-461E-9EF9-E25B1A81EA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9391" y="458759"/>
            <a:ext cx="3858016" cy="482252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AB5BAB06-4556-484B-A4A6-A35FD4AE4C51}"/>
              </a:ext>
            </a:extLst>
          </p:cNvPr>
          <p:cNvSpPr txBox="1"/>
          <p:nvPr/>
        </p:nvSpPr>
        <p:spPr>
          <a:xfrm>
            <a:off x="1381634" y="5706453"/>
            <a:ext cx="9453529" cy="923330"/>
          </a:xfrm>
          <a:prstGeom prst="rect">
            <a:avLst/>
          </a:prstGeom>
          <a:noFill/>
          <a:effectLst>
            <a:glow>
              <a:schemeClr val="accent1"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bg1"/>
                </a:solidFill>
                <a:effectLst>
                  <a:glow rad="152400">
                    <a:schemeClr val="accent1">
                      <a:lumMod val="60000"/>
                      <a:lumOff val="40000"/>
                      <a:alpha val="44000"/>
                    </a:schemeClr>
                  </a:glow>
                </a:effectLst>
                <a:latin typeface="Arial Black" panose="020B0A04020102020204" pitchFamily="34" charset="0"/>
              </a:rPr>
              <a:t>Геродот – отец истории!</a:t>
            </a:r>
          </a:p>
        </p:txBody>
      </p:sp>
    </p:spTree>
    <p:extLst>
      <p:ext uri="{BB962C8B-B14F-4D97-AF65-F5344CB8AC3E}">
        <p14:creationId xmlns:p14="http://schemas.microsoft.com/office/powerpoint/2010/main" val="1333734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6" grpId="0"/>
      <p:bldP spid="2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9EC434AF-3FA8-498A-9C69-87898606B2B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12191999" cy="6858000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2C087EB-F9DC-406A-ACD5-8A57CF0EDC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433" y="1640910"/>
            <a:ext cx="6725133" cy="448167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F276952-963D-4812-9651-49FC6F65589C}"/>
              </a:ext>
            </a:extLst>
          </p:cNvPr>
          <p:cNvSpPr txBox="1"/>
          <p:nvPr/>
        </p:nvSpPr>
        <p:spPr>
          <a:xfrm>
            <a:off x="2614807" y="643880"/>
            <a:ext cx="6962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B3966B"/>
                </a:solidFill>
                <a:latin typeface="Arial Black" panose="020B0A04020102020204" pitchFamily="34" charset="0"/>
              </a:rPr>
              <a:t>Кто эти люди? И что они делают?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9D7FEC-CCAF-48AA-A5F6-23D146BCBDA9}"/>
              </a:ext>
            </a:extLst>
          </p:cNvPr>
          <p:cNvSpPr txBox="1"/>
          <p:nvPr/>
        </p:nvSpPr>
        <p:spPr>
          <a:xfrm>
            <a:off x="3407079" y="3144033"/>
            <a:ext cx="63256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B3966B"/>
                </a:solidFill>
                <a:latin typeface="Arial Black" panose="020B0A04020102020204" pitchFamily="34" charset="0"/>
              </a:rPr>
              <a:t>Археологи</a:t>
            </a:r>
            <a:r>
              <a:rPr lang="ru-RU" sz="6000" dirty="0">
                <a:latin typeface="Arial Black" panose="020B0A0402010202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379451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2C890B4-14A8-46ED-8779-AB759A4533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64FFA7B-3757-404F-AD67-DC930C03A9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666" y="1874427"/>
            <a:ext cx="4434213" cy="310914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EDF8B64-5415-4C56-8868-6DCAB6AFBE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3846" y="1874427"/>
            <a:ext cx="4726487" cy="310914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FBE8710-26F7-4602-8191-25D6BE2608B9}"/>
              </a:ext>
            </a:extLst>
          </p:cNvPr>
          <p:cNvSpPr txBox="1"/>
          <p:nvPr/>
        </p:nvSpPr>
        <p:spPr>
          <a:xfrm>
            <a:off x="6849651" y="5076022"/>
            <a:ext cx="4647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Arial Black" panose="020B0A04020102020204" pitchFamily="34" charset="0"/>
              </a:rPr>
              <a:t>Письменные источники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E534B69-6DAE-48C0-871E-180624AA049A}"/>
              </a:ext>
            </a:extLst>
          </p:cNvPr>
          <p:cNvSpPr txBox="1"/>
          <p:nvPr/>
        </p:nvSpPr>
        <p:spPr>
          <a:xfrm>
            <a:off x="617950" y="5076023"/>
            <a:ext cx="4724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Arial Black" panose="020B0A04020102020204" pitchFamily="34" charset="0"/>
              </a:rPr>
              <a:t>Вещественные источники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081E66F-AE50-483E-BF66-98F5C5FB584A}"/>
              </a:ext>
            </a:extLst>
          </p:cNvPr>
          <p:cNvSpPr txBox="1"/>
          <p:nvPr/>
        </p:nvSpPr>
        <p:spPr>
          <a:xfrm>
            <a:off x="4787030" y="550870"/>
            <a:ext cx="26179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  <a:latin typeface="Arial Black" panose="020B0A04020102020204" pitchFamily="34" charset="0"/>
              </a:rPr>
              <a:t>Что это?</a:t>
            </a:r>
          </a:p>
        </p:txBody>
      </p:sp>
    </p:spTree>
    <p:extLst>
      <p:ext uri="{BB962C8B-B14F-4D97-AF65-F5344CB8AC3E}">
        <p14:creationId xmlns:p14="http://schemas.microsoft.com/office/powerpoint/2010/main" val="2631066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2C890B4-14A8-46ED-8779-AB759A4533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081E66F-AE50-483E-BF66-98F5C5FB584A}"/>
              </a:ext>
            </a:extLst>
          </p:cNvPr>
          <p:cNvSpPr txBox="1"/>
          <p:nvPr/>
        </p:nvSpPr>
        <p:spPr>
          <a:xfrm>
            <a:off x="5649238" y="674400"/>
            <a:ext cx="5987441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chemeClr val="bg1"/>
                </a:solidFill>
                <a:latin typeface="Arial Black" panose="020B0A04020102020204" pitchFamily="34" charset="0"/>
              </a:rPr>
              <a:t>Исторический источник – это памятник истории, который даёт информацию о жизни людей в прошлом.</a:t>
            </a: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F39ECE4E-FFC9-48A2-B3A4-11130C3CA4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321" y="674400"/>
            <a:ext cx="3227539" cy="2525581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8200CFCE-7DFE-43F9-B1D1-D640CB9F32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8630" y="1997666"/>
            <a:ext cx="2456807" cy="3000219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C566E5AF-4C1B-4395-9A35-B419BA47D9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33" y="2941125"/>
            <a:ext cx="2740152" cy="3164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690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2C890B4-14A8-46ED-8779-AB759A4533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1783C9E-FDB8-4FFB-B6E8-40D97AB35C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140" y="450937"/>
            <a:ext cx="4798512" cy="47985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4976B43-9F4A-484A-901F-50E96296CDFA}"/>
              </a:ext>
            </a:extLst>
          </p:cNvPr>
          <p:cNvSpPr txBox="1"/>
          <p:nvPr/>
        </p:nvSpPr>
        <p:spPr>
          <a:xfrm>
            <a:off x="4135676" y="5631886"/>
            <a:ext cx="3492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Arial Black" panose="020B0A04020102020204" pitchFamily="34" charset="0"/>
              </a:rPr>
              <a:t>Вы – умнички!</a:t>
            </a:r>
          </a:p>
        </p:txBody>
      </p:sp>
    </p:spTree>
    <p:extLst>
      <p:ext uri="{BB962C8B-B14F-4D97-AF65-F5344CB8AC3E}">
        <p14:creationId xmlns:p14="http://schemas.microsoft.com/office/powerpoint/2010/main" val="38875553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2C890B4-14A8-46ED-8779-AB759A4533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4976B43-9F4A-484A-901F-50E96296CDFA}"/>
              </a:ext>
            </a:extLst>
          </p:cNvPr>
          <p:cNvSpPr txBox="1"/>
          <p:nvPr/>
        </p:nvSpPr>
        <p:spPr>
          <a:xfrm>
            <a:off x="289141" y="337996"/>
            <a:ext cx="4770330" cy="1631216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glow rad="342900">
              <a:schemeClr val="accent1">
                <a:alpha val="65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chemeClr val="bg1"/>
                </a:solidFill>
                <a:effectLst>
                  <a:glow rad="952500">
                    <a:schemeClr val="accent1">
                      <a:alpha val="60000"/>
                    </a:schemeClr>
                  </a:glow>
                </a:effectLst>
                <a:latin typeface="Arial Black" panose="020B0A04020102020204" pitchFamily="34" charset="0"/>
              </a:rPr>
              <a:t>Тема:</a:t>
            </a:r>
          </a:p>
          <a:p>
            <a:r>
              <a:rPr lang="ru-RU" sz="2800" dirty="0">
                <a:solidFill>
                  <a:schemeClr val="bg1"/>
                </a:solidFill>
                <a:latin typeface="Arial Black" panose="020B0A04020102020204" pitchFamily="34" charset="0"/>
              </a:rPr>
              <a:t>Историческая хронология и карта.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39306C4-A296-4BD5-9CD1-D68F1648F3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364" y="2612101"/>
            <a:ext cx="4997885" cy="429600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BDA525D-BD96-4825-AE12-AA01314D7116}"/>
              </a:ext>
            </a:extLst>
          </p:cNvPr>
          <p:cNvSpPr txBox="1"/>
          <p:nvPr/>
        </p:nvSpPr>
        <p:spPr>
          <a:xfrm>
            <a:off x="5537200" y="2227380"/>
            <a:ext cx="4318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chemeClr val="bg1"/>
                </a:solidFill>
                <a:latin typeface="Arial Black" panose="020B0A04020102020204" pitchFamily="34" charset="0"/>
              </a:rPr>
              <a:t>х</a:t>
            </a:r>
            <a:r>
              <a:rPr lang="ru-RU" sz="4400" dirty="0">
                <a:solidFill>
                  <a:schemeClr val="accent1"/>
                </a:solidFill>
                <a:latin typeface="Arial Black" panose="020B0A04020102020204" pitchFamily="34" charset="0"/>
              </a:rPr>
              <a:t>р</a:t>
            </a:r>
            <a:r>
              <a:rPr lang="ru-RU" sz="4400" dirty="0">
                <a:solidFill>
                  <a:schemeClr val="accent3">
                    <a:lumMod val="40000"/>
                    <a:lumOff val="60000"/>
                  </a:schemeClr>
                </a:solidFill>
                <a:latin typeface="Arial Black" panose="020B0A04020102020204" pitchFamily="34" charset="0"/>
              </a:rPr>
              <a:t>о</a:t>
            </a:r>
            <a:r>
              <a:rPr lang="ru-RU" sz="4400" dirty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н</a:t>
            </a:r>
            <a:r>
              <a:rPr lang="ru-RU" sz="4400" dirty="0">
                <a:solidFill>
                  <a:srgbClr val="FF0000"/>
                </a:solidFill>
                <a:latin typeface="Arial Black" panose="020B0A04020102020204" pitchFamily="34" charset="0"/>
              </a:rPr>
              <a:t>о</a:t>
            </a:r>
            <a:r>
              <a:rPr lang="ru-RU" sz="4400" dirty="0">
                <a:solidFill>
                  <a:srgbClr val="FFFF00"/>
                </a:solidFill>
                <a:latin typeface="Arial Black" panose="020B0A04020102020204" pitchFamily="34" charset="0"/>
              </a:rPr>
              <a:t>л</a:t>
            </a:r>
            <a:r>
              <a:rPr lang="ru-RU" sz="4400" dirty="0">
                <a:solidFill>
                  <a:schemeClr val="accent6"/>
                </a:solidFill>
                <a:latin typeface="Arial Black" panose="020B0A04020102020204" pitchFamily="34" charset="0"/>
              </a:rPr>
              <a:t>о</a:t>
            </a:r>
            <a:r>
              <a:rPr lang="ru-RU" sz="4400" dirty="0">
                <a:solidFill>
                  <a:srgbClr val="7030A0"/>
                </a:solidFill>
                <a:latin typeface="Arial Black" panose="020B0A04020102020204" pitchFamily="34" charset="0"/>
              </a:rPr>
              <a:t>г</a:t>
            </a:r>
            <a:r>
              <a:rPr lang="ru-RU" sz="4400" dirty="0">
                <a:solidFill>
                  <a:schemeClr val="bg1"/>
                </a:solidFill>
                <a:latin typeface="Arial Black" panose="020B0A04020102020204" pitchFamily="34" charset="0"/>
              </a:rPr>
              <a:t>и</a:t>
            </a:r>
            <a:r>
              <a:rPr lang="ru-RU" sz="44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я</a:t>
            </a:r>
            <a:endParaRPr lang="ru-RU" sz="4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A0C35AC-72AC-4060-8EB5-2CE9F9CE5489}"/>
              </a:ext>
            </a:extLst>
          </p:cNvPr>
          <p:cNvSpPr/>
          <p:nvPr/>
        </p:nvSpPr>
        <p:spPr>
          <a:xfrm>
            <a:off x="4672208" y="3294345"/>
            <a:ext cx="7845468" cy="769441"/>
          </a:xfrm>
          <a:prstGeom prst="rect">
            <a:avLst/>
          </a:prstGeom>
          <a:solidFill>
            <a:srgbClr val="EF752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7176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2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2C890B4-14A8-46ED-8779-AB759A4533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4976B43-9F4A-484A-901F-50E96296CDFA}"/>
              </a:ext>
            </a:extLst>
          </p:cNvPr>
          <p:cNvSpPr txBox="1"/>
          <p:nvPr/>
        </p:nvSpPr>
        <p:spPr>
          <a:xfrm>
            <a:off x="289141" y="337996"/>
            <a:ext cx="4770330" cy="1631216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glow rad="342900">
              <a:schemeClr val="accent1">
                <a:alpha val="65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chemeClr val="bg1"/>
                </a:solidFill>
                <a:effectLst>
                  <a:glow rad="952500">
                    <a:schemeClr val="accent1">
                      <a:alpha val="60000"/>
                    </a:schemeClr>
                  </a:glow>
                </a:effectLst>
                <a:latin typeface="Arial Black" panose="020B0A04020102020204" pitchFamily="34" charset="0"/>
              </a:rPr>
              <a:t>Тема:</a:t>
            </a:r>
          </a:p>
          <a:p>
            <a:r>
              <a:rPr lang="ru-RU" sz="2800" dirty="0">
                <a:solidFill>
                  <a:schemeClr val="bg1"/>
                </a:solidFill>
                <a:latin typeface="Arial Black" panose="020B0A04020102020204" pitchFamily="34" charset="0"/>
              </a:rPr>
              <a:t>Историческая хронология и карта.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DA525D-BD96-4825-AE12-AA01314D7116}"/>
              </a:ext>
            </a:extLst>
          </p:cNvPr>
          <p:cNvSpPr txBox="1"/>
          <p:nvPr/>
        </p:nvSpPr>
        <p:spPr>
          <a:xfrm>
            <a:off x="5537200" y="2227380"/>
            <a:ext cx="4318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chemeClr val="bg1"/>
                </a:solidFill>
                <a:latin typeface="Arial Black" panose="020B0A04020102020204" pitchFamily="34" charset="0"/>
              </a:rPr>
              <a:t>х</a:t>
            </a:r>
            <a:r>
              <a:rPr lang="ru-RU" sz="4400" dirty="0">
                <a:solidFill>
                  <a:schemeClr val="accent1"/>
                </a:solidFill>
                <a:latin typeface="Arial Black" panose="020B0A04020102020204" pitchFamily="34" charset="0"/>
              </a:rPr>
              <a:t>р</a:t>
            </a:r>
            <a:r>
              <a:rPr lang="ru-RU" sz="4400" dirty="0">
                <a:solidFill>
                  <a:schemeClr val="accent3">
                    <a:lumMod val="40000"/>
                    <a:lumOff val="60000"/>
                  </a:schemeClr>
                </a:solidFill>
                <a:latin typeface="Arial Black" panose="020B0A04020102020204" pitchFamily="34" charset="0"/>
              </a:rPr>
              <a:t>о</a:t>
            </a:r>
            <a:r>
              <a:rPr lang="ru-RU" sz="4400" dirty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н</a:t>
            </a:r>
            <a:r>
              <a:rPr lang="ru-RU" sz="4400" dirty="0">
                <a:solidFill>
                  <a:srgbClr val="FF0000"/>
                </a:solidFill>
                <a:latin typeface="Arial Black" panose="020B0A04020102020204" pitchFamily="34" charset="0"/>
              </a:rPr>
              <a:t>о</a:t>
            </a:r>
            <a:r>
              <a:rPr lang="ru-RU" sz="4400" dirty="0">
                <a:solidFill>
                  <a:srgbClr val="FFFF00"/>
                </a:solidFill>
                <a:latin typeface="Arial Black" panose="020B0A04020102020204" pitchFamily="34" charset="0"/>
              </a:rPr>
              <a:t>л</a:t>
            </a:r>
            <a:r>
              <a:rPr lang="ru-RU" sz="4400" dirty="0">
                <a:solidFill>
                  <a:schemeClr val="accent6"/>
                </a:solidFill>
                <a:latin typeface="Arial Black" panose="020B0A04020102020204" pitchFamily="34" charset="0"/>
              </a:rPr>
              <a:t>о</a:t>
            </a:r>
            <a:r>
              <a:rPr lang="ru-RU" sz="4400" dirty="0">
                <a:solidFill>
                  <a:srgbClr val="7030A0"/>
                </a:solidFill>
                <a:latin typeface="Arial Black" panose="020B0A04020102020204" pitchFamily="34" charset="0"/>
              </a:rPr>
              <a:t>г</a:t>
            </a:r>
            <a:r>
              <a:rPr lang="ru-RU" sz="4400" dirty="0">
                <a:solidFill>
                  <a:schemeClr val="bg1"/>
                </a:solidFill>
                <a:latin typeface="Arial Black" panose="020B0A04020102020204" pitchFamily="34" charset="0"/>
              </a:rPr>
              <a:t>и</a:t>
            </a:r>
            <a:r>
              <a:rPr lang="ru-RU" sz="44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я</a:t>
            </a:r>
            <a:endParaRPr lang="ru-RU" sz="4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Стрелка: вправо 2">
            <a:extLst>
              <a:ext uri="{FF2B5EF4-FFF2-40B4-BE49-F238E27FC236}">
                <a16:creationId xmlns:a16="http://schemas.microsoft.com/office/drawing/2014/main" id="{1B52EA8E-888C-4A05-B326-F218F6A113BC}"/>
              </a:ext>
            </a:extLst>
          </p:cNvPr>
          <p:cNvSpPr/>
          <p:nvPr/>
        </p:nvSpPr>
        <p:spPr>
          <a:xfrm>
            <a:off x="49060" y="3115732"/>
            <a:ext cx="12192000" cy="1343416"/>
          </a:xfrm>
          <a:prstGeom prst="rightArrow">
            <a:avLst/>
          </a:prstGeom>
          <a:solidFill>
            <a:srgbClr val="EF752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F7527"/>
              </a:solidFill>
            </a:endParaRP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D32B55A3-B340-43EF-8B6E-138FEEC62A4D}"/>
              </a:ext>
            </a:extLst>
          </p:cNvPr>
          <p:cNvCxnSpPr/>
          <p:nvPr/>
        </p:nvCxnSpPr>
        <p:spPr>
          <a:xfrm>
            <a:off x="6588690" y="3269293"/>
            <a:ext cx="0" cy="107723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83A45B7D-23C8-48E3-8CF6-51AA3E9ABBA3}"/>
              </a:ext>
            </a:extLst>
          </p:cNvPr>
          <p:cNvCxnSpPr/>
          <p:nvPr/>
        </p:nvCxnSpPr>
        <p:spPr>
          <a:xfrm>
            <a:off x="8342334" y="3269293"/>
            <a:ext cx="0" cy="107723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C7AEC7D3-47A6-4733-A313-FC14D9D5F451}"/>
              </a:ext>
            </a:extLst>
          </p:cNvPr>
          <p:cNvCxnSpPr/>
          <p:nvPr/>
        </p:nvCxnSpPr>
        <p:spPr>
          <a:xfrm>
            <a:off x="10121030" y="3269293"/>
            <a:ext cx="0" cy="107723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C99B78B1-1B46-4D25-B129-C25C5D7880C1}"/>
              </a:ext>
            </a:extLst>
          </p:cNvPr>
          <p:cNvSpPr txBox="1"/>
          <p:nvPr/>
        </p:nvSpPr>
        <p:spPr>
          <a:xfrm>
            <a:off x="8468639" y="3623246"/>
            <a:ext cx="1701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Новая история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8EA7ACB-D917-41A6-B9A7-7AAB9E7AFC00}"/>
              </a:ext>
            </a:extLst>
          </p:cNvPr>
          <p:cNvSpPr txBox="1"/>
          <p:nvPr/>
        </p:nvSpPr>
        <p:spPr>
          <a:xfrm>
            <a:off x="10346501" y="3464274"/>
            <a:ext cx="16910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Новейшая история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51C1E89-2CCE-47B7-9C84-1D36D6DEA574}"/>
              </a:ext>
            </a:extLst>
          </p:cNvPr>
          <p:cNvSpPr txBox="1"/>
          <p:nvPr/>
        </p:nvSpPr>
        <p:spPr>
          <a:xfrm>
            <a:off x="6663848" y="3622987"/>
            <a:ext cx="1628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Средние века</a:t>
            </a:r>
          </a:p>
        </p:txBody>
      </p: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id="{F451C34E-4591-4068-A958-2E2D2E0C4307}"/>
              </a:ext>
            </a:extLst>
          </p:cNvPr>
          <p:cNvCxnSpPr/>
          <p:nvPr/>
        </p:nvCxnSpPr>
        <p:spPr>
          <a:xfrm>
            <a:off x="5724395" y="3269293"/>
            <a:ext cx="0" cy="1189855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7C386A42-80D2-4930-98E9-A5FA58528162}"/>
              </a:ext>
            </a:extLst>
          </p:cNvPr>
          <p:cNvSpPr txBox="1"/>
          <p:nvPr/>
        </p:nvSpPr>
        <p:spPr>
          <a:xfrm>
            <a:off x="5143501" y="4578059"/>
            <a:ext cx="19049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Наша эра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1351F1A0-712E-455D-88E4-828D9C4E13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6295" y="58609"/>
            <a:ext cx="3616200" cy="2712150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70638061-EF7B-45B5-ADCD-78E7EC82C7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920" y="1543704"/>
            <a:ext cx="2920537" cy="1920570"/>
          </a:xfrm>
          <a:prstGeom prst="rect">
            <a:avLst/>
          </a:prstGeom>
        </p:spPr>
      </p:pic>
      <p:sp>
        <p:nvSpPr>
          <p:cNvPr id="39" name="Овал 38">
            <a:extLst>
              <a:ext uri="{FF2B5EF4-FFF2-40B4-BE49-F238E27FC236}">
                <a16:creationId xmlns:a16="http://schemas.microsoft.com/office/drawing/2014/main" id="{4C6FBD56-A19A-4E87-82AF-602AD6C732AC}"/>
              </a:ext>
            </a:extLst>
          </p:cNvPr>
          <p:cNvSpPr/>
          <p:nvPr/>
        </p:nvSpPr>
        <p:spPr>
          <a:xfrm>
            <a:off x="6663847" y="292468"/>
            <a:ext cx="2920537" cy="12219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2561E67-DCB8-4F19-B8F4-042747798540}"/>
              </a:ext>
            </a:extLst>
          </p:cNvPr>
          <p:cNvSpPr txBox="1"/>
          <p:nvPr/>
        </p:nvSpPr>
        <p:spPr>
          <a:xfrm>
            <a:off x="7082627" y="668015"/>
            <a:ext cx="2082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Arial Black" panose="020B0A04020102020204" pitchFamily="34" charset="0"/>
              </a:rPr>
              <a:t>Я родился!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4B1EF9A-DB07-48D0-844A-641242CF6F8D}"/>
              </a:ext>
            </a:extLst>
          </p:cNvPr>
          <p:cNvSpPr txBox="1"/>
          <p:nvPr/>
        </p:nvSpPr>
        <p:spPr>
          <a:xfrm>
            <a:off x="1239554" y="3524694"/>
            <a:ext cx="4396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Arial Black" panose="020B0A04020102020204" pitchFamily="34" charset="0"/>
              </a:rPr>
              <a:t>Древний мир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FF7A9AD-4849-418B-90D2-551027420F68}"/>
              </a:ext>
            </a:extLst>
          </p:cNvPr>
          <p:cNvSpPr txBox="1"/>
          <p:nvPr/>
        </p:nvSpPr>
        <p:spPr>
          <a:xfrm>
            <a:off x="2793302" y="3115732"/>
            <a:ext cx="2701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До нашей эры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379302C-21DF-487D-B590-1B82F4684FC8}"/>
              </a:ext>
            </a:extLst>
          </p:cNvPr>
          <p:cNvSpPr txBox="1"/>
          <p:nvPr/>
        </p:nvSpPr>
        <p:spPr>
          <a:xfrm>
            <a:off x="98120" y="4205034"/>
            <a:ext cx="29446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Возникновение человечества – около 2 млн лет назад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A9E458A-21AC-442C-B184-25B9B8E62A87}"/>
              </a:ext>
            </a:extLst>
          </p:cNvPr>
          <p:cNvSpPr txBox="1"/>
          <p:nvPr/>
        </p:nvSpPr>
        <p:spPr>
          <a:xfrm>
            <a:off x="6140184" y="4393393"/>
            <a:ext cx="947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476 год</a:t>
            </a:r>
          </a:p>
        </p:txBody>
      </p:sp>
    </p:spTree>
    <p:extLst>
      <p:ext uri="{BB962C8B-B14F-4D97-AF65-F5344CB8AC3E}">
        <p14:creationId xmlns:p14="http://schemas.microsoft.com/office/powerpoint/2010/main" val="2078942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/>
      <p:bldP spid="3" grpId="0" animBg="1"/>
      <p:bldP spid="15" grpId="0"/>
      <p:bldP spid="16" grpId="0"/>
      <p:bldP spid="19" grpId="0"/>
      <p:bldP spid="24" grpId="0"/>
      <p:bldP spid="39" grpId="0" animBg="1"/>
      <p:bldP spid="40" grpId="0"/>
      <p:bldP spid="41" grpId="0"/>
      <p:bldP spid="42" grpId="0"/>
      <p:bldP spid="43" grpId="0"/>
      <p:bldP spid="4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236</Words>
  <Application>Microsoft Office PowerPoint</Application>
  <PresentationFormat>Широкоэкранный</PresentationFormat>
  <Paragraphs>56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Arial Black</vt:lpstr>
      <vt:lpstr>Calibri</vt:lpstr>
      <vt:lpstr>Calibri Light</vt:lpstr>
      <vt:lpstr>Georgia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Бауржан Юсупов</dc:creator>
  <cp:lastModifiedBy>Бауржан Юсупов</cp:lastModifiedBy>
  <cp:revision>2</cp:revision>
  <dcterms:created xsi:type="dcterms:W3CDTF">2022-09-04T10:40:35Z</dcterms:created>
  <dcterms:modified xsi:type="dcterms:W3CDTF">2022-09-04T16:36:29Z</dcterms:modified>
</cp:coreProperties>
</file>