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Default Extension="svg" ContentType="image/sv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ink/ink8.xml" ContentType="application/inkml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ink/ink6.xml" ContentType="application/inkml+xml"/>
  <Override PartName="/ppt/ink/ink7.xml" ContentType="application/inkml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ink/ink3.xml" ContentType="application/inkml+xml"/>
  <Override PartName="/ppt/ink/ink4.xml" ContentType="application/inkml+xml"/>
  <Override PartName="/ppt/ink/ink5.xml" ContentType="application/inkml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ink/ink9.xml" ContentType="application/inkml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2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74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FF8B8B"/>
    <a:srgbClr val="B07BD7"/>
    <a:srgbClr val="D1B2E8"/>
    <a:srgbClr val="C39BE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50" autoAdjust="0"/>
    <p:restoredTop sz="94660"/>
  </p:normalViewPr>
  <p:slideViewPr>
    <p:cSldViewPr>
      <p:cViewPr>
        <p:scale>
          <a:sx n="70" d="100"/>
          <a:sy n="70" d="100"/>
        </p:scale>
        <p:origin x="-14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761DEF-F464-400E-87E6-7987277D2720}" type="doc">
      <dgm:prSet loTypeId="urn:microsoft.com/office/officeart/2005/8/layout/vProcess5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2BBD8BCF-8B62-4C69-8AFC-C0FC0BDA4BD1}">
      <dgm:prSet phldrT="[Текст]"/>
      <dgm:spPr/>
      <dgm:t>
        <a:bodyPr/>
        <a:lstStyle/>
        <a:p>
          <a:r>
            <a:rPr lang="ru-RU" dirty="0" smtClean="0"/>
            <a:t>Предметная область: русский язык</a:t>
          </a:r>
          <a:endParaRPr lang="ru-RU" dirty="0"/>
        </a:p>
      </dgm:t>
    </dgm:pt>
    <dgm:pt modelId="{C4E5AA83-B983-42D3-B102-0D00F5526116}" type="parTrans" cxnId="{5C3A6887-F2A2-479B-8BCE-79C9C7747256}">
      <dgm:prSet/>
      <dgm:spPr/>
      <dgm:t>
        <a:bodyPr/>
        <a:lstStyle/>
        <a:p>
          <a:endParaRPr lang="ru-RU"/>
        </a:p>
      </dgm:t>
    </dgm:pt>
    <dgm:pt modelId="{87B99886-F70C-4C03-A937-AEA7B29630C4}" type="sibTrans" cxnId="{5C3A6887-F2A2-479B-8BCE-79C9C7747256}">
      <dgm:prSet/>
      <dgm:spPr/>
      <dgm:t>
        <a:bodyPr/>
        <a:lstStyle/>
        <a:p>
          <a:endParaRPr lang="ru-RU"/>
        </a:p>
      </dgm:t>
    </dgm:pt>
    <dgm:pt modelId="{4A2B83F3-0680-4371-855F-1F25515AC67D}">
      <dgm:prSet/>
      <dgm:spPr/>
      <dgm:t>
        <a:bodyPr/>
        <a:lstStyle/>
        <a:p>
          <a:r>
            <a:rPr lang="ru-RU" dirty="0" smtClean="0"/>
            <a:t>Проблемная ситуация: О чём может рассказать конфетный фантик?</a:t>
          </a:r>
          <a:endParaRPr lang="ru-RU" dirty="0"/>
        </a:p>
      </dgm:t>
    </dgm:pt>
    <dgm:pt modelId="{565E3884-53BC-4C9F-85DC-523E3C8614C9}" type="parTrans" cxnId="{6DEB4E16-C741-4ACA-A81C-B435C95D71C9}">
      <dgm:prSet/>
      <dgm:spPr/>
      <dgm:t>
        <a:bodyPr/>
        <a:lstStyle/>
        <a:p>
          <a:endParaRPr lang="ru-RU"/>
        </a:p>
      </dgm:t>
    </dgm:pt>
    <dgm:pt modelId="{D1091DAC-5B44-477C-AB05-5498CB3F8124}" type="sibTrans" cxnId="{6DEB4E16-C741-4ACA-A81C-B435C95D71C9}">
      <dgm:prSet/>
      <dgm:spPr/>
      <dgm:t>
        <a:bodyPr/>
        <a:lstStyle/>
        <a:p>
          <a:endParaRPr lang="ru-RU"/>
        </a:p>
      </dgm:t>
    </dgm:pt>
    <dgm:pt modelId="{8BB40635-CF1C-41E8-8E1B-E66D9CEEF241}">
      <dgm:prSet/>
      <dgm:spPr/>
      <dgm:t>
        <a:bodyPr/>
        <a:lstStyle/>
        <a:p>
          <a:r>
            <a:rPr lang="ru-RU" dirty="0" smtClean="0"/>
            <a:t>Проблема проекта: Как использовать фантики на уроках русского  языка?</a:t>
          </a:r>
          <a:endParaRPr lang="ru-RU" dirty="0"/>
        </a:p>
      </dgm:t>
    </dgm:pt>
    <dgm:pt modelId="{FDC6FCF5-F362-4F6C-9F3E-3A9E2092752B}" type="parTrans" cxnId="{F8EC5F3E-F628-4CE5-B6A6-8A99A3171611}">
      <dgm:prSet/>
      <dgm:spPr/>
      <dgm:t>
        <a:bodyPr/>
        <a:lstStyle/>
        <a:p>
          <a:endParaRPr lang="ru-RU"/>
        </a:p>
      </dgm:t>
    </dgm:pt>
    <dgm:pt modelId="{3405902F-A899-4BEA-BBD1-6EE359EC1961}" type="sibTrans" cxnId="{F8EC5F3E-F628-4CE5-B6A6-8A99A3171611}">
      <dgm:prSet/>
      <dgm:spPr/>
      <dgm:t>
        <a:bodyPr/>
        <a:lstStyle/>
        <a:p>
          <a:endParaRPr lang="ru-RU"/>
        </a:p>
      </dgm:t>
    </dgm:pt>
    <dgm:pt modelId="{929BD9FB-B332-4184-AE6A-2DD724EBDB08}" type="pres">
      <dgm:prSet presAssocID="{B0761DEF-F464-400E-87E6-7987277D2720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715D407-51B7-48CA-874C-F3AD2FB9A415}" type="pres">
      <dgm:prSet presAssocID="{B0761DEF-F464-400E-87E6-7987277D2720}" presName="dummyMaxCanvas" presStyleCnt="0">
        <dgm:presLayoutVars/>
      </dgm:prSet>
      <dgm:spPr/>
      <dgm:t>
        <a:bodyPr/>
        <a:lstStyle/>
        <a:p>
          <a:endParaRPr lang="ru-RU"/>
        </a:p>
      </dgm:t>
    </dgm:pt>
    <dgm:pt modelId="{FB810E45-E5A7-473F-A825-031B4949CF03}" type="pres">
      <dgm:prSet presAssocID="{B0761DEF-F464-400E-87E6-7987277D2720}" presName="ThreeNodes_1" presStyleLbl="node1" presStyleIdx="0" presStyleCnt="3" custLinFactNeighborX="11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BBB23D-B353-4FE7-BB04-D0C68A718989}" type="pres">
      <dgm:prSet presAssocID="{B0761DEF-F464-400E-87E6-7987277D2720}" presName="ThreeNodes_2" presStyleLbl="node1" presStyleIdx="1" presStyleCnt="3" custLinFactNeighborX="-3221" custLinFactNeighborY="18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4EB701-3477-4BD1-9A6C-20D4AF140043}" type="pres">
      <dgm:prSet presAssocID="{B0761DEF-F464-400E-87E6-7987277D2720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791225-51EE-447B-A74B-EA725BDC013A}" type="pres">
      <dgm:prSet presAssocID="{B0761DEF-F464-400E-87E6-7987277D2720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B04F1B-7106-41A7-9AB9-18C84822D882}" type="pres">
      <dgm:prSet presAssocID="{B0761DEF-F464-400E-87E6-7987277D2720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39F96F-D326-4727-9629-DFFACEF6AA27}" type="pres">
      <dgm:prSet presAssocID="{B0761DEF-F464-400E-87E6-7987277D2720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453AE6-569C-4433-88B3-BDA4B6304FF5}" type="pres">
      <dgm:prSet presAssocID="{B0761DEF-F464-400E-87E6-7987277D2720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0ECB88-13E0-4EEF-9B24-1001D5C4207A}" type="pres">
      <dgm:prSet presAssocID="{B0761DEF-F464-400E-87E6-7987277D2720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EB4E16-C741-4ACA-A81C-B435C95D71C9}" srcId="{B0761DEF-F464-400E-87E6-7987277D2720}" destId="{4A2B83F3-0680-4371-855F-1F25515AC67D}" srcOrd="1" destOrd="0" parTransId="{565E3884-53BC-4C9F-85DC-523E3C8614C9}" sibTransId="{D1091DAC-5B44-477C-AB05-5498CB3F8124}"/>
    <dgm:cxn modelId="{922626CC-CEFD-443B-B65A-FE8AAB9F285A}" type="presOf" srcId="{8BB40635-CF1C-41E8-8E1B-E66D9CEEF241}" destId="{DF0ECB88-13E0-4EEF-9B24-1001D5C4207A}" srcOrd="1" destOrd="0" presId="urn:microsoft.com/office/officeart/2005/8/layout/vProcess5"/>
    <dgm:cxn modelId="{5C3A6887-F2A2-479B-8BCE-79C9C7747256}" srcId="{B0761DEF-F464-400E-87E6-7987277D2720}" destId="{2BBD8BCF-8B62-4C69-8AFC-C0FC0BDA4BD1}" srcOrd="0" destOrd="0" parTransId="{C4E5AA83-B983-42D3-B102-0D00F5526116}" sibTransId="{87B99886-F70C-4C03-A937-AEA7B29630C4}"/>
    <dgm:cxn modelId="{9BB2AC04-1926-442B-81E5-62AF8AD78949}" type="presOf" srcId="{2BBD8BCF-8B62-4C69-8AFC-C0FC0BDA4BD1}" destId="{FB810E45-E5A7-473F-A825-031B4949CF03}" srcOrd="0" destOrd="0" presId="urn:microsoft.com/office/officeart/2005/8/layout/vProcess5"/>
    <dgm:cxn modelId="{10BCCD1B-08BF-4120-BDF7-9EF4C0C76B80}" type="presOf" srcId="{4A2B83F3-0680-4371-855F-1F25515AC67D}" destId="{EF453AE6-569C-4433-88B3-BDA4B6304FF5}" srcOrd="1" destOrd="0" presId="urn:microsoft.com/office/officeart/2005/8/layout/vProcess5"/>
    <dgm:cxn modelId="{2B2C8A25-7520-4873-9700-4F64E007655E}" type="presOf" srcId="{B0761DEF-F464-400E-87E6-7987277D2720}" destId="{929BD9FB-B332-4184-AE6A-2DD724EBDB08}" srcOrd="0" destOrd="0" presId="urn:microsoft.com/office/officeart/2005/8/layout/vProcess5"/>
    <dgm:cxn modelId="{17A4B2FC-F57E-4273-B41B-3918BE996D50}" type="presOf" srcId="{D1091DAC-5B44-477C-AB05-5498CB3F8124}" destId="{8CB04F1B-7106-41A7-9AB9-18C84822D882}" srcOrd="0" destOrd="0" presId="urn:microsoft.com/office/officeart/2005/8/layout/vProcess5"/>
    <dgm:cxn modelId="{F876EDEA-F17A-443F-B2B2-6D64170F10E7}" type="presOf" srcId="{2BBD8BCF-8B62-4C69-8AFC-C0FC0BDA4BD1}" destId="{C639F96F-D326-4727-9629-DFFACEF6AA27}" srcOrd="1" destOrd="0" presId="urn:microsoft.com/office/officeart/2005/8/layout/vProcess5"/>
    <dgm:cxn modelId="{F8EC5F3E-F628-4CE5-B6A6-8A99A3171611}" srcId="{B0761DEF-F464-400E-87E6-7987277D2720}" destId="{8BB40635-CF1C-41E8-8E1B-E66D9CEEF241}" srcOrd="2" destOrd="0" parTransId="{FDC6FCF5-F362-4F6C-9F3E-3A9E2092752B}" sibTransId="{3405902F-A899-4BEA-BBD1-6EE359EC1961}"/>
    <dgm:cxn modelId="{1ABEC647-8EDA-4A5A-85AE-B3535DFAC63F}" type="presOf" srcId="{8BB40635-CF1C-41E8-8E1B-E66D9CEEF241}" destId="{6D4EB701-3477-4BD1-9A6C-20D4AF140043}" srcOrd="0" destOrd="0" presId="urn:microsoft.com/office/officeart/2005/8/layout/vProcess5"/>
    <dgm:cxn modelId="{91927B7D-A954-4333-9492-1FEEFA340BFE}" type="presOf" srcId="{4A2B83F3-0680-4371-855F-1F25515AC67D}" destId="{D9BBB23D-B353-4FE7-BB04-D0C68A718989}" srcOrd="0" destOrd="0" presId="urn:microsoft.com/office/officeart/2005/8/layout/vProcess5"/>
    <dgm:cxn modelId="{7F6249CD-9152-4AB1-825B-D0DC1395C9A0}" type="presOf" srcId="{87B99886-F70C-4C03-A937-AEA7B29630C4}" destId="{57791225-51EE-447B-A74B-EA725BDC013A}" srcOrd="0" destOrd="0" presId="urn:microsoft.com/office/officeart/2005/8/layout/vProcess5"/>
    <dgm:cxn modelId="{C7C01D75-081A-455B-BB46-698E9C8AA96F}" type="presParOf" srcId="{929BD9FB-B332-4184-AE6A-2DD724EBDB08}" destId="{9715D407-51B7-48CA-874C-F3AD2FB9A415}" srcOrd="0" destOrd="0" presId="urn:microsoft.com/office/officeart/2005/8/layout/vProcess5"/>
    <dgm:cxn modelId="{3529CB04-FFD7-4485-9D7C-6F03D162A340}" type="presParOf" srcId="{929BD9FB-B332-4184-AE6A-2DD724EBDB08}" destId="{FB810E45-E5A7-473F-A825-031B4949CF03}" srcOrd="1" destOrd="0" presId="urn:microsoft.com/office/officeart/2005/8/layout/vProcess5"/>
    <dgm:cxn modelId="{770DCF7F-1575-4B5B-A1D2-AFDCB76DC551}" type="presParOf" srcId="{929BD9FB-B332-4184-AE6A-2DD724EBDB08}" destId="{D9BBB23D-B353-4FE7-BB04-D0C68A718989}" srcOrd="2" destOrd="0" presId="urn:microsoft.com/office/officeart/2005/8/layout/vProcess5"/>
    <dgm:cxn modelId="{817824A7-0199-4F0C-B481-D01594F4BBD0}" type="presParOf" srcId="{929BD9FB-B332-4184-AE6A-2DD724EBDB08}" destId="{6D4EB701-3477-4BD1-9A6C-20D4AF140043}" srcOrd="3" destOrd="0" presId="urn:microsoft.com/office/officeart/2005/8/layout/vProcess5"/>
    <dgm:cxn modelId="{36F1D42E-2D60-4FB0-AD82-80AC5D6E8886}" type="presParOf" srcId="{929BD9FB-B332-4184-AE6A-2DD724EBDB08}" destId="{57791225-51EE-447B-A74B-EA725BDC013A}" srcOrd="4" destOrd="0" presId="urn:microsoft.com/office/officeart/2005/8/layout/vProcess5"/>
    <dgm:cxn modelId="{D5D33764-8E42-409B-8933-F7E1B7208462}" type="presParOf" srcId="{929BD9FB-B332-4184-AE6A-2DD724EBDB08}" destId="{8CB04F1B-7106-41A7-9AB9-18C84822D882}" srcOrd="5" destOrd="0" presId="urn:microsoft.com/office/officeart/2005/8/layout/vProcess5"/>
    <dgm:cxn modelId="{BDC866D3-FDBA-45EA-AB51-9276D817ECA7}" type="presParOf" srcId="{929BD9FB-B332-4184-AE6A-2DD724EBDB08}" destId="{C639F96F-D326-4727-9629-DFFACEF6AA27}" srcOrd="6" destOrd="0" presId="urn:microsoft.com/office/officeart/2005/8/layout/vProcess5"/>
    <dgm:cxn modelId="{0053AF72-4E5A-4D4A-B1C8-B42D68FF4F7B}" type="presParOf" srcId="{929BD9FB-B332-4184-AE6A-2DD724EBDB08}" destId="{EF453AE6-569C-4433-88B3-BDA4B6304FF5}" srcOrd="7" destOrd="0" presId="urn:microsoft.com/office/officeart/2005/8/layout/vProcess5"/>
    <dgm:cxn modelId="{556B7727-8DBF-46BB-8E36-06EC805FEEFC}" type="presParOf" srcId="{929BD9FB-B332-4184-AE6A-2DD724EBDB08}" destId="{DF0ECB88-13E0-4EEF-9B24-1001D5C4207A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7BEFAA-D01F-4775-8E36-C3E9035C96E3}" type="doc">
      <dgm:prSet loTypeId="urn:microsoft.com/office/officeart/2005/8/layout/bProcess3" loCatId="process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3EFCF50E-7C85-47CA-985D-2C8ECD11D35D}">
      <dgm:prSet/>
      <dgm:spPr/>
      <dgm:t>
        <a:bodyPr/>
        <a:lstStyle/>
        <a:p>
          <a:r>
            <a:rPr lang="ru-RU" b="1" dirty="0" smtClean="0"/>
            <a:t>Первый этап: </a:t>
          </a:r>
          <a:r>
            <a:rPr lang="ru-RU" dirty="0" smtClean="0"/>
            <a:t>подготовительный </a:t>
          </a:r>
        </a:p>
        <a:p>
          <a:r>
            <a:rPr lang="ru-RU" dirty="0" smtClean="0"/>
            <a:t>( срок 1 неделя )</a:t>
          </a:r>
          <a:endParaRPr lang="ru-RU" dirty="0"/>
        </a:p>
      </dgm:t>
    </dgm:pt>
    <dgm:pt modelId="{8E5FBC7D-72E3-4A5A-B362-64D0E25A1946}" type="parTrans" cxnId="{D38B06A6-CE13-4A7D-ABB4-B86D4F6F8102}">
      <dgm:prSet/>
      <dgm:spPr/>
      <dgm:t>
        <a:bodyPr/>
        <a:lstStyle/>
        <a:p>
          <a:endParaRPr lang="ru-RU"/>
        </a:p>
      </dgm:t>
    </dgm:pt>
    <dgm:pt modelId="{366C8AB7-C03E-468B-84DE-F41DD51F2725}" type="sibTrans" cxnId="{D38B06A6-CE13-4A7D-ABB4-B86D4F6F8102}">
      <dgm:prSet/>
      <dgm:spPr/>
      <dgm:t>
        <a:bodyPr/>
        <a:lstStyle/>
        <a:p>
          <a:endParaRPr lang="ru-RU"/>
        </a:p>
      </dgm:t>
    </dgm:pt>
    <dgm:pt modelId="{A12E8384-CE59-4DEF-8568-8963B9DE689E}">
      <dgm:prSet phldrT="[Текст]"/>
      <dgm:spPr/>
      <dgm:t>
        <a:bodyPr/>
        <a:lstStyle/>
        <a:p>
          <a:r>
            <a:rPr lang="ru-RU" b="1" dirty="0" smtClean="0"/>
            <a:t>Второй этап: </a:t>
          </a:r>
          <a:r>
            <a:rPr lang="ru-RU" dirty="0" smtClean="0"/>
            <a:t>исследовательский (срок 1 неделя)</a:t>
          </a:r>
          <a:endParaRPr lang="ru-RU" dirty="0"/>
        </a:p>
      </dgm:t>
    </dgm:pt>
    <dgm:pt modelId="{2548EB33-B0E7-4C08-9EA1-C8750ED1D620}" type="parTrans" cxnId="{EA40B8F1-36A0-441C-AA96-1CCC4BA54CEB}">
      <dgm:prSet/>
      <dgm:spPr/>
      <dgm:t>
        <a:bodyPr/>
        <a:lstStyle/>
        <a:p>
          <a:endParaRPr lang="ru-RU"/>
        </a:p>
      </dgm:t>
    </dgm:pt>
    <dgm:pt modelId="{740D723D-289B-484B-A94C-BC8A9F06DBEA}" type="sibTrans" cxnId="{EA40B8F1-36A0-441C-AA96-1CCC4BA54CEB}">
      <dgm:prSet/>
      <dgm:spPr/>
      <dgm:t>
        <a:bodyPr/>
        <a:lstStyle/>
        <a:p>
          <a:endParaRPr lang="ru-RU"/>
        </a:p>
      </dgm:t>
    </dgm:pt>
    <dgm:pt modelId="{C48365C5-FE68-4D0F-8D7D-31CDED788080}">
      <dgm:prSet phldrT="[Текст]"/>
      <dgm:spPr/>
      <dgm:t>
        <a:bodyPr/>
        <a:lstStyle/>
        <a:p>
          <a:r>
            <a:rPr lang="ru-RU" b="1" dirty="0" smtClean="0"/>
            <a:t>Третий этап</a:t>
          </a:r>
          <a:r>
            <a:rPr lang="ru-RU" dirty="0" smtClean="0"/>
            <a:t>: осуществление деятельности</a:t>
          </a:r>
        </a:p>
        <a:p>
          <a:r>
            <a:rPr lang="ru-RU" dirty="0" smtClean="0"/>
            <a:t> (1 неделя)</a:t>
          </a:r>
          <a:endParaRPr lang="ru-RU" dirty="0"/>
        </a:p>
      </dgm:t>
    </dgm:pt>
    <dgm:pt modelId="{282291B6-27AD-4C92-9573-A41E4425B71E}" type="parTrans" cxnId="{F0BAA543-3062-4EB7-AB35-7A00E534A2E2}">
      <dgm:prSet/>
      <dgm:spPr/>
      <dgm:t>
        <a:bodyPr/>
        <a:lstStyle/>
        <a:p>
          <a:endParaRPr lang="ru-RU"/>
        </a:p>
      </dgm:t>
    </dgm:pt>
    <dgm:pt modelId="{C66B1440-0AFC-47EB-BC8E-97CFB0889048}" type="sibTrans" cxnId="{F0BAA543-3062-4EB7-AB35-7A00E534A2E2}">
      <dgm:prSet/>
      <dgm:spPr/>
      <dgm:t>
        <a:bodyPr/>
        <a:lstStyle/>
        <a:p>
          <a:endParaRPr lang="ru-RU"/>
        </a:p>
      </dgm:t>
    </dgm:pt>
    <dgm:pt modelId="{2B34531A-39CC-4B47-8CA1-0E7EE84C7C22}">
      <dgm:prSet phldrT="[Текст]"/>
      <dgm:spPr/>
      <dgm:t>
        <a:bodyPr/>
        <a:lstStyle/>
        <a:p>
          <a:r>
            <a:rPr lang="ru-RU" b="1" dirty="0" smtClean="0"/>
            <a:t>Четвертый этап: Создание собственного продукта ( 1 неделя)</a:t>
          </a:r>
          <a:endParaRPr lang="ru-RU" dirty="0"/>
        </a:p>
      </dgm:t>
    </dgm:pt>
    <dgm:pt modelId="{F3885F43-7A84-41F2-B020-9A3FD777941D}" type="parTrans" cxnId="{0AAF3A4A-12C8-40F9-ABA8-D0EE684920AA}">
      <dgm:prSet/>
      <dgm:spPr/>
      <dgm:t>
        <a:bodyPr/>
        <a:lstStyle/>
        <a:p>
          <a:endParaRPr lang="ru-RU"/>
        </a:p>
      </dgm:t>
    </dgm:pt>
    <dgm:pt modelId="{06F9B963-1212-454B-933A-EEC598FB1221}" type="sibTrans" cxnId="{0AAF3A4A-12C8-40F9-ABA8-D0EE684920AA}">
      <dgm:prSet/>
      <dgm:spPr/>
      <dgm:t>
        <a:bodyPr/>
        <a:lstStyle/>
        <a:p>
          <a:endParaRPr lang="ru-RU"/>
        </a:p>
      </dgm:t>
    </dgm:pt>
    <dgm:pt modelId="{F1E9E9BF-ECB6-4716-B79F-C90733B86993}" type="pres">
      <dgm:prSet presAssocID="{0E7BEFAA-D01F-4775-8E36-C3E9035C96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42C20A-9327-49F2-B03F-7A2081DB152B}" type="pres">
      <dgm:prSet presAssocID="{3EFCF50E-7C85-47CA-985D-2C8ECD11D35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C74038-9682-4AD8-B19B-44417D6AA8EB}" type="pres">
      <dgm:prSet presAssocID="{366C8AB7-C03E-468B-84DE-F41DD51F2725}" presName="sibTrans" presStyleLbl="sibTrans1D1" presStyleIdx="0" presStyleCnt="3"/>
      <dgm:spPr/>
      <dgm:t>
        <a:bodyPr/>
        <a:lstStyle/>
        <a:p>
          <a:endParaRPr lang="ru-RU"/>
        </a:p>
      </dgm:t>
    </dgm:pt>
    <dgm:pt modelId="{09F9FFF2-52EF-4DB7-A750-DB9A4E9B8775}" type="pres">
      <dgm:prSet presAssocID="{366C8AB7-C03E-468B-84DE-F41DD51F2725}" presName="connectorText" presStyleLbl="sibTrans1D1" presStyleIdx="0" presStyleCnt="3"/>
      <dgm:spPr/>
      <dgm:t>
        <a:bodyPr/>
        <a:lstStyle/>
        <a:p>
          <a:endParaRPr lang="ru-RU"/>
        </a:p>
      </dgm:t>
    </dgm:pt>
    <dgm:pt modelId="{9161CBE3-FA6E-4C5B-A2AD-85C9F40B2282}" type="pres">
      <dgm:prSet presAssocID="{A12E8384-CE59-4DEF-8568-8963B9DE689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2C72B5-C375-4961-8B64-ECB392CE34C7}" type="pres">
      <dgm:prSet presAssocID="{740D723D-289B-484B-A94C-BC8A9F06DBEA}" presName="sibTrans" presStyleLbl="sibTrans1D1" presStyleIdx="1" presStyleCnt="3"/>
      <dgm:spPr/>
      <dgm:t>
        <a:bodyPr/>
        <a:lstStyle/>
        <a:p>
          <a:endParaRPr lang="ru-RU"/>
        </a:p>
      </dgm:t>
    </dgm:pt>
    <dgm:pt modelId="{720F5ED9-D9AD-46CA-A9D5-52ACDEE3A3DF}" type="pres">
      <dgm:prSet presAssocID="{740D723D-289B-484B-A94C-BC8A9F06DBEA}" presName="connectorText" presStyleLbl="sibTrans1D1" presStyleIdx="1" presStyleCnt="3"/>
      <dgm:spPr/>
      <dgm:t>
        <a:bodyPr/>
        <a:lstStyle/>
        <a:p>
          <a:endParaRPr lang="ru-RU"/>
        </a:p>
      </dgm:t>
    </dgm:pt>
    <dgm:pt modelId="{F8350F9D-6C86-4660-BC66-13EE8C9F01A4}" type="pres">
      <dgm:prSet presAssocID="{C48365C5-FE68-4D0F-8D7D-31CDED78808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ED84C8-9BA3-4202-96A2-25F0C6845CDB}" type="pres">
      <dgm:prSet presAssocID="{C66B1440-0AFC-47EB-BC8E-97CFB0889048}" presName="sibTrans" presStyleLbl="sibTrans1D1" presStyleIdx="2" presStyleCnt="3"/>
      <dgm:spPr/>
      <dgm:t>
        <a:bodyPr/>
        <a:lstStyle/>
        <a:p>
          <a:endParaRPr lang="ru-RU"/>
        </a:p>
      </dgm:t>
    </dgm:pt>
    <dgm:pt modelId="{F745873F-E11A-4C4D-8E49-140854981AC5}" type="pres">
      <dgm:prSet presAssocID="{C66B1440-0AFC-47EB-BC8E-97CFB0889048}" presName="connectorText" presStyleLbl="sibTrans1D1" presStyleIdx="2" presStyleCnt="3"/>
      <dgm:spPr/>
      <dgm:t>
        <a:bodyPr/>
        <a:lstStyle/>
        <a:p>
          <a:endParaRPr lang="ru-RU"/>
        </a:p>
      </dgm:t>
    </dgm:pt>
    <dgm:pt modelId="{1B7F47AA-BE26-429E-A1E5-3CB54C76A682}" type="pres">
      <dgm:prSet presAssocID="{2B34531A-39CC-4B47-8CA1-0E7EE84C7C2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58D576-7DEE-47EA-8BE8-EFFBFF2DF23E}" type="presOf" srcId="{A12E8384-CE59-4DEF-8568-8963B9DE689E}" destId="{9161CBE3-FA6E-4C5B-A2AD-85C9F40B2282}" srcOrd="0" destOrd="0" presId="urn:microsoft.com/office/officeart/2005/8/layout/bProcess3"/>
    <dgm:cxn modelId="{EA40B8F1-36A0-441C-AA96-1CCC4BA54CEB}" srcId="{0E7BEFAA-D01F-4775-8E36-C3E9035C96E3}" destId="{A12E8384-CE59-4DEF-8568-8963B9DE689E}" srcOrd="1" destOrd="0" parTransId="{2548EB33-B0E7-4C08-9EA1-C8750ED1D620}" sibTransId="{740D723D-289B-484B-A94C-BC8A9F06DBEA}"/>
    <dgm:cxn modelId="{F0BAA543-3062-4EB7-AB35-7A00E534A2E2}" srcId="{0E7BEFAA-D01F-4775-8E36-C3E9035C96E3}" destId="{C48365C5-FE68-4D0F-8D7D-31CDED788080}" srcOrd="2" destOrd="0" parTransId="{282291B6-27AD-4C92-9573-A41E4425B71E}" sibTransId="{C66B1440-0AFC-47EB-BC8E-97CFB0889048}"/>
    <dgm:cxn modelId="{5F27BC84-992C-4158-9E9B-E38825F4F44C}" type="presOf" srcId="{C48365C5-FE68-4D0F-8D7D-31CDED788080}" destId="{F8350F9D-6C86-4660-BC66-13EE8C9F01A4}" srcOrd="0" destOrd="0" presId="urn:microsoft.com/office/officeart/2005/8/layout/bProcess3"/>
    <dgm:cxn modelId="{012F458C-8635-4853-9302-A726B7C79439}" type="presOf" srcId="{C66B1440-0AFC-47EB-BC8E-97CFB0889048}" destId="{F745873F-E11A-4C4D-8E49-140854981AC5}" srcOrd="1" destOrd="0" presId="urn:microsoft.com/office/officeart/2005/8/layout/bProcess3"/>
    <dgm:cxn modelId="{F88DCFD7-080F-4D4F-A1F3-05F1FD2F0BFE}" type="presOf" srcId="{366C8AB7-C03E-468B-84DE-F41DD51F2725}" destId="{A6C74038-9682-4AD8-B19B-44417D6AA8EB}" srcOrd="0" destOrd="0" presId="urn:microsoft.com/office/officeart/2005/8/layout/bProcess3"/>
    <dgm:cxn modelId="{D8178E63-D93D-452A-B112-9871E8C98C6D}" type="presOf" srcId="{0E7BEFAA-D01F-4775-8E36-C3E9035C96E3}" destId="{F1E9E9BF-ECB6-4716-B79F-C90733B86993}" srcOrd="0" destOrd="0" presId="urn:microsoft.com/office/officeart/2005/8/layout/bProcess3"/>
    <dgm:cxn modelId="{1B3CC53E-1CBC-4031-8B82-D95E9D1D5842}" type="presOf" srcId="{2B34531A-39CC-4B47-8CA1-0E7EE84C7C22}" destId="{1B7F47AA-BE26-429E-A1E5-3CB54C76A682}" srcOrd="0" destOrd="0" presId="urn:microsoft.com/office/officeart/2005/8/layout/bProcess3"/>
    <dgm:cxn modelId="{421901E6-3A3E-4CDB-B271-732BA3C5E256}" type="presOf" srcId="{C66B1440-0AFC-47EB-BC8E-97CFB0889048}" destId="{13ED84C8-9BA3-4202-96A2-25F0C6845CDB}" srcOrd="0" destOrd="0" presId="urn:microsoft.com/office/officeart/2005/8/layout/bProcess3"/>
    <dgm:cxn modelId="{0AAF3A4A-12C8-40F9-ABA8-D0EE684920AA}" srcId="{0E7BEFAA-D01F-4775-8E36-C3E9035C96E3}" destId="{2B34531A-39CC-4B47-8CA1-0E7EE84C7C22}" srcOrd="3" destOrd="0" parTransId="{F3885F43-7A84-41F2-B020-9A3FD777941D}" sibTransId="{06F9B963-1212-454B-933A-EEC598FB1221}"/>
    <dgm:cxn modelId="{1DDABFF9-FCD6-411D-8BF2-F0DD0A08D374}" type="presOf" srcId="{740D723D-289B-484B-A94C-BC8A9F06DBEA}" destId="{720F5ED9-D9AD-46CA-A9D5-52ACDEE3A3DF}" srcOrd="1" destOrd="0" presId="urn:microsoft.com/office/officeart/2005/8/layout/bProcess3"/>
    <dgm:cxn modelId="{EF8FAA83-F58C-4394-AB5B-6458FDF7A71E}" type="presOf" srcId="{3EFCF50E-7C85-47CA-985D-2C8ECD11D35D}" destId="{9842C20A-9327-49F2-B03F-7A2081DB152B}" srcOrd="0" destOrd="0" presId="urn:microsoft.com/office/officeart/2005/8/layout/bProcess3"/>
    <dgm:cxn modelId="{D38B06A6-CE13-4A7D-ABB4-B86D4F6F8102}" srcId="{0E7BEFAA-D01F-4775-8E36-C3E9035C96E3}" destId="{3EFCF50E-7C85-47CA-985D-2C8ECD11D35D}" srcOrd="0" destOrd="0" parTransId="{8E5FBC7D-72E3-4A5A-B362-64D0E25A1946}" sibTransId="{366C8AB7-C03E-468B-84DE-F41DD51F2725}"/>
    <dgm:cxn modelId="{2F5F9EDA-B349-411E-983D-ED2FF96006DE}" type="presOf" srcId="{740D723D-289B-484B-A94C-BC8A9F06DBEA}" destId="{482C72B5-C375-4961-8B64-ECB392CE34C7}" srcOrd="0" destOrd="0" presId="urn:microsoft.com/office/officeart/2005/8/layout/bProcess3"/>
    <dgm:cxn modelId="{0AFC1A03-C6DA-4DE8-AABB-8C4E1342738F}" type="presOf" srcId="{366C8AB7-C03E-468B-84DE-F41DD51F2725}" destId="{09F9FFF2-52EF-4DB7-A750-DB9A4E9B8775}" srcOrd="1" destOrd="0" presId="urn:microsoft.com/office/officeart/2005/8/layout/bProcess3"/>
    <dgm:cxn modelId="{3B764976-BD92-43B5-B6BB-24B1452A9070}" type="presParOf" srcId="{F1E9E9BF-ECB6-4716-B79F-C90733B86993}" destId="{9842C20A-9327-49F2-B03F-7A2081DB152B}" srcOrd="0" destOrd="0" presId="urn:microsoft.com/office/officeart/2005/8/layout/bProcess3"/>
    <dgm:cxn modelId="{B24D413C-4295-4E95-8E73-862BDCBAE996}" type="presParOf" srcId="{F1E9E9BF-ECB6-4716-B79F-C90733B86993}" destId="{A6C74038-9682-4AD8-B19B-44417D6AA8EB}" srcOrd="1" destOrd="0" presId="urn:microsoft.com/office/officeart/2005/8/layout/bProcess3"/>
    <dgm:cxn modelId="{EA781B70-28CD-4D48-A82F-34241CB334CE}" type="presParOf" srcId="{A6C74038-9682-4AD8-B19B-44417D6AA8EB}" destId="{09F9FFF2-52EF-4DB7-A750-DB9A4E9B8775}" srcOrd="0" destOrd="0" presId="urn:microsoft.com/office/officeart/2005/8/layout/bProcess3"/>
    <dgm:cxn modelId="{071AF46F-FA35-4420-9F7B-44A85634E684}" type="presParOf" srcId="{F1E9E9BF-ECB6-4716-B79F-C90733B86993}" destId="{9161CBE3-FA6E-4C5B-A2AD-85C9F40B2282}" srcOrd="2" destOrd="0" presId="urn:microsoft.com/office/officeart/2005/8/layout/bProcess3"/>
    <dgm:cxn modelId="{8CF0C730-968F-4644-A02D-00B9C93A4335}" type="presParOf" srcId="{F1E9E9BF-ECB6-4716-B79F-C90733B86993}" destId="{482C72B5-C375-4961-8B64-ECB392CE34C7}" srcOrd="3" destOrd="0" presId="urn:microsoft.com/office/officeart/2005/8/layout/bProcess3"/>
    <dgm:cxn modelId="{C498F7AB-BA64-4BE0-90DE-01F3904F611D}" type="presParOf" srcId="{482C72B5-C375-4961-8B64-ECB392CE34C7}" destId="{720F5ED9-D9AD-46CA-A9D5-52ACDEE3A3DF}" srcOrd="0" destOrd="0" presId="urn:microsoft.com/office/officeart/2005/8/layout/bProcess3"/>
    <dgm:cxn modelId="{A9BBAB5E-1D2B-4D9E-BB97-6C993F1B1398}" type="presParOf" srcId="{F1E9E9BF-ECB6-4716-B79F-C90733B86993}" destId="{F8350F9D-6C86-4660-BC66-13EE8C9F01A4}" srcOrd="4" destOrd="0" presId="urn:microsoft.com/office/officeart/2005/8/layout/bProcess3"/>
    <dgm:cxn modelId="{C369B6BA-81B4-412A-B163-5181C08890C7}" type="presParOf" srcId="{F1E9E9BF-ECB6-4716-B79F-C90733B86993}" destId="{13ED84C8-9BA3-4202-96A2-25F0C6845CDB}" srcOrd="5" destOrd="0" presId="urn:microsoft.com/office/officeart/2005/8/layout/bProcess3"/>
    <dgm:cxn modelId="{6CC27EEE-A8CD-4302-8480-CF85F3E66243}" type="presParOf" srcId="{13ED84C8-9BA3-4202-96A2-25F0C6845CDB}" destId="{F745873F-E11A-4C4D-8E49-140854981AC5}" srcOrd="0" destOrd="0" presId="urn:microsoft.com/office/officeart/2005/8/layout/bProcess3"/>
    <dgm:cxn modelId="{D1C1D079-85D4-4FC0-AA4B-1208C9234306}" type="presParOf" srcId="{F1E9E9BF-ECB6-4716-B79F-C90733B86993}" destId="{1B7F47AA-BE26-429E-A1E5-3CB54C76A682}" srcOrd="6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810E45-E5A7-473F-A825-031B4949CF03}">
      <dsp:nvSpPr>
        <dsp:cNvPr id="0" name=""/>
        <dsp:cNvSpPr/>
      </dsp:nvSpPr>
      <dsp:spPr>
        <a:xfrm>
          <a:off x="71293" y="0"/>
          <a:ext cx="6365507" cy="133934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Предметная область: русский язык</a:t>
          </a:r>
          <a:endParaRPr lang="ru-RU" sz="2500" kern="1200" dirty="0"/>
        </a:p>
      </dsp:txBody>
      <dsp:txXfrm>
        <a:off x="71293" y="0"/>
        <a:ext cx="4998701" cy="1339348"/>
      </dsp:txXfrm>
    </dsp:sp>
    <dsp:sp modelId="{D9BBB23D-B353-4FE7-BB04-D0C68A718989}">
      <dsp:nvSpPr>
        <dsp:cNvPr id="0" name=""/>
        <dsp:cNvSpPr/>
      </dsp:nvSpPr>
      <dsp:spPr>
        <a:xfrm>
          <a:off x="356629" y="1587472"/>
          <a:ext cx="6365507" cy="1339348"/>
        </a:xfrm>
        <a:prstGeom prst="roundRect">
          <a:avLst>
            <a:gd name="adj" fmla="val 10000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Проблемная ситуация: О чём может рассказать конфетный фантик?</a:t>
          </a:r>
          <a:endParaRPr lang="ru-RU" sz="2500" kern="1200" dirty="0"/>
        </a:p>
      </dsp:txBody>
      <dsp:txXfrm>
        <a:off x="356629" y="1587472"/>
        <a:ext cx="4933268" cy="1339348"/>
      </dsp:txXfrm>
    </dsp:sp>
    <dsp:sp modelId="{6D4EB701-3477-4BD1-9A6C-20D4AF140043}">
      <dsp:nvSpPr>
        <dsp:cNvPr id="0" name=""/>
        <dsp:cNvSpPr/>
      </dsp:nvSpPr>
      <dsp:spPr>
        <a:xfrm>
          <a:off x="1123324" y="3125147"/>
          <a:ext cx="6365507" cy="1339348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Проблема проекта: Как использовать фантики на уроках русского  языка?</a:t>
          </a:r>
          <a:endParaRPr lang="ru-RU" sz="2500" kern="1200" dirty="0"/>
        </a:p>
      </dsp:txBody>
      <dsp:txXfrm>
        <a:off x="1123324" y="3125147"/>
        <a:ext cx="4933268" cy="1339348"/>
      </dsp:txXfrm>
    </dsp:sp>
    <dsp:sp modelId="{57791225-51EE-447B-A74B-EA725BDC013A}">
      <dsp:nvSpPr>
        <dsp:cNvPr id="0" name=""/>
        <dsp:cNvSpPr/>
      </dsp:nvSpPr>
      <dsp:spPr>
        <a:xfrm>
          <a:off x="5494930" y="1015672"/>
          <a:ext cx="870576" cy="870576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494930" y="1015672"/>
        <a:ext cx="870576" cy="870576"/>
      </dsp:txXfrm>
    </dsp:sp>
    <dsp:sp modelId="{8CB04F1B-7106-41A7-9AB9-18C84822D882}">
      <dsp:nvSpPr>
        <dsp:cNvPr id="0" name=""/>
        <dsp:cNvSpPr/>
      </dsp:nvSpPr>
      <dsp:spPr>
        <a:xfrm>
          <a:off x="6056592" y="2569317"/>
          <a:ext cx="870576" cy="870576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056592" y="2569317"/>
        <a:ext cx="870576" cy="87057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C74038-9682-4AD8-B19B-44417D6AA8EB}">
      <dsp:nvSpPr>
        <dsp:cNvPr id="0" name=""/>
        <dsp:cNvSpPr/>
      </dsp:nvSpPr>
      <dsp:spPr>
        <a:xfrm>
          <a:off x="3346363" y="894389"/>
          <a:ext cx="68989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89896" y="45720"/>
              </a:lnTo>
            </a:path>
          </a:pathLst>
        </a:custGeom>
        <a:noFill/>
        <a:ln w="9525" cap="flat" cmpd="sng" algn="ctr">
          <a:solidFill>
            <a:schemeClr val="accent1">
              <a:shade val="90000"/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73299" y="936506"/>
        <a:ext cx="36024" cy="7204"/>
      </dsp:txXfrm>
    </dsp:sp>
    <dsp:sp modelId="{9842C20A-9327-49F2-B03F-7A2081DB152B}">
      <dsp:nvSpPr>
        <dsp:cNvPr id="0" name=""/>
        <dsp:cNvSpPr/>
      </dsp:nvSpPr>
      <dsp:spPr>
        <a:xfrm>
          <a:off x="215569" y="331"/>
          <a:ext cx="3132594" cy="187955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Первый этап: </a:t>
          </a:r>
          <a:r>
            <a:rPr lang="ru-RU" sz="2400" kern="1200" dirty="0" smtClean="0"/>
            <a:t>подготовительный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( срок 1 неделя )</a:t>
          </a:r>
          <a:endParaRPr lang="ru-RU" sz="2400" kern="1200" dirty="0"/>
        </a:p>
      </dsp:txBody>
      <dsp:txXfrm>
        <a:off x="215569" y="331"/>
        <a:ext cx="3132594" cy="1879556"/>
      </dsp:txXfrm>
    </dsp:sp>
    <dsp:sp modelId="{482C72B5-C375-4961-8B64-ECB392CE34C7}">
      <dsp:nvSpPr>
        <dsp:cNvPr id="0" name=""/>
        <dsp:cNvSpPr/>
      </dsp:nvSpPr>
      <dsp:spPr>
        <a:xfrm>
          <a:off x="1781866" y="1878087"/>
          <a:ext cx="3853090" cy="689896"/>
        </a:xfrm>
        <a:custGeom>
          <a:avLst/>
          <a:gdLst/>
          <a:ahLst/>
          <a:cxnLst/>
          <a:rect l="0" t="0" r="0" b="0"/>
          <a:pathLst>
            <a:path>
              <a:moveTo>
                <a:pt x="3853090" y="0"/>
              </a:moveTo>
              <a:lnTo>
                <a:pt x="3853090" y="362048"/>
              </a:lnTo>
              <a:lnTo>
                <a:pt x="0" y="362048"/>
              </a:lnTo>
              <a:lnTo>
                <a:pt x="0" y="689896"/>
              </a:lnTo>
            </a:path>
          </a:pathLst>
        </a:custGeom>
        <a:noFill/>
        <a:ln w="9525" cap="flat" cmpd="sng" algn="ctr">
          <a:solidFill>
            <a:schemeClr val="accent1">
              <a:shade val="90000"/>
              <a:hueOff val="153150"/>
              <a:satOff val="-2127"/>
              <a:lumOff val="1147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10415" y="2219433"/>
        <a:ext cx="195993" cy="7204"/>
      </dsp:txXfrm>
    </dsp:sp>
    <dsp:sp modelId="{9161CBE3-FA6E-4C5B-A2AD-85C9F40B2282}">
      <dsp:nvSpPr>
        <dsp:cNvPr id="0" name=""/>
        <dsp:cNvSpPr/>
      </dsp:nvSpPr>
      <dsp:spPr>
        <a:xfrm>
          <a:off x="4068660" y="331"/>
          <a:ext cx="3132594" cy="1879556"/>
        </a:xfrm>
        <a:prstGeom prst="rect">
          <a:avLst/>
        </a:prstGeom>
        <a:solidFill>
          <a:schemeClr val="accent1">
            <a:shade val="80000"/>
            <a:hueOff val="102082"/>
            <a:satOff val="-1464"/>
            <a:lumOff val="85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Второй этап: </a:t>
          </a:r>
          <a:r>
            <a:rPr lang="ru-RU" sz="2400" kern="1200" dirty="0" smtClean="0"/>
            <a:t>исследовательский (срок 1 неделя)</a:t>
          </a:r>
          <a:endParaRPr lang="ru-RU" sz="2400" kern="1200" dirty="0"/>
        </a:p>
      </dsp:txBody>
      <dsp:txXfrm>
        <a:off x="4068660" y="331"/>
        <a:ext cx="3132594" cy="1879556"/>
      </dsp:txXfrm>
    </dsp:sp>
    <dsp:sp modelId="{13ED84C8-9BA3-4202-96A2-25F0C6845CDB}">
      <dsp:nvSpPr>
        <dsp:cNvPr id="0" name=""/>
        <dsp:cNvSpPr/>
      </dsp:nvSpPr>
      <dsp:spPr>
        <a:xfrm>
          <a:off x="3346363" y="3494442"/>
          <a:ext cx="68989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89896" y="45720"/>
              </a:lnTo>
            </a:path>
          </a:pathLst>
        </a:custGeom>
        <a:noFill/>
        <a:ln w="9525" cap="flat" cmpd="sng" algn="ctr">
          <a:solidFill>
            <a:schemeClr val="accent1">
              <a:shade val="90000"/>
              <a:hueOff val="306300"/>
              <a:satOff val="-4255"/>
              <a:lumOff val="22954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673299" y="3536560"/>
        <a:ext cx="36024" cy="7204"/>
      </dsp:txXfrm>
    </dsp:sp>
    <dsp:sp modelId="{F8350F9D-6C86-4660-BC66-13EE8C9F01A4}">
      <dsp:nvSpPr>
        <dsp:cNvPr id="0" name=""/>
        <dsp:cNvSpPr/>
      </dsp:nvSpPr>
      <dsp:spPr>
        <a:xfrm>
          <a:off x="215569" y="2600384"/>
          <a:ext cx="3132594" cy="1879556"/>
        </a:xfrm>
        <a:prstGeom prst="rect">
          <a:avLst/>
        </a:prstGeom>
        <a:solidFill>
          <a:schemeClr val="accent1">
            <a:shade val="80000"/>
            <a:hueOff val="204164"/>
            <a:satOff val="-2928"/>
            <a:lumOff val="170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Третий этап</a:t>
          </a:r>
          <a:r>
            <a:rPr lang="ru-RU" sz="2400" kern="1200" dirty="0" smtClean="0"/>
            <a:t>: осуществление деятельности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(1 неделя)</a:t>
          </a:r>
          <a:endParaRPr lang="ru-RU" sz="2400" kern="1200" dirty="0"/>
        </a:p>
      </dsp:txBody>
      <dsp:txXfrm>
        <a:off x="215569" y="2600384"/>
        <a:ext cx="3132594" cy="1879556"/>
      </dsp:txXfrm>
    </dsp:sp>
    <dsp:sp modelId="{1B7F47AA-BE26-429E-A1E5-3CB54C76A682}">
      <dsp:nvSpPr>
        <dsp:cNvPr id="0" name=""/>
        <dsp:cNvSpPr/>
      </dsp:nvSpPr>
      <dsp:spPr>
        <a:xfrm>
          <a:off x="4068660" y="2600384"/>
          <a:ext cx="3132594" cy="1879556"/>
        </a:xfrm>
        <a:prstGeom prst="rect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Четвертый этап: Создание собственного продукта ( 1 неделя)</a:t>
          </a:r>
          <a:endParaRPr lang="ru-RU" sz="2400" kern="1200" dirty="0"/>
        </a:p>
      </dsp:txBody>
      <dsp:txXfrm>
        <a:off x="4068660" y="2600384"/>
        <a:ext cx="3132594" cy="18795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34.04255" units="1/cm"/>
          <inkml:channelProperty channel="Y" name="resolution" value="34.01993" units="1/cm"/>
        </inkml:channelProperties>
      </inkml:inkSource>
      <inkml:timestamp xml:id="ts0" timeString="2017-04-09T18:05:39.608"/>
    </inkml:context>
    <inkml:brush xml:id="br0">
      <inkml:brushProperty name="width" value="0.07938" units="cm"/>
      <inkml:brushProperty name="height" value="0.07938" units="cm"/>
      <inkml:brushProperty name="color" value="#FF0000"/>
      <inkml:brushProperty name="fitToCurve" value="1"/>
    </inkml:brush>
  </inkml:definitions>
  <inkml:trace contextRef="#ctx0" brushRef="#br0">0-1,'93'0,"-30"31,-1-31,0 0,-31 0,32 0,-32 0,0 0,0 0,-62 30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34.04255" units="1/cm"/>
          <inkml:channelProperty channel="Y" name="resolution" value="34.01993" units="1/cm"/>
        </inkml:channelProperties>
      </inkml:inkSource>
      <inkml:timestamp xml:id="ts0" timeString="2017-04-09T18:05:49.334"/>
    </inkml:context>
    <inkml:brush xml:id="br0">
      <inkml:brushProperty name="width" value="0.07938" units="cm"/>
      <inkml:brushProperty name="height" value="0.07938" units="cm"/>
      <inkml:brushProperty name="color" value="#FF0000"/>
      <inkml:brushProperty name="fitToCurve" value="1"/>
    </inkml:brush>
  </inkml:definitions>
  <inkml:trace contextRef="#ctx0" brushRef="#br0">0 30,'30'0,"0"0,-30-28,30 28,-1 0,1 0,0 0,0 0,-1 0,1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34.04255" units="1/cm"/>
          <inkml:channelProperty channel="Y" name="resolution" value="34.01993" units="1/cm"/>
        </inkml:channelProperties>
      </inkml:inkSource>
      <inkml:timestamp xml:id="ts0" timeString="2017-04-09T18:06:25.022"/>
    </inkml:context>
    <inkml:brush xml:id="br0">
      <inkml:brushProperty name="width" value="0.07938" units="cm"/>
      <inkml:brushProperty name="height" value="0.07938" units="cm"/>
      <inkml:brushProperty name="color" value="#FF0000"/>
      <inkml:brushProperty name="fitToCurve" value="1"/>
    </inkml:brush>
  </inkml:definitions>
  <inkml:trace contextRef="#ctx0" brushRef="#br0">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34.04255" units="1/cm"/>
          <inkml:channelProperty channel="Y" name="resolution" value="34.01993" units="1/cm"/>
        </inkml:channelProperties>
      </inkml:inkSource>
      <inkml:timestamp xml:id="ts0" timeString="2017-04-09T18:05:53.677"/>
    </inkml:context>
    <inkml:brush xml:id="br0">
      <inkml:brushProperty name="width" value="0.07938" units="cm"/>
      <inkml:brushProperty name="height" value="0.07938" units="cm"/>
      <inkml:brushProperty name="color" value="#FF0000"/>
      <inkml:brushProperty name="fitToCurve" value="1"/>
    </inkml:brush>
  </inkml:definitions>
  <inkml:trace contextRef="#ctx0" brushRef="#br0">88 383,'29'0,"1"0,-1 0,0 0,1 0,-1 0,0 0,1 0,-1 0,0 0,1 0,-1 0</inkml:trace>
  <inkml:trace contextRef="#ctx0" brushRef="#br0" timeOffset="3968">29 0,'-29'0,"58"0,1 0,-1 0,0 0,1 0,-1 0,0 0,1 0,-1 0,0 0,1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34.04255" units="1/cm"/>
          <inkml:channelProperty channel="Y" name="resolution" value="34.01993" units="1/cm"/>
        </inkml:channelProperties>
      </inkml:inkSource>
      <inkml:timestamp xml:id="ts0" timeString="2017-04-09T18:06:14.389"/>
    </inkml:context>
    <inkml:brush xml:id="br0">
      <inkml:brushProperty name="width" value="0.07938" units="cm"/>
      <inkml:brushProperty name="height" value="0.07938" units="cm"/>
      <inkml:brushProperty name="color" value="#FF0000"/>
      <inkml:brushProperty name="fitToCurve" value="1"/>
    </inkml:brush>
  </inkml:definitions>
  <inkml:trace contextRef="#ctx0" brushRef="#br0">0 30,'29'0,"1"0,-1 0,0 0,-29-28,30 28,-1 0,0 0,1 0,-1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34.04255" units="1/cm"/>
          <inkml:channelProperty channel="Y" name="resolution" value="34.01993" units="1/cm"/>
        </inkml:channelProperties>
      </inkml:inkSource>
      <inkml:timestamp xml:id="ts0" timeString="2017-04-09T18:06:16.773"/>
    </inkml:context>
    <inkml:brush xml:id="br0">
      <inkml:brushProperty name="width" value="0.07938" units="cm"/>
      <inkml:brushProperty name="height" value="0.07938" units="cm"/>
      <inkml:brushProperty name="color" value="#FF0000"/>
      <inkml:brushProperty name="fitToCurve" value="1"/>
    </inkml:brush>
  </inkml:definitions>
  <inkml:trace contextRef="#ctx0" brushRef="#br0">0 1,'30'0,"-1"0,1 0,-1 0,1 0,-1 0,1 0,-1 0,1 0,0 0,-1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34.04255" units="1/cm"/>
          <inkml:channelProperty channel="Y" name="resolution" value="34.01993" units="1/cm"/>
        </inkml:channelProperties>
      </inkml:inkSource>
      <inkml:timestamp xml:id="ts0" timeString="2017-04-09T18:06:49.694"/>
    </inkml:context>
    <inkml:brush xml:id="br0">
      <inkml:brushProperty name="width" value="0.03528" units="cm"/>
      <inkml:brushProperty name="height" value="0.03528" units="cm"/>
      <inkml:brushProperty name="fitToCurve" value="1"/>
      <inkml:brushProperty name="ignorePressure" value="1"/>
    </inkml:brush>
  </inkml:definitions>
  <inkml:trace contextRef="#ctx0" brushRef="#br0">83 29,'0'30,"0"-1,0 0,0 1,0-1,-29-29,29 30,-29-30,29 29,-29-29,29-29,29 29,-29-30,29 30,-29-29,0-1,29 30,-29-29,28 29,-28 29,-28-29,28 30,-29-1,29 1,0-1,-29-29,29 29,0-87,29 28,-29 1,29-1,-29 1,28 29,-28-29,29-1,-29 1,-29 29,29 29,-28 1,28-1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34.04255" units="1/cm"/>
          <inkml:channelProperty channel="Y" name="resolution" value="34.01993" units="1/cm"/>
        </inkml:channelProperties>
      </inkml:inkSource>
      <inkml:timestamp xml:id="ts0" timeString="2017-04-09T19:14:45.653"/>
    </inkml:context>
    <inkml:brush xml:id="br0">
      <inkml:brushProperty name="width" value="0.07938" units="cm"/>
      <inkml:brushProperty name="height" value="0.07938" units="cm"/>
      <inkml:brushProperty name="color" value="#FF0000"/>
      <inkml:brushProperty name="fitToCurve" value="1"/>
    </inkml:brush>
  </inkml:definitions>
  <inkml:trace contextRef="#ctx0" brushRef="#br0">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34.04255" units="1/cm"/>
          <inkml:channelProperty channel="Y" name="resolution" value="34.01993" units="1/cm"/>
        </inkml:channelProperties>
      </inkml:inkSource>
      <inkml:timestamp xml:id="ts0" timeString="2017-04-11T15:58:53.55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0,'30'0,"-1"0,0 0,1 0,-1 0,1 0,-1 0,1 0,-1 0,0 0,1 0,-1 0,1 0,-1 0,1 0,-1 0,0 0</inkml:trace>
  <inkml:trace contextRef="#ctx0" brushRef="#br0" timeOffset="4997">324 149,'29'0,"1"0,-1 0,1 0,-1 0,0 0,1 0,-1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7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5.emf"/><Relationship Id="rId4" Type="http://schemas.openxmlformats.org/officeDocument/2006/relationships/customXml" Target="../ink/ink8.xml"/><Relationship Id="rId9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13" Type="http://schemas.openxmlformats.org/officeDocument/2006/relationships/customXml" Target="../ink/ink5.xml"/><Relationship Id="rId18" Type="http://schemas.openxmlformats.org/officeDocument/2006/relationships/image" Target="../media/image9.emf"/><Relationship Id="rId7" Type="http://schemas.openxmlformats.org/officeDocument/2006/relationships/customXml" Target="../ink/ink2.xml"/><Relationship Id="rId12" Type="http://schemas.openxmlformats.org/officeDocument/2006/relationships/image" Target="../media/image6.emf"/><Relationship Id="rId17" Type="http://schemas.openxmlformats.org/officeDocument/2006/relationships/customXml" Target="../ink/ink7.xml"/><Relationship Id="rId16" Type="http://schemas.openxmlformats.org/officeDocument/2006/relationships/image" Target="../media/image8.emf"/><Relationship Id="rId20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11" Type="http://schemas.openxmlformats.org/officeDocument/2006/relationships/customXml" Target="../ink/ink4.xml"/><Relationship Id="rId5" Type="http://schemas.openxmlformats.org/officeDocument/2006/relationships/customXml" Target="../ink/ink1.xml"/><Relationship Id="rId15" Type="http://schemas.openxmlformats.org/officeDocument/2006/relationships/customXml" Target="../ink/ink6.xml"/><Relationship Id="rId10" Type="http://schemas.openxmlformats.org/officeDocument/2006/relationships/image" Target="../media/image5.emf"/><Relationship Id="rId19" Type="http://schemas.openxmlformats.org/officeDocument/2006/relationships/image" Target="../media/image10.jpeg"/><Relationship Id="rId9" Type="http://schemas.openxmlformats.org/officeDocument/2006/relationships/customXml" Target="../ink/ink3.xml"/><Relationship Id="rId1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png"/><Relationship Id="rId8" Type="http://schemas.openxmlformats.org/officeDocument/2006/relationships/image" Target="../media/image13.svg"/><Relationship Id="rId3" Type="http://schemas.openxmlformats.org/officeDocument/2006/relationships/image" Target="../media/image7.svg"/><Relationship Id="rId7" Type="http://schemas.openxmlformats.org/officeDocument/2006/relationships/image" Target="../media/image14.png"/><Relationship Id="rId12" Type="http://schemas.openxmlformats.org/officeDocument/2006/relationships/image" Target="../media/image9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11" Type="http://schemas.openxmlformats.org/officeDocument/2006/relationships/image" Target="../media/image15.png"/><Relationship Id="rId15" Type="http://schemas.openxmlformats.org/officeDocument/2006/relationships/image" Target="../media/image17.svg"/><Relationship Id="rId10" Type="http://schemas.openxmlformats.org/officeDocument/2006/relationships/image" Target="../media/image15.svg"/><Relationship Id="rId4" Type="http://schemas.openxmlformats.org/officeDocument/2006/relationships/image" Target="../media/image13.png"/><Relationship Id="rId1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331640" y="2348880"/>
            <a:ext cx="7500990" cy="3097244"/>
            <a:chOff x="1115616" y="2146449"/>
            <a:chExt cx="7165477" cy="333661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9"/>
              <a:ext cx="7165477" cy="10941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397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547664" y="1124744"/>
            <a:ext cx="71438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Курсовой проект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на тему: </a:t>
            </a:r>
          </a:p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«Тайна фантика»</a:t>
            </a:r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1142976" y="428605"/>
            <a:ext cx="7643866" cy="1785949"/>
          </a:xfrm>
        </p:spPr>
        <p:txBody>
          <a:bodyPr/>
          <a:lstStyle/>
          <a:p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sz="1400" dirty="0"/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3491880" y="5576894"/>
            <a:ext cx="5472608" cy="732426"/>
          </a:xfrm>
        </p:spPr>
        <p:txBody>
          <a:bodyPr/>
          <a:lstStyle/>
          <a:p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Разработала: Николаева Мария Петровна</a:t>
            </a:r>
            <a:endParaRPr lang="ru-RU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3" name="Picture 1" descr="C:\Users\user\Desktop\коров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284984"/>
            <a:ext cx="2718443" cy="228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071506" y="620688"/>
            <a:ext cx="5161798" cy="496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Сочетания ЧК, ЧН, ЧТ, ЩН, НЧ, НЩ, РЩ</a:t>
            </a:r>
            <a:endParaRPr lang="ru-RU" sz="2000" b="1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9" name="Рисунок 8" descr="2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268760"/>
            <a:ext cx="39624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340768"/>
            <a:ext cx="3962400" cy="3514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259632" y="332656"/>
            <a:ext cx="73448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Безударные проверяемые гласные в корне слова</a:t>
            </a:r>
            <a:endParaRPr lang="ru-RU" sz="2000" b="1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9" name="Рисунок 8" descr="3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764704"/>
            <a:ext cx="3528392" cy="2994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3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3573016"/>
            <a:ext cx="3962400" cy="2962275"/>
          </a:xfrm>
          <a:prstGeom prst="rect">
            <a:avLst/>
          </a:prstGeom>
        </p:spPr>
      </p:pic>
      <p:pic>
        <p:nvPicPr>
          <p:cNvPr id="11" name="Рисунок 10" descr="3-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1484784"/>
            <a:ext cx="3265664" cy="4365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p14="http://schemas.microsoft.com/office/powerpoint/2010/main" Requires="p14">
          <p:contentPart p14:bwMode="auto" r:id="rId4">
            <p14:nvContentPartPr>
              <p14:cNvPr id="25605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81333975" y="39779575"/>
              <a:ext cx="0" cy="0"/>
            </p14:xfrm>
          </p:contentPart>
        </mc:Choice>
        <mc:Fallback>
          <p:pic>
            <p:nvPicPr>
              <p:cNvPr id="25605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1333975" y="39779575"/>
                <a:ext cx="0" cy="0"/>
              </a:xfrm>
              <a:prstGeom prst="rect">
                <a:avLst/>
              </a:prstGeom>
            </p:spPr>
          </p:pic>
        </mc:Fallback>
      </mc:AlternateContent>
      <p:pic>
        <p:nvPicPr>
          <p:cNvPr id="9" name="Рисунок 8" descr="4-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87624" y="980728"/>
            <a:ext cx="3744341" cy="2723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403648" y="332656"/>
            <a:ext cx="71287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Непроверяемые гласные и согласные буквы в корне слова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Рисунок 17" descr="22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76056" y="1124744"/>
            <a:ext cx="3481569" cy="26111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2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259632" y="3717032"/>
            <a:ext cx="3672408" cy="2754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34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076056" y="3717032"/>
            <a:ext cx="3672408" cy="2745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p14="http://schemas.microsoft.com/office/powerpoint/2010/main" Requires="p14">
          <p:contentPart p14:bwMode="auto" r:id="rId3">
            <p14:nvContentPartPr>
              <p14:cNvPr id="1027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358063" y="5103813"/>
              <a:ext cx="201612" cy="53975"/>
            </p14:xfrm>
          </p:contentPart>
        </mc:Choice>
        <mc:Fallback>
          <p:pic>
            <p:nvPicPr>
              <p:cNvPr id="1027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7348702" y="5094457"/>
                <a:ext cx="220333" cy="72686"/>
              </a:xfrm>
              <a:prstGeom prst="rect">
                <a:avLst/>
              </a:prstGeom>
            </p:spPr>
          </p:pic>
        </mc:Fallback>
      </mc:AlternateContent>
      <p:sp>
        <p:nvSpPr>
          <p:cNvPr id="7" name="Прямоугольник 6"/>
          <p:cNvSpPr/>
          <p:nvPr/>
        </p:nvSpPr>
        <p:spPr>
          <a:xfrm>
            <a:off x="1403648" y="332656"/>
            <a:ext cx="74168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Раздельное написание предлогов и слитное написание приставок</a:t>
            </a:r>
            <a:endParaRPr lang="ru-RU" sz="2000" b="1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9" name="Рисунок 8" descr="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95736" y="1412776"/>
            <a:ext cx="4752528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620688"/>
            <a:ext cx="71287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Гласные буквы после шипящих в суффиксах существительных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 descr="C:\Users\Пользователь\Desktop\4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6768752" cy="4343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476672"/>
            <a:ext cx="7488832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Разработка собственной серии фантиков на тему </a:t>
            </a: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«Праздничные», посвященная разным праздникам (например, к Новому году можно выпустить фантики с изображением новогодних символов, и написать на конфете поздравления).</a:t>
            </a: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Серия фантиков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«Не забывай!».  Эта серия посвящена правилам безопасности, которые мы все знаем, но забываем соблюдать. А конфета с таким фантиком станет своеобразным напоминанием о необходимости сохранить свою жизнь. Вот некоторые варианты, которые у нас получились:</a:t>
            </a:r>
          </a:p>
          <a:p>
            <a:endParaRPr lang="ru-RU" sz="2000" b="1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b="1" i="1" dirty="0" smtClean="0"/>
              <a:t> «Не играй, дружок, с огнем, а то спалишь ты свой дом!»,</a:t>
            </a:r>
          </a:p>
          <a:p>
            <a:r>
              <a:rPr lang="ru-RU" sz="2000" b="1" i="1" dirty="0" smtClean="0"/>
              <a:t>«На дороге не зевай - много правил соблюдай»,</a:t>
            </a:r>
            <a:endParaRPr lang="ru-RU" sz="2000" dirty="0" smtClean="0"/>
          </a:p>
          <a:p>
            <a:r>
              <a:rPr lang="ru-RU" sz="2000" b="1" i="1" dirty="0" smtClean="0"/>
              <a:t>«Если ты с чужим уйдешь - то в беду ты попадешь!».</a:t>
            </a: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43042" y="785794"/>
            <a:ext cx="67151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4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 descr="C:\Users\user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928802"/>
            <a:ext cx="5715040" cy="41593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332656"/>
            <a:ext cx="7416824" cy="576065"/>
          </a:xfrm>
        </p:spPr>
        <p:txBody>
          <a:bodyPr/>
          <a:lstStyle/>
          <a:p>
            <a:pPr algn="l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Методический паспорт учебного проекта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endParaRPr lang="ru-RU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7272366" cy="2928958"/>
          </a:xfrm>
        </p:spPr>
        <p:txBody>
          <a:bodyPr/>
          <a:lstStyle/>
          <a:p>
            <a:pPr algn="just"/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1534879910"/>
              </p:ext>
            </p:extLst>
          </p:nvPr>
        </p:nvGraphicFramePr>
        <p:xfrm>
          <a:off x="1331640" y="1484784"/>
          <a:ext cx="7488832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1357290" y="2214554"/>
            <a:ext cx="7358115" cy="3538803"/>
            <a:chOff x="607288" y="-815361"/>
            <a:chExt cx="7925152" cy="5659512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607288" y="-815361"/>
              <a:ext cx="7925152" cy="590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8" name="Прямоугольник 3"/>
            <p:cNvSpPr>
              <a:spLocks noChangeArrowheads="1"/>
            </p:cNvSpPr>
            <p:nvPr/>
          </p:nvSpPr>
          <p:spPr bwMode="auto">
            <a:xfrm>
              <a:off x="2699547" y="4196516"/>
              <a:ext cx="3628503" cy="647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endPara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endParaRPr>
            </a:p>
          </p:txBody>
        </p:sp>
      </p:grp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1214414" y="1214422"/>
            <a:ext cx="7715304" cy="1571636"/>
          </a:xfrm>
        </p:spPr>
        <p:txBody>
          <a:bodyPr/>
          <a:lstStyle/>
          <a:p>
            <a:r>
              <a:rPr lang="ru-RU" sz="36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mc:AlternateContent xmlns:mc="http://schemas.openxmlformats.org/markup-compatibility/2006">
        <mc:Choice xmlns="" xmlns:p14="http://schemas.microsoft.com/office/powerpoint/2010/main" Requires="p14">
          <p:contentPart p14:bwMode="auto" r:id="rId5">
            <p14:nvContentPartPr>
              <p14:cNvPr id="6147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679700" y="3508375"/>
              <a:ext cx="160338" cy="22225"/>
            </p14:xfrm>
          </p:contentPart>
        </mc:Choice>
        <mc:Fallback>
          <p:pic>
            <p:nvPicPr>
              <p:cNvPr id="6147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2665288" y="3494036"/>
                <a:ext cx="189163" cy="5090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14="http://schemas.microsoft.com/office/powerpoint/2010/main" Requires="p14">
          <p:contentPart p14:bwMode="auto" r:id="rId7">
            <p14:nvContentPartPr>
              <p14:cNvPr id="6148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156200" y="4241800"/>
              <a:ext cx="96838" cy="11113"/>
            </p14:xfrm>
          </p:contentPart>
        </mc:Choice>
        <mc:Fallback>
          <p:pic>
            <p:nvPicPr>
              <p:cNvPr id="6148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5141800" y="4227461"/>
                <a:ext cx="125637" cy="3979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14="http://schemas.microsoft.com/office/powerpoint/2010/main" Requires="p14">
          <p:contentPart p14:bwMode="auto" r:id="rId9">
            <p14:nvContentPartPr>
              <p14:cNvPr id="6149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7460575" y="34664650"/>
              <a:ext cx="0" cy="0"/>
            </p14:xfrm>
          </p:contentPart>
        </mc:Choice>
        <mc:Fallback>
          <p:pic>
            <p:nvPicPr>
              <p:cNvPr id="6149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7460575" y="34664650"/>
                <a:ext cx="0" cy="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14="http://schemas.microsoft.com/office/powerpoint/2010/main" Requires="p14">
          <p:contentPart p14:bwMode="auto" r:id="rId11">
            <p14:nvContentPartPr>
              <p14:cNvPr id="6150" name="Ink 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613650" y="4338638"/>
              <a:ext cx="158750" cy="138112"/>
            </p14:xfrm>
          </p:contentPart>
        </mc:Choice>
        <mc:Fallback>
          <p:pic>
            <p:nvPicPr>
              <p:cNvPr id="6150" name="Ink 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7599251" y="4324251"/>
                <a:ext cx="187548" cy="16688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14="http://schemas.microsoft.com/office/powerpoint/2010/main" Requires="p14">
          <p:contentPart p14:bwMode="auto" r:id="rId13">
            <p14:nvContentPartPr>
              <p14:cNvPr id="6151" name="Ink 7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634288" y="5210175"/>
              <a:ext cx="95250" cy="11113"/>
            </p14:xfrm>
          </p:contentPart>
        </mc:Choice>
        <mc:Fallback>
          <p:pic>
            <p:nvPicPr>
              <p:cNvPr id="6151" name="Ink 7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7619911" y="5195836"/>
                <a:ext cx="124005" cy="3979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14="http://schemas.microsoft.com/office/powerpoint/2010/main" Requires="p14">
          <p:contentPart p14:bwMode="auto" r:id="rId15">
            <p14:nvContentPartPr>
              <p14:cNvPr id="6152" name="Ink 8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677150" y="5348288"/>
              <a:ext cx="117475" cy="1587"/>
            </p14:xfrm>
          </p:contentPart>
        </mc:Choice>
        <mc:Fallback>
          <p:pic>
            <p:nvPicPr>
              <p:cNvPr id="6152" name="Ink 8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7662736" y="5284808"/>
                <a:ext cx="146303" cy="12854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="" xmlns:p14="http://schemas.microsoft.com/office/powerpoint/2010/main" Requires="p14">
          <p:contentPart p14:bwMode="auto" r:id="rId17">
            <p14:nvContentPartPr>
              <p14:cNvPr id="6155" name="Ink 11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509838" y="3254375"/>
              <a:ext cx="52387" cy="95250"/>
            </p14:xfrm>
          </p:contentPart>
        </mc:Choice>
        <mc:Fallback>
          <p:pic>
            <p:nvPicPr>
              <p:cNvPr id="6155" name="Ink 11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2503379" y="3247905"/>
                <a:ext cx="65304" cy="108190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Прямоугольник 17"/>
          <p:cNvSpPr/>
          <p:nvPr/>
        </p:nvSpPr>
        <p:spPr>
          <a:xfrm>
            <a:off x="1187624" y="260648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Методический паспорт учебного проекта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Рисунок 20" descr="9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1475656" y="3284984"/>
            <a:ext cx="2553913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 descr="98.jp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5148064" y="836712"/>
            <a:ext cx="2784309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Прямоугольник 22"/>
          <p:cNvSpPr/>
          <p:nvPr/>
        </p:nvSpPr>
        <p:spPr>
          <a:xfrm>
            <a:off x="1403648" y="2132856"/>
            <a:ext cx="38630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Раскрыть тайны конфетного фантика.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139952" y="335699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1. Собрать фантики с разными наименованиями конфет.</a:t>
            </a:r>
            <a:br>
              <a:rPr lang="ru-RU" dirty="0" smtClean="0"/>
            </a:br>
            <a:r>
              <a:rPr lang="ru-RU" dirty="0" smtClean="0"/>
              <a:t>2. Рассмотреть названия с точки зрения русского языка (морфологии, лексики,  словообразования,  синтаксиса).</a:t>
            </a:r>
            <a:br>
              <a:rPr lang="ru-RU" dirty="0" smtClean="0"/>
            </a:br>
            <a:r>
              <a:rPr lang="ru-RU" dirty="0" smtClean="0"/>
              <a:t>3. Классифицировать фантики от конфет по частям речи.</a:t>
            </a:r>
            <a:br>
              <a:rPr lang="ru-RU" dirty="0" smtClean="0"/>
            </a:br>
            <a:r>
              <a:rPr lang="ru-RU" dirty="0" smtClean="0"/>
              <a:t>4. Создать наглядное пособие </a:t>
            </a:r>
            <a:r>
              <a:rPr lang="ru-RU" smtClean="0"/>
              <a:t>(кармашки, </a:t>
            </a:r>
            <a:r>
              <a:rPr lang="ru-RU" dirty="0" smtClean="0"/>
              <a:t>на которых написаны орфограммы </a:t>
            </a:r>
            <a:br>
              <a:rPr lang="ru-RU" dirty="0" smtClean="0"/>
            </a:br>
            <a:r>
              <a:rPr lang="ru-RU" dirty="0" smtClean="0"/>
              <a:t>5. Составить собственную серию фантиков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339752" y="1700808"/>
            <a:ext cx="1507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076056" y="2924944"/>
            <a:ext cx="1717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Задачи проекта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вал 13"/>
          <p:cNvSpPr/>
          <p:nvPr/>
        </p:nvSpPr>
        <p:spPr>
          <a:xfrm>
            <a:off x="1691680" y="1556792"/>
            <a:ext cx="1024482" cy="122413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Прямоугольник 8"/>
          <p:cNvSpPr/>
          <p:nvPr/>
        </p:nvSpPr>
        <p:spPr>
          <a:xfrm>
            <a:off x="1259632" y="404664"/>
            <a:ext cx="70567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Методический паспорт учебного проекта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1556792"/>
            <a:ext cx="1224136" cy="1296144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lc="http://schemas.openxmlformats.org/drawingml/2006/lockedCanvas" xmlns:a14="http://schemas.microsoft.com/office/drawing/2010/main" xmlns:dgm="http://schemas.openxmlformats.org/drawingml/2006/diagram" xmlns="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xmlns:dgm="http://schemas.openxmlformats.org/drawingml/2006/diagram" r:embed="rId3"/>
                </a:ext>
              </a:extLst>
            </a:blip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Овал 14"/>
          <p:cNvSpPr/>
          <p:nvPr/>
        </p:nvSpPr>
        <p:spPr>
          <a:xfrm>
            <a:off x="5292080" y="1700808"/>
            <a:ext cx="1224136" cy="109649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Овал 15"/>
          <p:cNvSpPr/>
          <p:nvPr/>
        </p:nvSpPr>
        <p:spPr>
          <a:xfrm>
            <a:off x="5436096" y="3212976"/>
            <a:ext cx="1224136" cy="115212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Овал 16"/>
          <p:cNvSpPr/>
          <p:nvPr/>
        </p:nvSpPr>
        <p:spPr>
          <a:xfrm>
            <a:off x="1835696" y="5013176"/>
            <a:ext cx="1080120" cy="116849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Овал 17"/>
          <p:cNvSpPr/>
          <p:nvPr/>
        </p:nvSpPr>
        <p:spPr>
          <a:xfrm>
            <a:off x="1763688" y="3429000"/>
            <a:ext cx="1152128" cy="10801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9" name="Прямоугольник 18"/>
          <p:cNvSpPr/>
          <p:nvPr/>
        </p:nvSpPr>
        <p:spPr>
          <a:xfrm>
            <a:off x="1835696" y="3356992"/>
            <a:ext cx="1016816" cy="1224136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lc="http://schemas.openxmlformats.org/drawingml/2006/lockedCanvas" xmlns:a14="http://schemas.microsoft.com/office/drawing/2010/main" xmlns:dgm="http://schemas.openxmlformats.org/drawingml/2006/diagram" xmlns="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xmlns:dgm="http://schemas.openxmlformats.org/drawingml/2006/diagram" r:embed="rId6"/>
                </a:ext>
              </a:extLst>
            </a:blip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Прямоугольник 19"/>
          <p:cNvSpPr/>
          <p:nvPr/>
        </p:nvSpPr>
        <p:spPr>
          <a:xfrm>
            <a:off x="1835696" y="5085184"/>
            <a:ext cx="1080120" cy="792088"/>
          </a:xfrm>
          <a:prstGeom prst="rect">
            <a:avLst/>
          </a:prstGeom>
          <a:blipFill>
            <a:blip r:embed="rId7" cstate="print">
              <a:extLst>
                <a:ext uri="{28A0092B-C50C-407E-A947-70E740481C1C}">
                  <a14:useLocalDpi xmlns:lc="http://schemas.openxmlformats.org/drawingml/2006/lockedCanvas" xmlns:a14="http://schemas.microsoft.com/office/drawing/2010/main" xmlns:dgm="http://schemas.openxmlformats.org/drawingml/2006/diagram" xmlns="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xmlns:dgm="http://schemas.openxmlformats.org/drawingml/2006/diagram" r:embed="rId10"/>
                </a:ext>
              </a:extLst>
            </a:blip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2" name="Овал 21"/>
          <p:cNvSpPr/>
          <p:nvPr/>
        </p:nvSpPr>
        <p:spPr>
          <a:xfrm>
            <a:off x="5508104" y="4797152"/>
            <a:ext cx="1296144" cy="129614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Прямоугольник 22"/>
          <p:cNvSpPr/>
          <p:nvPr/>
        </p:nvSpPr>
        <p:spPr>
          <a:xfrm>
            <a:off x="5436096" y="1628800"/>
            <a:ext cx="936104" cy="1080120"/>
          </a:xfrm>
          <a:prstGeom prst="rect">
            <a:avLst/>
          </a:prstGeom>
          <a:blipFill>
            <a:blip r:embed="rId11" cstate="print">
              <a:extLst>
                <a:ext uri="{28A0092B-C50C-407E-A947-70E740481C1C}">
                  <a14:useLocalDpi xmlns:lc="http://schemas.openxmlformats.org/drawingml/2006/lockedCanvas" xmlns:a14="http://schemas.microsoft.com/office/drawing/2010/main" xmlns:dgm="http://schemas.openxmlformats.org/drawingml/2006/diagram" xmlns="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xmlns:dgm="http://schemas.openxmlformats.org/drawingml/2006/diagram" r:embed="rId12"/>
                </a:ext>
              </a:extLst>
            </a:blip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4" name="Прямоугольник 23"/>
          <p:cNvSpPr/>
          <p:nvPr/>
        </p:nvSpPr>
        <p:spPr>
          <a:xfrm>
            <a:off x="5580112" y="3284984"/>
            <a:ext cx="936104" cy="936104"/>
          </a:xfrm>
          <a:prstGeom prst="rect">
            <a:avLst/>
          </a:prstGeom>
          <a:blipFill>
            <a:blip r:embed="rId13" cstate="print">
              <a:extLst>
                <a:ext uri="{28A0092B-C50C-407E-A947-70E740481C1C}">
                  <a14:useLocalDpi xmlns:lc="http://schemas.openxmlformats.org/drawingml/2006/lockedCanvas" xmlns:a14="http://schemas.microsoft.com/office/drawing/2010/main" xmlns:dgm="http://schemas.openxmlformats.org/drawingml/2006/diagram" xmlns="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xmlns:dgm="http://schemas.openxmlformats.org/drawingml/2006/diagram" r:embed="rId8"/>
                </a:ext>
              </a:extLst>
            </a:blip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Прямоугольник 24"/>
          <p:cNvSpPr/>
          <p:nvPr/>
        </p:nvSpPr>
        <p:spPr>
          <a:xfrm>
            <a:off x="5652120" y="4797152"/>
            <a:ext cx="1008112" cy="1080120"/>
          </a:xfrm>
          <a:prstGeom prst="rect">
            <a:avLst/>
          </a:prstGeom>
          <a:blipFill>
            <a:blip r:embed="rId14" cstate="print">
              <a:extLst>
                <a:ext uri="{28A0092B-C50C-407E-A947-70E740481C1C}">
                  <a14:useLocalDpi xmlns:lc="http://schemas.openxmlformats.org/drawingml/2006/lockedCanvas" xmlns:a14="http://schemas.microsoft.com/office/drawing/2010/main" xmlns:dgm="http://schemas.openxmlformats.org/drawingml/2006/diagram" xmlns="" val="0"/>
                </a:ext>
                <a:ext uri="{96DAC541-7B7A-43D3-8B79-37D633B846F1}">
                  <asvg:svgBlip xmlns:lc="http://schemas.openxmlformats.org/drawingml/2006/lockedCanvas" xmlns:asvg="http://schemas.microsoft.com/office/drawing/2016/SVG/main" xmlns="" xmlns:dgm="http://schemas.openxmlformats.org/drawingml/2006/diagram" r:embed="rId15"/>
                </a:ext>
              </a:extLst>
            </a:blip>
            <a:stretch>
              <a:fillRect/>
            </a:stretch>
          </a:blip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6" name="Прямоугольник 25"/>
          <p:cNvSpPr/>
          <p:nvPr/>
        </p:nvSpPr>
        <p:spPr>
          <a:xfrm>
            <a:off x="3059832" y="1844824"/>
            <a:ext cx="20882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ru-RU" sz="2000" dirty="0" smtClean="0">
                <a:ln w="18000"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По составу участников: один класс</a:t>
            </a:r>
            <a:endParaRPr lang="en-US" sz="2000" dirty="0">
              <a:ln w="18000">
                <a:prstDash val="solid"/>
                <a:miter lim="800000"/>
              </a:ln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131840" y="3068960"/>
            <a:ext cx="22322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ru-RU" sz="2000" dirty="0" smtClean="0">
                <a:ln w="18000"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Форма организации детей: групповая работа</a:t>
            </a:r>
            <a:endParaRPr lang="en-US" sz="2000" dirty="0">
              <a:ln w="18000">
                <a:prstDash val="solid"/>
                <a:miter lim="800000"/>
              </a:ln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059832" y="4797152"/>
            <a:ext cx="28083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ru-RU" sz="2000" dirty="0" smtClean="0">
                <a:ln w="18000"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Тип проекта по ведущей деятельности: творческий, исследовательский</a:t>
            </a:r>
            <a:endParaRPr lang="en-US" sz="2000" dirty="0">
              <a:ln w="18000">
                <a:prstDash val="solid"/>
                <a:miter lim="800000"/>
              </a:ln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804248" y="1916832"/>
            <a:ext cx="11657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0000"/>
              </a:lnSpc>
            </a:pPr>
            <a:r>
              <a:rPr lang="ru-RU" sz="2000" dirty="0" smtClean="0">
                <a:ln w="18000"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Класс: 5</a:t>
            </a:r>
            <a:endParaRPr lang="en-US" sz="2000" dirty="0">
              <a:ln w="18000">
                <a:prstDash val="solid"/>
                <a:miter lim="800000"/>
              </a:ln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660232" y="2708920"/>
            <a:ext cx="20527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ru-RU" sz="2000" dirty="0" smtClean="0">
                <a:ln w="18000"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Продолжительность работы по времени: проект рассчитан на 1 месяц</a:t>
            </a:r>
            <a:endParaRPr lang="ru-RU" sz="2000" dirty="0">
              <a:ln w="18000">
                <a:prstDash val="solid"/>
                <a:miter lim="800000"/>
              </a:ln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804248" y="4797152"/>
            <a:ext cx="18722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ru-RU" sz="2000" dirty="0" smtClean="0">
                <a:ln w="18000"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Сфера применения результатов:</a:t>
            </a:r>
          </a:p>
          <a:p>
            <a:pPr lvl="0">
              <a:lnSpc>
                <a:spcPct val="100000"/>
              </a:lnSpc>
            </a:pPr>
            <a:r>
              <a:rPr lang="ru-RU" sz="2000" dirty="0" smtClean="0">
                <a:ln w="18000">
                  <a:prstDash val="solid"/>
                  <a:miter lim="800000"/>
                </a:ln>
                <a:latin typeface="Arial" pitchFamily="34" charset="0"/>
                <a:cs typeface="Arial" pitchFamily="34" charset="0"/>
              </a:rPr>
              <a:t>русский язык</a:t>
            </a:r>
            <a:endParaRPr lang="en-US" sz="2000" dirty="0">
              <a:ln w="18000">
                <a:prstDash val="solid"/>
                <a:miter lim="800000"/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2" name="AutoShape 6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691680" y="260648"/>
            <a:ext cx="6912767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Актуальность проекта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Я считаю, что данная тема актуальна. Так как конфеты очень популярны и среди детей, и среди взрослых, значит, каждый из нас довольно часто имеет дело с конфетным фантиком. Интересно  знать его историю, с пользой для себя и других применять эти знания.</a:t>
            </a:r>
          </a:p>
          <a:p>
            <a:endParaRPr lang="ru-RU" dirty="0"/>
          </a:p>
        </p:txBody>
      </p:sp>
      <p:pic>
        <p:nvPicPr>
          <p:cNvPr id="18" name="Рисунок 17" descr="scale_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5" y="2141476"/>
            <a:ext cx="2664296" cy="3996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1644812070_50-klublady-ru-p-ochen-mnogo-sladostei-foto-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2636912"/>
            <a:ext cx="486454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99792" y="476672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Описание проекта</a:t>
            </a:r>
            <a:endParaRPr lang="ru-RU" sz="3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63688" y="170080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2" name="Схема 11"/>
          <p:cNvGraphicFramePr/>
          <p:nvPr/>
        </p:nvGraphicFramePr>
        <p:xfrm>
          <a:off x="1331640" y="1397000"/>
          <a:ext cx="7416824" cy="448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0" y="-121453"/>
          <a:ext cx="9144000" cy="6906555"/>
        </p:xfrm>
        <a:graphic>
          <a:graphicData uri="http://schemas.openxmlformats.org/drawingml/2006/table">
            <a:tbl>
              <a:tblPr/>
              <a:tblGrid>
                <a:gridCol w="4852737"/>
                <a:gridCol w="4291263"/>
              </a:tblGrid>
              <a:tr h="2825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Орфограмма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Названия конфет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5368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Заглавная буква в именах собственных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Лёвушка, Ермолинка, история Востока, Нильс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510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Буквы и, у, а после шипящих (сочетания ЧА-ЩА, ЧУ-ЩУ, ЖИ-ШИ)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маленькое чудо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45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Сочетания ЧК, ЧН, ЧТ, ЩН, НЧ, НЩ, РЩ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рачки, ласточка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4766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Безударные проверяемые гласные в корне слова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река молока, живинка, морские, сладкие зверята, морской бриз, мексиканка, морячки, украшение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4766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Проверяемые согласные в корне слова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буревестник, маска, золотая резеда, самый дерзкий, сладкие зверята, морской бриз, волшебный саквояж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5108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Непроверяемые гласные и согласные буквы в корне слова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река молока, золотая резеда, история Востока, капучино, цитрон,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25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волшебный саквояж,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510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Раздельное написание предлогов и слитное написание приставок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без комплексов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510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Гласные буквы после шипящих в суффиксах существительных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батончик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25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Перенос слов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шоко-тайна, тру-ля-ля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996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Падежные окончания имен существительных и прилагательных</a:t>
                      </a:r>
                      <a:endParaRPr lang="ru-RU" sz="1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без комплексов, сладкие зверята</a:t>
                      </a:r>
                      <a:endParaRPr lang="ru-RU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7863" marR="37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259632" y="332656"/>
            <a:ext cx="52830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Заглавная буква в именах собственных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заг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3212976"/>
            <a:ext cx="3787223" cy="3113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загл 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284984"/>
            <a:ext cx="4104456" cy="3078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загл 4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980728"/>
            <a:ext cx="4894294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7200800" cy="936104"/>
          </a:xfrm>
        </p:spPr>
        <p:txBody>
          <a:bodyPr/>
          <a:lstStyle/>
          <a:p>
            <a:r>
              <a:rPr lang="ru-RU" sz="4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4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332656"/>
            <a:ext cx="7560840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Буквы и, у, а после шипящих (сочетания ЧА-ЩА, ЧУ-ЩУ,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/>
                <a:cs typeface="Arial" pitchFamily="34" charset="0"/>
              </a:rPr>
              <a:t> ЖИ-ШИ)</a:t>
            </a:r>
            <a:endParaRPr lang="ru-RU" sz="2000" b="1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8" name="Рисунок 7" descr="2-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500" y="1538287"/>
            <a:ext cx="5715000" cy="3781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4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36609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529</Words>
  <Application>Microsoft Office PowerPoint</Application>
  <PresentationFormat>Экран (4:3)</PresentationFormat>
  <Paragraphs>76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</vt:lpstr>
      <vt:lpstr>Методический паспорт учебного проекта </vt:lpstr>
      <vt:lpstr>Слайд 3</vt:lpstr>
      <vt:lpstr>Слайд 4</vt:lpstr>
      <vt:lpstr>Слайд 5</vt:lpstr>
      <vt:lpstr>Слайд 6</vt:lpstr>
      <vt:lpstr>Слайд 7</vt:lpstr>
      <vt:lpstr>Слайд 8</vt:lpstr>
      <vt:lpstr>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Пользователь</cp:lastModifiedBy>
  <cp:revision>74</cp:revision>
  <dcterms:created xsi:type="dcterms:W3CDTF">2014-11-07T17:01:55Z</dcterms:created>
  <dcterms:modified xsi:type="dcterms:W3CDTF">2024-02-01T05:43:40Z</dcterms:modified>
</cp:coreProperties>
</file>