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300" r:id="rId2"/>
    <p:sldId id="301" r:id="rId3"/>
    <p:sldId id="302" r:id="rId4"/>
    <p:sldId id="303" r:id="rId5"/>
    <p:sldId id="304" r:id="rId6"/>
    <p:sldId id="305" r:id="rId7"/>
    <p:sldId id="306" r:id="rId8"/>
    <p:sldId id="286" r:id="rId9"/>
    <p:sldId id="285" r:id="rId10"/>
    <p:sldId id="266" r:id="rId11"/>
    <p:sldId id="308" r:id="rId12"/>
    <p:sldId id="276" r:id="rId13"/>
    <p:sldId id="290" r:id="rId14"/>
    <p:sldId id="299" r:id="rId1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 baseline="-250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 baseline="-250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 baseline="-250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 baseline="-250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 baseline="-250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 baseline="-250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 baseline="-250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 baseline="-250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 baseline="-250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80"/>
    <a:srgbClr val="0000FF"/>
    <a:srgbClr val="33CCFF"/>
    <a:srgbClr val="FFFF00"/>
    <a:srgbClr val="00FF00"/>
    <a:srgbClr val="FFFF66"/>
    <a:srgbClr val="FF0000"/>
    <a:srgbClr val="CCFFFF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14" autoAdjust="0"/>
    <p:restoredTop sz="94660"/>
  </p:normalViewPr>
  <p:slideViewPr>
    <p:cSldViewPr>
      <p:cViewPr>
        <p:scale>
          <a:sx n="75" d="100"/>
          <a:sy n="75" d="100"/>
        </p:scale>
        <p:origin x="-1260" y="13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72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aseline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aseline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048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aseline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aseline="0"/>
            </a:lvl1pPr>
          </a:lstStyle>
          <a:p>
            <a:pPr>
              <a:defRPr/>
            </a:pPr>
            <a:fld id="{C40B289E-FE85-46D8-95F6-732CCDB4354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58720117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E3E001D0-0E97-416C-B1CC-9CB475687B99}" type="slidenum">
              <a:rPr lang="ru-RU" altLang="ru-RU" baseline="0" smtClean="0"/>
              <a:pPr eaLnBrk="1" hangingPunct="1"/>
              <a:t>8</a:t>
            </a:fld>
            <a:endParaRPr lang="ru-RU" altLang="ru-RU" baseline="0" smtClean="0"/>
          </a:p>
        </p:txBody>
      </p:sp>
      <p:sp>
        <p:nvSpPr>
          <p:cNvPr id="235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ru-RU" altLang="ru-RU" smtClean="0"/>
              <a:t>Л.С. Атанасян.   Геометрия 7-9.      Глава </a:t>
            </a:r>
            <a:r>
              <a:rPr lang="en-US" altLang="ru-RU" smtClean="0"/>
              <a:t>V</a:t>
            </a:r>
            <a:r>
              <a:rPr lang="ru-RU" altLang="ru-RU" smtClean="0"/>
              <a:t>  «Четырехугольники»       </a:t>
            </a:r>
            <a:r>
              <a:rPr lang="en-US" altLang="ru-RU" smtClean="0"/>
              <a:t>§</a:t>
            </a:r>
            <a:r>
              <a:rPr lang="ru-RU" altLang="ru-RU" smtClean="0"/>
              <a:t> 1. « Многоугольники»</a:t>
            </a:r>
            <a:endParaRPr lang="en-US" altLang="ru-RU" smtClean="0"/>
          </a:p>
          <a:p>
            <a:pPr eaLnBrk="1" hangingPunct="1"/>
            <a:endParaRPr lang="ru-RU" alt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888FB141-D5DA-4DA3-853F-21226410A4A0}" type="slidenum">
              <a:rPr lang="ru-RU" altLang="ru-RU" baseline="0" smtClean="0"/>
              <a:pPr eaLnBrk="1" hangingPunct="1"/>
              <a:t>10</a:t>
            </a:fld>
            <a:endParaRPr lang="ru-RU" altLang="ru-RU" baseline="0" smtClean="0"/>
          </a:p>
        </p:txBody>
      </p:sp>
      <p:sp>
        <p:nvSpPr>
          <p:cNvPr id="245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ru-RU" altLang="ru-RU" smtClean="0"/>
              <a:t>Алтынов П.И. Тесты. 7-9 кл.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888FB141-D5DA-4DA3-853F-21226410A4A0}" type="slidenum">
              <a:rPr lang="ru-RU" altLang="ru-RU" baseline="0" smtClean="0"/>
              <a:pPr eaLnBrk="1" hangingPunct="1"/>
              <a:t>11</a:t>
            </a:fld>
            <a:endParaRPr lang="ru-RU" altLang="ru-RU" baseline="0" smtClean="0"/>
          </a:p>
        </p:txBody>
      </p:sp>
      <p:sp>
        <p:nvSpPr>
          <p:cNvPr id="245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ru-RU" altLang="ru-RU" smtClean="0"/>
              <a:t>Алтынов П.И. Тесты. 7-9 кл.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FCCBE1D1-8ED2-4D7A-A87C-D4BE1C9716E4}" type="slidenum">
              <a:rPr lang="ru-RU" altLang="ru-RU" baseline="0" smtClean="0"/>
              <a:pPr eaLnBrk="1" hangingPunct="1"/>
              <a:t>12</a:t>
            </a:fld>
            <a:endParaRPr lang="ru-RU" altLang="ru-RU" baseline="0" smtClean="0"/>
          </a:p>
        </p:txBody>
      </p:sp>
      <p:sp>
        <p:nvSpPr>
          <p:cNvPr id="266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ru-RU" altLang="ru-RU" smtClean="0"/>
              <a:t>Гаврилова Н.Ф. «Поурочные разработки по геометрии: 8 класс»</a:t>
            </a:r>
          </a:p>
          <a:p>
            <a:pPr eaLnBrk="1" hangingPunct="1"/>
            <a:endParaRPr lang="ru-RU" altLang="ru-RU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66662B0F-5302-476B-B0C1-BA1FA5332D38}" type="slidenum">
              <a:rPr lang="ru-RU" altLang="ru-RU" baseline="0" smtClean="0"/>
              <a:pPr eaLnBrk="1" hangingPunct="1"/>
              <a:t>13</a:t>
            </a:fld>
            <a:endParaRPr lang="ru-RU" altLang="ru-RU" baseline="0" smtClean="0"/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ru-RU" altLang="ru-RU" smtClean="0"/>
              <a:t>Гаврилова Н.Ф. «Поурочные разработки по геометрии: 8 класс»</a:t>
            </a:r>
          </a:p>
          <a:p>
            <a:pPr eaLnBrk="1" hangingPunct="1"/>
            <a:endParaRPr lang="ru-RU" alt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49F93C-52CF-4EF2-88F2-7166B20BD56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904982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70C2A1-22ED-47D2-99E3-A19E9FB18AE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0897356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07B8FB-0C4D-4D1B-A00A-339EF61426C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9788790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>
  <p:cSld name="Заголовок и объект над текс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229600" cy="21891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3941763"/>
            <a:ext cx="8229600" cy="218916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704A69-8F94-4FDB-B17C-4DA1B658CE8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15015202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Tx">
  <p:cSld name="Заголовок, два объекта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91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57200" y="3941763"/>
            <a:ext cx="4038600" cy="218916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6A6BDC-B115-4BB5-9016-4A27BEA5958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1845146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C4D9B9-FEA3-4329-89D9-E3CD44DB206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7605176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3AFE0D-00DA-4C07-A0FB-306FA20BAE9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6114666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060927-C772-4AF9-B590-90C8E0CF753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335693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8F504C-7DC5-4EFA-ABCA-3C2842F1F8A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1404750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2C0827-8A83-4257-872D-3B6ED4B4908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2338926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C4D18E-9B03-422F-B5AB-5DCD9AB7896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5929859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32AC0C-9DCC-48C0-B0C3-FA1AF2B3DE8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3443734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2A53B6-004D-4631-BD0A-434CE13B6CB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2887176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CCFFFF"/>
            </a:gs>
            <a:gs pos="50000">
              <a:schemeClr val="bg1"/>
            </a:gs>
            <a:gs pos="100000">
              <a:srgbClr val="CCFFFF"/>
            </a:gs>
          </a:gsLst>
          <a:lin ang="189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aseline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aseline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aseline="0"/>
            </a:lvl1pPr>
          </a:lstStyle>
          <a:p>
            <a:pPr>
              <a:defRPr/>
            </a:pPr>
            <a:fld id="{4B66D287-54E8-473F-9A8D-B06C93A7164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057400" y="5105400"/>
            <a:ext cx="6705600" cy="1219200"/>
          </a:xfrm>
        </p:spPr>
        <p:txBody>
          <a:bodyPr/>
          <a:lstStyle/>
          <a:p>
            <a:pPr algn="r"/>
            <a:endParaRPr lang="ru-RU" sz="20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143000" y="1371600"/>
            <a:ext cx="7082901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6600" b="1" baseline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</a:rPr>
              <a:t>Теорема </a:t>
            </a:r>
            <a:r>
              <a:rPr lang="ru-RU" sz="6600" b="1" baseline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Фалеса</a:t>
            </a:r>
            <a:endParaRPr lang="ru-RU" sz="66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201366" y="2590800"/>
            <a:ext cx="4966168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0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Геометрия 8 класс</a:t>
            </a:r>
            <a:endParaRPr lang="ru-RU" sz="60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2616441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Freeform 5"/>
          <p:cNvSpPr>
            <a:spLocks/>
          </p:cNvSpPr>
          <p:nvPr/>
        </p:nvSpPr>
        <p:spPr bwMode="auto">
          <a:xfrm>
            <a:off x="1079500" y="504825"/>
            <a:ext cx="6540500" cy="3548063"/>
          </a:xfrm>
          <a:custGeom>
            <a:avLst/>
            <a:gdLst>
              <a:gd name="T0" fmla="*/ 2147483647 w 4120"/>
              <a:gd name="T1" fmla="*/ 0 h 2235"/>
              <a:gd name="T2" fmla="*/ 0 w 4120"/>
              <a:gd name="T3" fmla="*/ 2147483647 h 2235"/>
              <a:gd name="T4" fmla="*/ 2147483647 w 4120"/>
              <a:gd name="T5" fmla="*/ 2147483647 h 2235"/>
              <a:gd name="T6" fmla="*/ 0 60000 65536"/>
              <a:gd name="T7" fmla="*/ 0 60000 65536"/>
              <a:gd name="T8" fmla="*/ 0 60000 65536"/>
              <a:gd name="T9" fmla="*/ 0 w 4120"/>
              <a:gd name="T10" fmla="*/ 0 h 2235"/>
              <a:gd name="T11" fmla="*/ 4120 w 4120"/>
              <a:gd name="T12" fmla="*/ 2235 h 2235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4120" h="2235">
                <a:moveTo>
                  <a:pt x="3339" y="0"/>
                </a:moveTo>
                <a:lnTo>
                  <a:pt x="0" y="522"/>
                </a:lnTo>
                <a:lnTo>
                  <a:pt x="4120" y="2235"/>
                </a:lnTo>
              </a:path>
            </a:pathLst>
          </a:cu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ru-RU" altLang="ru-RU"/>
          </a:p>
        </p:txBody>
      </p:sp>
      <p:grpSp>
        <p:nvGrpSpPr>
          <p:cNvPr id="2" name="Group 27"/>
          <p:cNvGrpSpPr>
            <a:grpSpLocks/>
          </p:cNvGrpSpPr>
          <p:nvPr/>
        </p:nvGrpSpPr>
        <p:grpSpPr bwMode="auto">
          <a:xfrm>
            <a:off x="1843088" y="360363"/>
            <a:ext cx="5624512" cy="4287837"/>
            <a:chOff x="1119" y="227"/>
            <a:chExt cx="3543" cy="2701"/>
          </a:xfrm>
        </p:grpSpPr>
        <p:sp>
          <p:nvSpPr>
            <p:cNvPr id="14366" name="Line 6"/>
            <p:cNvSpPr>
              <a:spLocks noChangeShapeType="1"/>
            </p:cNvSpPr>
            <p:nvPr/>
          </p:nvSpPr>
          <p:spPr bwMode="auto">
            <a:xfrm>
              <a:off x="1119" y="644"/>
              <a:ext cx="367" cy="833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4367" name="Freeform 7"/>
            <p:cNvSpPr>
              <a:spLocks/>
            </p:cNvSpPr>
            <p:nvPr/>
          </p:nvSpPr>
          <p:spPr bwMode="auto">
            <a:xfrm>
              <a:off x="1670" y="561"/>
              <a:ext cx="604" cy="1339"/>
            </a:xfrm>
            <a:custGeom>
              <a:avLst/>
              <a:gdLst>
                <a:gd name="T0" fmla="*/ 0 w 632"/>
                <a:gd name="T1" fmla="*/ 0 h 1544"/>
                <a:gd name="T2" fmla="*/ 551 w 632"/>
                <a:gd name="T3" fmla="*/ 1007 h 1544"/>
                <a:gd name="T4" fmla="*/ 0 60000 65536"/>
                <a:gd name="T5" fmla="*/ 0 60000 65536"/>
                <a:gd name="T6" fmla="*/ 0 w 632"/>
                <a:gd name="T7" fmla="*/ 0 h 1544"/>
                <a:gd name="T8" fmla="*/ 632 w 632"/>
                <a:gd name="T9" fmla="*/ 1544 h 1544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632" h="1544">
                  <a:moveTo>
                    <a:pt x="0" y="0"/>
                  </a:moveTo>
                  <a:lnTo>
                    <a:pt x="632" y="1544"/>
                  </a:lnTo>
                </a:path>
              </a:pathLst>
            </a:custGeom>
            <a:noFill/>
            <a:ln w="1905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baseline="-250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baseline="-250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baseline="-250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baseline="-25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baseline="-25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aseline="-25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aseline="-25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aseline="-25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aseline="-25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14368" name="Freeform 8"/>
            <p:cNvSpPr>
              <a:spLocks/>
            </p:cNvSpPr>
            <p:nvPr/>
          </p:nvSpPr>
          <p:spPr bwMode="auto">
            <a:xfrm>
              <a:off x="2267" y="477"/>
              <a:ext cx="803" cy="1771"/>
            </a:xfrm>
            <a:custGeom>
              <a:avLst/>
              <a:gdLst>
                <a:gd name="T0" fmla="*/ 0 w 840"/>
                <a:gd name="T1" fmla="*/ 0 h 2040"/>
                <a:gd name="T2" fmla="*/ 734 w 840"/>
                <a:gd name="T3" fmla="*/ 1334 h 2040"/>
                <a:gd name="T4" fmla="*/ 0 60000 65536"/>
                <a:gd name="T5" fmla="*/ 0 60000 65536"/>
                <a:gd name="T6" fmla="*/ 0 w 840"/>
                <a:gd name="T7" fmla="*/ 0 h 2040"/>
                <a:gd name="T8" fmla="*/ 840 w 840"/>
                <a:gd name="T9" fmla="*/ 2040 h 2040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840" h="2040">
                  <a:moveTo>
                    <a:pt x="0" y="0"/>
                  </a:moveTo>
                  <a:lnTo>
                    <a:pt x="840" y="2040"/>
                  </a:lnTo>
                </a:path>
              </a:pathLst>
            </a:custGeom>
            <a:noFill/>
            <a:ln w="1905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baseline="-250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baseline="-250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baseline="-250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baseline="-25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baseline="-25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aseline="-25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aseline="-25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aseline="-25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aseline="-25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14369" name="Freeform 9"/>
            <p:cNvSpPr>
              <a:spLocks/>
            </p:cNvSpPr>
            <p:nvPr/>
          </p:nvSpPr>
          <p:spPr bwMode="auto">
            <a:xfrm>
              <a:off x="2864" y="352"/>
              <a:ext cx="1018" cy="2271"/>
            </a:xfrm>
            <a:custGeom>
              <a:avLst/>
              <a:gdLst>
                <a:gd name="T0" fmla="*/ 0 w 1064"/>
                <a:gd name="T1" fmla="*/ 0 h 2616"/>
                <a:gd name="T2" fmla="*/ 932 w 1064"/>
                <a:gd name="T3" fmla="*/ 1711 h 2616"/>
                <a:gd name="T4" fmla="*/ 0 60000 65536"/>
                <a:gd name="T5" fmla="*/ 0 60000 65536"/>
                <a:gd name="T6" fmla="*/ 0 w 1064"/>
                <a:gd name="T7" fmla="*/ 0 h 2616"/>
                <a:gd name="T8" fmla="*/ 1064 w 1064"/>
                <a:gd name="T9" fmla="*/ 2616 h 261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064" h="2616">
                  <a:moveTo>
                    <a:pt x="0" y="0"/>
                  </a:moveTo>
                  <a:lnTo>
                    <a:pt x="1064" y="2616"/>
                  </a:lnTo>
                </a:path>
              </a:pathLst>
            </a:custGeom>
            <a:noFill/>
            <a:ln w="1905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baseline="-250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baseline="-250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baseline="-250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baseline="-25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baseline="-25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aseline="-25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aseline="-25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aseline="-25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aseline="-25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14370" name="Freeform 10"/>
            <p:cNvSpPr>
              <a:spLocks/>
            </p:cNvSpPr>
            <p:nvPr/>
          </p:nvSpPr>
          <p:spPr bwMode="auto">
            <a:xfrm>
              <a:off x="3461" y="227"/>
              <a:ext cx="1201" cy="2701"/>
            </a:xfrm>
            <a:custGeom>
              <a:avLst/>
              <a:gdLst>
                <a:gd name="T0" fmla="*/ 0 w 1256"/>
                <a:gd name="T1" fmla="*/ 0 h 3112"/>
                <a:gd name="T2" fmla="*/ 1098 w 1256"/>
                <a:gd name="T3" fmla="*/ 2034 h 3112"/>
                <a:gd name="T4" fmla="*/ 0 60000 65536"/>
                <a:gd name="T5" fmla="*/ 0 60000 65536"/>
                <a:gd name="T6" fmla="*/ 0 w 1256"/>
                <a:gd name="T7" fmla="*/ 0 h 3112"/>
                <a:gd name="T8" fmla="*/ 1256 w 1256"/>
                <a:gd name="T9" fmla="*/ 3112 h 3112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256" h="3112">
                  <a:moveTo>
                    <a:pt x="0" y="0"/>
                  </a:moveTo>
                  <a:lnTo>
                    <a:pt x="1256" y="3112"/>
                  </a:lnTo>
                </a:path>
              </a:pathLst>
            </a:custGeom>
            <a:noFill/>
            <a:ln w="1905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baseline="-250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baseline="-250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baseline="-250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baseline="-25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baseline="-25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aseline="-25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aseline="-25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aseline="-25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aseline="-25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</p:grpSp>
      <p:sp>
        <p:nvSpPr>
          <p:cNvPr id="14340" name="Text Box 11"/>
          <p:cNvSpPr txBox="1">
            <a:spLocks noChangeArrowheads="1"/>
          </p:cNvSpPr>
          <p:nvPr/>
        </p:nvSpPr>
        <p:spPr bwMode="auto">
          <a:xfrm>
            <a:off x="609600" y="1022350"/>
            <a:ext cx="3873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altLang="ru-RU" sz="2400" baseline="0"/>
              <a:t>Е</a:t>
            </a:r>
          </a:p>
        </p:txBody>
      </p:sp>
      <p:sp>
        <p:nvSpPr>
          <p:cNvPr id="14341" name="Text Box 12"/>
          <p:cNvSpPr txBox="1">
            <a:spLocks noChangeArrowheads="1"/>
          </p:cNvSpPr>
          <p:nvPr/>
        </p:nvSpPr>
        <p:spPr bwMode="auto">
          <a:xfrm>
            <a:off x="1847850" y="762000"/>
            <a:ext cx="438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altLang="ru-RU" sz="2400" baseline="0"/>
              <a:t>М</a:t>
            </a:r>
          </a:p>
        </p:txBody>
      </p:sp>
      <p:sp>
        <p:nvSpPr>
          <p:cNvPr id="14342" name="Text Box 13"/>
          <p:cNvSpPr txBox="1">
            <a:spLocks noChangeArrowheads="1"/>
          </p:cNvSpPr>
          <p:nvPr/>
        </p:nvSpPr>
        <p:spPr bwMode="auto">
          <a:xfrm>
            <a:off x="2668588" y="609600"/>
            <a:ext cx="55086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altLang="ru-RU" sz="2400" baseline="0"/>
              <a:t>М</a:t>
            </a:r>
            <a:r>
              <a:rPr lang="ru-RU" altLang="ru-RU" sz="2400"/>
              <a:t>1</a:t>
            </a:r>
            <a:endParaRPr lang="ru-RU" altLang="ru-RU" sz="2400" baseline="0"/>
          </a:p>
        </p:txBody>
      </p:sp>
      <p:sp>
        <p:nvSpPr>
          <p:cNvPr id="14343" name="Text Box 14"/>
          <p:cNvSpPr txBox="1">
            <a:spLocks noChangeArrowheads="1"/>
          </p:cNvSpPr>
          <p:nvPr/>
        </p:nvSpPr>
        <p:spPr bwMode="auto">
          <a:xfrm>
            <a:off x="3640138" y="457200"/>
            <a:ext cx="55086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altLang="ru-RU" sz="2400" baseline="0"/>
              <a:t>М</a:t>
            </a:r>
            <a:r>
              <a:rPr lang="ru-RU" altLang="ru-RU" sz="2400"/>
              <a:t>2</a:t>
            </a:r>
            <a:endParaRPr lang="ru-RU" altLang="ru-RU" sz="2400" baseline="0"/>
          </a:p>
        </p:txBody>
      </p:sp>
      <p:sp>
        <p:nvSpPr>
          <p:cNvPr id="14344" name="Text Box 15"/>
          <p:cNvSpPr txBox="1">
            <a:spLocks noChangeArrowheads="1"/>
          </p:cNvSpPr>
          <p:nvPr/>
        </p:nvSpPr>
        <p:spPr bwMode="auto">
          <a:xfrm>
            <a:off x="4554538" y="304800"/>
            <a:ext cx="55086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altLang="ru-RU" sz="2400" baseline="0"/>
              <a:t>М</a:t>
            </a:r>
            <a:r>
              <a:rPr lang="ru-RU" altLang="ru-RU" sz="2400"/>
              <a:t>3</a:t>
            </a:r>
            <a:endParaRPr lang="ru-RU" altLang="ru-RU" sz="2400" baseline="0"/>
          </a:p>
        </p:txBody>
      </p:sp>
      <p:sp>
        <p:nvSpPr>
          <p:cNvPr id="14345" name="Text Box 16"/>
          <p:cNvSpPr txBox="1">
            <a:spLocks noChangeArrowheads="1"/>
          </p:cNvSpPr>
          <p:nvPr/>
        </p:nvSpPr>
        <p:spPr bwMode="auto">
          <a:xfrm>
            <a:off x="5545138" y="152400"/>
            <a:ext cx="55086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altLang="ru-RU" sz="2400" baseline="0"/>
              <a:t>М</a:t>
            </a:r>
            <a:r>
              <a:rPr lang="ru-RU" altLang="ru-RU" sz="2400"/>
              <a:t>4</a:t>
            </a:r>
            <a:endParaRPr lang="ru-RU" altLang="ru-RU" sz="2400" baseline="0"/>
          </a:p>
        </p:txBody>
      </p:sp>
      <p:grpSp>
        <p:nvGrpSpPr>
          <p:cNvPr id="3" name="Group 33"/>
          <p:cNvGrpSpPr>
            <a:grpSpLocks/>
          </p:cNvGrpSpPr>
          <p:nvPr/>
        </p:nvGrpSpPr>
        <p:grpSpPr bwMode="auto">
          <a:xfrm>
            <a:off x="1849438" y="1816100"/>
            <a:ext cx="5284787" cy="2374900"/>
            <a:chOff x="1165" y="1144"/>
            <a:chExt cx="3329" cy="1496"/>
          </a:xfrm>
        </p:grpSpPr>
        <p:sp>
          <p:nvSpPr>
            <p:cNvPr id="14361" name="Text Box 17"/>
            <p:cNvSpPr txBox="1">
              <a:spLocks noChangeArrowheads="1"/>
            </p:cNvSpPr>
            <p:nvPr/>
          </p:nvSpPr>
          <p:spPr bwMode="auto">
            <a:xfrm>
              <a:off x="1165" y="1144"/>
              <a:ext cx="228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baseline="-250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baseline="-250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baseline="-250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baseline="-25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baseline="-25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aseline="-25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aseline="-25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aseline="-25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aseline="-25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r>
                <a:rPr lang="ru-RU" altLang="ru-RU" sz="2400" baseline="0"/>
                <a:t>К</a:t>
              </a:r>
            </a:p>
          </p:txBody>
        </p:sp>
        <p:sp>
          <p:nvSpPr>
            <p:cNvPr id="14362" name="Text Box 18"/>
            <p:cNvSpPr txBox="1">
              <a:spLocks noChangeArrowheads="1"/>
            </p:cNvSpPr>
            <p:nvPr/>
          </p:nvSpPr>
          <p:spPr bwMode="auto">
            <a:xfrm>
              <a:off x="1853" y="1394"/>
              <a:ext cx="299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baseline="-250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baseline="-250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baseline="-250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baseline="-25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baseline="-25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aseline="-25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aseline="-25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aseline="-25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aseline="-25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r>
                <a:rPr lang="ru-RU" altLang="ru-RU" sz="2400" baseline="0"/>
                <a:t>К</a:t>
              </a:r>
              <a:r>
                <a:rPr lang="ru-RU" altLang="ru-RU" sz="2400"/>
                <a:t>1</a:t>
              </a:r>
              <a:endParaRPr lang="ru-RU" altLang="ru-RU" sz="2400" baseline="0"/>
            </a:p>
          </p:txBody>
        </p:sp>
        <p:sp>
          <p:nvSpPr>
            <p:cNvPr id="14363" name="Text Box 19"/>
            <p:cNvSpPr txBox="1">
              <a:spLocks noChangeArrowheads="1"/>
            </p:cNvSpPr>
            <p:nvPr/>
          </p:nvSpPr>
          <p:spPr bwMode="auto">
            <a:xfrm>
              <a:off x="2634" y="1727"/>
              <a:ext cx="299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baseline="-250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baseline="-250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baseline="-250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baseline="-25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baseline="-25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aseline="-25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aseline="-25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aseline="-25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aseline="-25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r>
                <a:rPr lang="ru-RU" altLang="ru-RU" sz="2400" baseline="0"/>
                <a:t>К</a:t>
              </a:r>
              <a:r>
                <a:rPr lang="ru-RU" altLang="ru-RU" sz="2400"/>
                <a:t>2</a:t>
              </a:r>
              <a:endParaRPr lang="ru-RU" altLang="ru-RU" sz="2400" baseline="0"/>
            </a:p>
          </p:txBody>
        </p:sp>
        <p:sp>
          <p:nvSpPr>
            <p:cNvPr id="14364" name="Text Box 20"/>
            <p:cNvSpPr txBox="1">
              <a:spLocks noChangeArrowheads="1"/>
            </p:cNvSpPr>
            <p:nvPr/>
          </p:nvSpPr>
          <p:spPr bwMode="auto">
            <a:xfrm>
              <a:off x="3415" y="2019"/>
              <a:ext cx="299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baseline="-250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baseline="-250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baseline="-250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baseline="-25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baseline="-25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aseline="-25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aseline="-25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aseline="-25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aseline="-25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r>
                <a:rPr lang="ru-RU" altLang="ru-RU" sz="2400" baseline="0"/>
                <a:t>К</a:t>
              </a:r>
              <a:r>
                <a:rPr lang="ru-RU" altLang="ru-RU" sz="2400"/>
                <a:t>3</a:t>
              </a:r>
              <a:endParaRPr lang="ru-RU" altLang="ru-RU" sz="2400" baseline="0"/>
            </a:p>
          </p:txBody>
        </p:sp>
        <p:sp>
          <p:nvSpPr>
            <p:cNvPr id="14365" name="Text Box 21"/>
            <p:cNvSpPr txBox="1">
              <a:spLocks noChangeArrowheads="1"/>
            </p:cNvSpPr>
            <p:nvPr/>
          </p:nvSpPr>
          <p:spPr bwMode="auto">
            <a:xfrm>
              <a:off x="4195" y="2352"/>
              <a:ext cx="299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baseline="-250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baseline="-250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baseline="-250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baseline="-25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baseline="-25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aseline="-25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aseline="-25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aseline="-25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aseline="-25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r>
                <a:rPr lang="ru-RU" altLang="ru-RU" sz="2400" baseline="0"/>
                <a:t>К</a:t>
              </a:r>
              <a:r>
                <a:rPr lang="ru-RU" altLang="ru-RU" sz="2400"/>
                <a:t>4</a:t>
              </a:r>
              <a:endParaRPr lang="ru-RU" altLang="ru-RU" sz="2400" baseline="0"/>
            </a:p>
          </p:txBody>
        </p:sp>
      </p:grpSp>
      <p:sp>
        <p:nvSpPr>
          <p:cNvPr id="14347" name="Text Box 23"/>
          <p:cNvSpPr txBox="1">
            <a:spLocks noChangeArrowheads="1"/>
          </p:cNvSpPr>
          <p:nvPr/>
        </p:nvSpPr>
        <p:spPr bwMode="auto">
          <a:xfrm>
            <a:off x="457200" y="3810000"/>
            <a:ext cx="45910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altLang="ru-RU" sz="2400" baseline="0">
                <a:solidFill>
                  <a:srgbClr val="0000FF"/>
                </a:solidFill>
              </a:rPr>
              <a:t>МК</a:t>
            </a:r>
            <a:r>
              <a:rPr lang="ru-RU" altLang="ru-RU" sz="2400" baseline="0"/>
              <a:t> </a:t>
            </a:r>
            <a:r>
              <a:rPr lang="en-US" altLang="ru-RU" sz="2400" baseline="0"/>
              <a:t>II </a:t>
            </a:r>
            <a:r>
              <a:rPr lang="ru-RU" altLang="ru-RU" sz="2400" baseline="0">
                <a:solidFill>
                  <a:srgbClr val="0000FF"/>
                </a:solidFill>
              </a:rPr>
              <a:t>М</a:t>
            </a:r>
            <a:r>
              <a:rPr lang="ru-RU" altLang="ru-RU" sz="2400">
                <a:solidFill>
                  <a:srgbClr val="0000FF"/>
                </a:solidFill>
              </a:rPr>
              <a:t>1</a:t>
            </a:r>
            <a:r>
              <a:rPr lang="ru-RU" altLang="ru-RU" sz="2400" baseline="0">
                <a:solidFill>
                  <a:srgbClr val="0000FF"/>
                </a:solidFill>
              </a:rPr>
              <a:t>К</a:t>
            </a:r>
            <a:r>
              <a:rPr lang="ru-RU" altLang="ru-RU" sz="2400">
                <a:solidFill>
                  <a:srgbClr val="0000FF"/>
                </a:solidFill>
              </a:rPr>
              <a:t>1</a:t>
            </a:r>
            <a:r>
              <a:rPr lang="ru-RU" altLang="ru-RU" sz="2400" baseline="0"/>
              <a:t> </a:t>
            </a:r>
            <a:r>
              <a:rPr lang="en-US" altLang="ru-RU" sz="2400" baseline="0"/>
              <a:t>II </a:t>
            </a:r>
            <a:r>
              <a:rPr lang="ru-RU" altLang="ru-RU" sz="2400" baseline="0">
                <a:solidFill>
                  <a:srgbClr val="0000FF"/>
                </a:solidFill>
              </a:rPr>
              <a:t>М</a:t>
            </a:r>
            <a:r>
              <a:rPr lang="ru-RU" altLang="ru-RU" sz="2400">
                <a:solidFill>
                  <a:srgbClr val="0000FF"/>
                </a:solidFill>
              </a:rPr>
              <a:t>2</a:t>
            </a:r>
            <a:r>
              <a:rPr lang="ru-RU" altLang="ru-RU" sz="2400" baseline="0">
                <a:solidFill>
                  <a:srgbClr val="0000FF"/>
                </a:solidFill>
              </a:rPr>
              <a:t>К</a:t>
            </a:r>
            <a:r>
              <a:rPr lang="ru-RU" altLang="ru-RU" sz="2400">
                <a:solidFill>
                  <a:srgbClr val="0000FF"/>
                </a:solidFill>
              </a:rPr>
              <a:t>2</a:t>
            </a:r>
            <a:r>
              <a:rPr lang="ru-RU" altLang="ru-RU" sz="2400" baseline="0"/>
              <a:t> </a:t>
            </a:r>
            <a:r>
              <a:rPr lang="en-US" altLang="ru-RU" sz="2400" baseline="0"/>
              <a:t>II </a:t>
            </a:r>
            <a:r>
              <a:rPr lang="ru-RU" altLang="ru-RU" sz="2400" baseline="0">
                <a:solidFill>
                  <a:srgbClr val="0000FF"/>
                </a:solidFill>
              </a:rPr>
              <a:t>М</a:t>
            </a:r>
            <a:r>
              <a:rPr lang="ru-RU" altLang="ru-RU" sz="2400">
                <a:solidFill>
                  <a:srgbClr val="0000FF"/>
                </a:solidFill>
              </a:rPr>
              <a:t>3</a:t>
            </a:r>
            <a:r>
              <a:rPr lang="ru-RU" altLang="ru-RU" sz="2400" baseline="0">
                <a:solidFill>
                  <a:srgbClr val="0000FF"/>
                </a:solidFill>
              </a:rPr>
              <a:t>К</a:t>
            </a:r>
            <a:r>
              <a:rPr lang="ru-RU" altLang="ru-RU" sz="2400">
                <a:solidFill>
                  <a:srgbClr val="0000FF"/>
                </a:solidFill>
              </a:rPr>
              <a:t>3</a:t>
            </a:r>
            <a:r>
              <a:rPr lang="ru-RU" altLang="ru-RU" sz="2400" baseline="0"/>
              <a:t> </a:t>
            </a:r>
            <a:r>
              <a:rPr lang="en-US" altLang="ru-RU" sz="2400" baseline="0"/>
              <a:t>II </a:t>
            </a:r>
            <a:r>
              <a:rPr lang="ru-RU" altLang="ru-RU" sz="2400" baseline="0">
                <a:solidFill>
                  <a:srgbClr val="0000FF"/>
                </a:solidFill>
              </a:rPr>
              <a:t>М</a:t>
            </a:r>
            <a:r>
              <a:rPr lang="ru-RU" altLang="ru-RU" sz="2400">
                <a:solidFill>
                  <a:srgbClr val="0000FF"/>
                </a:solidFill>
              </a:rPr>
              <a:t>4</a:t>
            </a:r>
            <a:r>
              <a:rPr lang="ru-RU" altLang="ru-RU" sz="2400" baseline="0">
                <a:solidFill>
                  <a:srgbClr val="0000FF"/>
                </a:solidFill>
              </a:rPr>
              <a:t>К</a:t>
            </a:r>
            <a:r>
              <a:rPr lang="ru-RU" altLang="ru-RU" sz="2400">
                <a:solidFill>
                  <a:srgbClr val="0000FF"/>
                </a:solidFill>
              </a:rPr>
              <a:t>4</a:t>
            </a:r>
            <a:endParaRPr lang="ru-RU" altLang="ru-RU" sz="2400" baseline="0">
              <a:solidFill>
                <a:srgbClr val="0000FF"/>
              </a:solidFill>
            </a:endParaRPr>
          </a:p>
        </p:txBody>
      </p:sp>
      <p:sp>
        <p:nvSpPr>
          <p:cNvPr id="14348" name="Text Box 24"/>
          <p:cNvSpPr txBox="1">
            <a:spLocks noChangeArrowheads="1"/>
          </p:cNvSpPr>
          <p:nvPr/>
        </p:nvSpPr>
        <p:spPr bwMode="auto">
          <a:xfrm>
            <a:off x="514350" y="4495800"/>
            <a:ext cx="484663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altLang="ru-RU" sz="2400" baseline="0">
                <a:solidFill>
                  <a:srgbClr val="0000FF"/>
                </a:solidFill>
              </a:rPr>
              <a:t>ЕМ</a:t>
            </a:r>
            <a:r>
              <a:rPr lang="ru-RU" altLang="ru-RU" sz="2400" baseline="0"/>
              <a:t> =</a:t>
            </a:r>
            <a:r>
              <a:rPr lang="en-US" altLang="ru-RU" sz="2400" baseline="0"/>
              <a:t> </a:t>
            </a:r>
            <a:r>
              <a:rPr lang="ru-RU" altLang="ru-RU" sz="2400" baseline="0">
                <a:solidFill>
                  <a:srgbClr val="0000FF"/>
                </a:solidFill>
              </a:rPr>
              <a:t>ММ</a:t>
            </a:r>
            <a:r>
              <a:rPr lang="ru-RU" altLang="ru-RU" sz="2400">
                <a:solidFill>
                  <a:srgbClr val="0000FF"/>
                </a:solidFill>
              </a:rPr>
              <a:t>1</a:t>
            </a:r>
            <a:r>
              <a:rPr lang="ru-RU" altLang="ru-RU" sz="2400" baseline="0"/>
              <a:t> =</a:t>
            </a:r>
            <a:r>
              <a:rPr lang="en-US" altLang="ru-RU" sz="2400" baseline="0"/>
              <a:t> </a:t>
            </a:r>
            <a:r>
              <a:rPr lang="ru-RU" altLang="ru-RU" sz="2400" baseline="0">
                <a:solidFill>
                  <a:srgbClr val="0000FF"/>
                </a:solidFill>
              </a:rPr>
              <a:t>М</a:t>
            </a:r>
            <a:r>
              <a:rPr lang="ru-RU" altLang="ru-RU" sz="2400">
                <a:solidFill>
                  <a:srgbClr val="0000FF"/>
                </a:solidFill>
              </a:rPr>
              <a:t>1</a:t>
            </a:r>
            <a:r>
              <a:rPr lang="ru-RU" altLang="ru-RU" sz="2400" baseline="0">
                <a:solidFill>
                  <a:srgbClr val="0000FF"/>
                </a:solidFill>
              </a:rPr>
              <a:t>М</a:t>
            </a:r>
            <a:r>
              <a:rPr lang="ru-RU" altLang="ru-RU" sz="2400">
                <a:solidFill>
                  <a:srgbClr val="0000FF"/>
                </a:solidFill>
              </a:rPr>
              <a:t>2</a:t>
            </a:r>
            <a:r>
              <a:rPr lang="ru-RU" altLang="ru-RU" sz="2400" baseline="0"/>
              <a:t> =</a:t>
            </a:r>
            <a:r>
              <a:rPr lang="en-US" altLang="ru-RU" sz="2400" baseline="0"/>
              <a:t> </a:t>
            </a:r>
            <a:r>
              <a:rPr lang="ru-RU" altLang="ru-RU" sz="2400" baseline="0">
                <a:solidFill>
                  <a:srgbClr val="0000FF"/>
                </a:solidFill>
              </a:rPr>
              <a:t>М</a:t>
            </a:r>
            <a:r>
              <a:rPr lang="ru-RU" altLang="ru-RU" sz="2400">
                <a:solidFill>
                  <a:srgbClr val="0000FF"/>
                </a:solidFill>
              </a:rPr>
              <a:t>2</a:t>
            </a:r>
            <a:r>
              <a:rPr lang="ru-RU" altLang="ru-RU" sz="2400" baseline="0">
                <a:solidFill>
                  <a:srgbClr val="0000FF"/>
                </a:solidFill>
              </a:rPr>
              <a:t>М</a:t>
            </a:r>
            <a:r>
              <a:rPr lang="ru-RU" altLang="ru-RU" sz="2400">
                <a:solidFill>
                  <a:srgbClr val="0000FF"/>
                </a:solidFill>
              </a:rPr>
              <a:t>3</a:t>
            </a:r>
            <a:r>
              <a:rPr lang="ru-RU" altLang="ru-RU" sz="2400" baseline="0"/>
              <a:t> =</a:t>
            </a:r>
            <a:r>
              <a:rPr lang="en-US" altLang="ru-RU" sz="2400" baseline="0"/>
              <a:t> </a:t>
            </a:r>
            <a:r>
              <a:rPr lang="ru-RU" altLang="ru-RU" sz="2400" baseline="0">
                <a:solidFill>
                  <a:srgbClr val="0000FF"/>
                </a:solidFill>
              </a:rPr>
              <a:t>М</a:t>
            </a:r>
            <a:r>
              <a:rPr lang="ru-RU" altLang="ru-RU" sz="2400">
                <a:solidFill>
                  <a:srgbClr val="0000FF"/>
                </a:solidFill>
              </a:rPr>
              <a:t>3</a:t>
            </a:r>
            <a:r>
              <a:rPr lang="ru-RU" altLang="ru-RU" sz="2400" baseline="0">
                <a:solidFill>
                  <a:srgbClr val="0000FF"/>
                </a:solidFill>
              </a:rPr>
              <a:t>М</a:t>
            </a:r>
            <a:r>
              <a:rPr lang="ru-RU" altLang="ru-RU" sz="2400">
                <a:solidFill>
                  <a:srgbClr val="0000FF"/>
                </a:solidFill>
              </a:rPr>
              <a:t>4</a:t>
            </a:r>
            <a:endParaRPr lang="ru-RU" altLang="ru-RU" sz="2400" baseline="0">
              <a:solidFill>
                <a:srgbClr val="0000FF"/>
              </a:solidFill>
            </a:endParaRPr>
          </a:p>
        </p:txBody>
      </p:sp>
      <p:sp>
        <p:nvSpPr>
          <p:cNvPr id="14349" name="Text Box 25"/>
          <p:cNvSpPr txBox="1">
            <a:spLocks noChangeArrowheads="1"/>
          </p:cNvSpPr>
          <p:nvPr/>
        </p:nvSpPr>
        <p:spPr bwMode="auto">
          <a:xfrm>
            <a:off x="533400" y="5257800"/>
            <a:ext cx="2813591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altLang="ru-RU" sz="2400" baseline="0" dirty="0">
                <a:solidFill>
                  <a:srgbClr val="0000FF"/>
                </a:solidFill>
              </a:rPr>
              <a:t>КК</a:t>
            </a:r>
            <a:r>
              <a:rPr lang="ru-RU" altLang="ru-RU" sz="2400" dirty="0">
                <a:solidFill>
                  <a:srgbClr val="0000FF"/>
                </a:solidFill>
              </a:rPr>
              <a:t>4</a:t>
            </a:r>
            <a:r>
              <a:rPr lang="ru-RU" altLang="ru-RU" sz="2400" baseline="0" dirty="0">
                <a:solidFill>
                  <a:srgbClr val="0000FF"/>
                </a:solidFill>
              </a:rPr>
              <a:t> – К</a:t>
            </a:r>
            <a:r>
              <a:rPr lang="ru-RU" altLang="ru-RU" sz="2400" dirty="0">
                <a:solidFill>
                  <a:srgbClr val="0000FF"/>
                </a:solidFill>
              </a:rPr>
              <a:t>1</a:t>
            </a:r>
            <a:r>
              <a:rPr lang="ru-RU" altLang="ru-RU" sz="2400" baseline="0" dirty="0">
                <a:solidFill>
                  <a:srgbClr val="0000FF"/>
                </a:solidFill>
              </a:rPr>
              <a:t>К</a:t>
            </a:r>
            <a:r>
              <a:rPr lang="ru-RU" altLang="ru-RU" sz="2400" dirty="0">
                <a:solidFill>
                  <a:srgbClr val="0000FF"/>
                </a:solidFill>
              </a:rPr>
              <a:t>2</a:t>
            </a:r>
            <a:r>
              <a:rPr lang="ru-RU" altLang="ru-RU" sz="2400" baseline="0" dirty="0">
                <a:solidFill>
                  <a:srgbClr val="0000FF"/>
                </a:solidFill>
              </a:rPr>
              <a:t> </a:t>
            </a:r>
            <a:r>
              <a:rPr lang="ru-RU" altLang="ru-RU" sz="2400" baseline="0" dirty="0"/>
              <a:t> =</a:t>
            </a:r>
            <a:r>
              <a:rPr lang="en-US" altLang="ru-RU" sz="2400" baseline="0" dirty="0"/>
              <a:t> </a:t>
            </a:r>
            <a:r>
              <a:rPr lang="ru-RU" altLang="ru-RU" sz="2400" baseline="0" dirty="0" smtClean="0">
                <a:solidFill>
                  <a:srgbClr val="0000FF"/>
                </a:solidFill>
              </a:rPr>
              <a:t>15 </a:t>
            </a:r>
            <a:r>
              <a:rPr lang="ru-RU" altLang="ru-RU" sz="2400" baseline="0" dirty="0">
                <a:solidFill>
                  <a:srgbClr val="0000FF"/>
                </a:solidFill>
              </a:rPr>
              <a:t>см</a:t>
            </a:r>
          </a:p>
        </p:txBody>
      </p:sp>
      <p:sp>
        <p:nvSpPr>
          <p:cNvPr id="14350" name="Text Box 26"/>
          <p:cNvSpPr txBox="1">
            <a:spLocks noChangeArrowheads="1"/>
          </p:cNvSpPr>
          <p:nvPr/>
        </p:nvSpPr>
        <p:spPr bwMode="auto">
          <a:xfrm>
            <a:off x="609600" y="5943600"/>
            <a:ext cx="188436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altLang="ru-RU" sz="2400" baseline="0">
                <a:solidFill>
                  <a:srgbClr val="0000FF"/>
                </a:solidFill>
              </a:rPr>
              <a:t>Найти: ЕК</a:t>
            </a:r>
            <a:r>
              <a:rPr lang="ru-RU" altLang="ru-RU" sz="2400">
                <a:solidFill>
                  <a:srgbClr val="0000FF"/>
                </a:solidFill>
              </a:rPr>
              <a:t>4</a:t>
            </a:r>
            <a:r>
              <a:rPr lang="ru-RU" altLang="ru-RU" sz="2400" baseline="0">
                <a:solidFill>
                  <a:srgbClr val="0000FF"/>
                </a:solidFill>
              </a:rPr>
              <a:t> </a:t>
            </a:r>
            <a:r>
              <a:rPr lang="ru-RU" altLang="ru-RU" sz="2400" baseline="0"/>
              <a:t> </a:t>
            </a:r>
            <a:endParaRPr lang="ru-RU" altLang="ru-RU" sz="2400" baseline="0">
              <a:solidFill>
                <a:srgbClr val="0000FF"/>
              </a:solidFill>
            </a:endParaRPr>
          </a:p>
        </p:txBody>
      </p:sp>
      <p:sp>
        <p:nvSpPr>
          <p:cNvPr id="14351" name="Line 28"/>
          <p:cNvSpPr>
            <a:spLocks noChangeShapeType="1"/>
          </p:cNvSpPr>
          <p:nvPr/>
        </p:nvSpPr>
        <p:spPr bwMode="auto">
          <a:xfrm>
            <a:off x="1524000" y="1143000"/>
            <a:ext cx="0" cy="2286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4352" name="Line 29"/>
          <p:cNvSpPr>
            <a:spLocks noChangeShapeType="1"/>
          </p:cNvSpPr>
          <p:nvPr/>
        </p:nvSpPr>
        <p:spPr bwMode="auto">
          <a:xfrm>
            <a:off x="2362200" y="1066800"/>
            <a:ext cx="0" cy="2286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4353" name="Line 30"/>
          <p:cNvSpPr>
            <a:spLocks noChangeShapeType="1"/>
          </p:cNvSpPr>
          <p:nvPr/>
        </p:nvSpPr>
        <p:spPr bwMode="auto">
          <a:xfrm>
            <a:off x="3276600" y="914400"/>
            <a:ext cx="0" cy="2286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4354" name="Line 31"/>
          <p:cNvSpPr>
            <a:spLocks noChangeShapeType="1"/>
          </p:cNvSpPr>
          <p:nvPr/>
        </p:nvSpPr>
        <p:spPr bwMode="auto">
          <a:xfrm>
            <a:off x="4267200" y="762000"/>
            <a:ext cx="0" cy="2286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4355" name="Line 32"/>
          <p:cNvSpPr>
            <a:spLocks noChangeShapeType="1"/>
          </p:cNvSpPr>
          <p:nvPr/>
        </p:nvSpPr>
        <p:spPr bwMode="auto">
          <a:xfrm>
            <a:off x="5181600" y="609600"/>
            <a:ext cx="0" cy="2286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4356" name="Oval 34"/>
          <p:cNvSpPr>
            <a:spLocks noChangeArrowheads="1"/>
          </p:cNvSpPr>
          <p:nvPr/>
        </p:nvSpPr>
        <p:spPr bwMode="auto">
          <a:xfrm>
            <a:off x="1828800" y="1143000"/>
            <a:ext cx="152400" cy="152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14357" name="Oval 35"/>
          <p:cNvSpPr>
            <a:spLocks noChangeArrowheads="1"/>
          </p:cNvSpPr>
          <p:nvPr/>
        </p:nvSpPr>
        <p:spPr bwMode="auto">
          <a:xfrm>
            <a:off x="2743200" y="990600"/>
            <a:ext cx="152400" cy="152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14358" name="Oval 36"/>
          <p:cNvSpPr>
            <a:spLocks noChangeArrowheads="1"/>
          </p:cNvSpPr>
          <p:nvPr/>
        </p:nvSpPr>
        <p:spPr bwMode="auto">
          <a:xfrm>
            <a:off x="3657600" y="838200"/>
            <a:ext cx="152400" cy="152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14359" name="Oval 37"/>
          <p:cNvSpPr>
            <a:spLocks noChangeArrowheads="1"/>
          </p:cNvSpPr>
          <p:nvPr/>
        </p:nvSpPr>
        <p:spPr bwMode="auto">
          <a:xfrm>
            <a:off x="4648200" y="685800"/>
            <a:ext cx="152400" cy="152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14360" name="Oval 38"/>
          <p:cNvSpPr>
            <a:spLocks noChangeArrowheads="1"/>
          </p:cNvSpPr>
          <p:nvPr/>
        </p:nvSpPr>
        <p:spPr bwMode="auto">
          <a:xfrm>
            <a:off x="5638800" y="533400"/>
            <a:ext cx="152400" cy="152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ru-RU" alt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Freeform 5"/>
          <p:cNvSpPr>
            <a:spLocks/>
          </p:cNvSpPr>
          <p:nvPr/>
        </p:nvSpPr>
        <p:spPr bwMode="auto">
          <a:xfrm>
            <a:off x="1079500" y="504825"/>
            <a:ext cx="6540500" cy="3548063"/>
          </a:xfrm>
          <a:custGeom>
            <a:avLst/>
            <a:gdLst>
              <a:gd name="T0" fmla="*/ 2147483647 w 4120"/>
              <a:gd name="T1" fmla="*/ 0 h 2235"/>
              <a:gd name="T2" fmla="*/ 0 w 4120"/>
              <a:gd name="T3" fmla="*/ 2147483647 h 2235"/>
              <a:gd name="T4" fmla="*/ 2147483647 w 4120"/>
              <a:gd name="T5" fmla="*/ 2147483647 h 2235"/>
              <a:gd name="T6" fmla="*/ 0 60000 65536"/>
              <a:gd name="T7" fmla="*/ 0 60000 65536"/>
              <a:gd name="T8" fmla="*/ 0 60000 65536"/>
              <a:gd name="T9" fmla="*/ 0 w 4120"/>
              <a:gd name="T10" fmla="*/ 0 h 2235"/>
              <a:gd name="T11" fmla="*/ 4120 w 4120"/>
              <a:gd name="T12" fmla="*/ 2235 h 2235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4120" h="2235">
                <a:moveTo>
                  <a:pt x="3339" y="0"/>
                </a:moveTo>
                <a:lnTo>
                  <a:pt x="0" y="522"/>
                </a:lnTo>
                <a:lnTo>
                  <a:pt x="4120" y="2235"/>
                </a:lnTo>
              </a:path>
            </a:pathLst>
          </a:cu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ru-RU" altLang="ru-RU"/>
          </a:p>
        </p:txBody>
      </p:sp>
      <p:grpSp>
        <p:nvGrpSpPr>
          <p:cNvPr id="2" name="Group 27"/>
          <p:cNvGrpSpPr>
            <a:grpSpLocks/>
          </p:cNvGrpSpPr>
          <p:nvPr/>
        </p:nvGrpSpPr>
        <p:grpSpPr bwMode="auto">
          <a:xfrm>
            <a:off x="1843088" y="360363"/>
            <a:ext cx="5624512" cy="4287837"/>
            <a:chOff x="1119" y="227"/>
            <a:chExt cx="3543" cy="2701"/>
          </a:xfrm>
        </p:grpSpPr>
        <p:sp>
          <p:nvSpPr>
            <p:cNvPr id="14366" name="Line 6"/>
            <p:cNvSpPr>
              <a:spLocks noChangeShapeType="1"/>
            </p:cNvSpPr>
            <p:nvPr/>
          </p:nvSpPr>
          <p:spPr bwMode="auto">
            <a:xfrm>
              <a:off x="1119" y="644"/>
              <a:ext cx="367" cy="833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4367" name="Freeform 7"/>
            <p:cNvSpPr>
              <a:spLocks/>
            </p:cNvSpPr>
            <p:nvPr/>
          </p:nvSpPr>
          <p:spPr bwMode="auto">
            <a:xfrm>
              <a:off x="1670" y="561"/>
              <a:ext cx="604" cy="1339"/>
            </a:xfrm>
            <a:custGeom>
              <a:avLst/>
              <a:gdLst>
                <a:gd name="T0" fmla="*/ 0 w 632"/>
                <a:gd name="T1" fmla="*/ 0 h 1544"/>
                <a:gd name="T2" fmla="*/ 551 w 632"/>
                <a:gd name="T3" fmla="*/ 1007 h 1544"/>
                <a:gd name="T4" fmla="*/ 0 60000 65536"/>
                <a:gd name="T5" fmla="*/ 0 60000 65536"/>
                <a:gd name="T6" fmla="*/ 0 w 632"/>
                <a:gd name="T7" fmla="*/ 0 h 1544"/>
                <a:gd name="T8" fmla="*/ 632 w 632"/>
                <a:gd name="T9" fmla="*/ 1544 h 1544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632" h="1544">
                  <a:moveTo>
                    <a:pt x="0" y="0"/>
                  </a:moveTo>
                  <a:lnTo>
                    <a:pt x="632" y="1544"/>
                  </a:lnTo>
                </a:path>
              </a:pathLst>
            </a:custGeom>
            <a:noFill/>
            <a:ln w="1905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baseline="-250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baseline="-250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baseline="-250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baseline="-25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baseline="-25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aseline="-25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aseline="-25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aseline="-25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aseline="-25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14368" name="Freeform 8"/>
            <p:cNvSpPr>
              <a:spLocks/>
            </p:cNvSpPr>
            <p:nvPr/>
          </p:nvSpPr>
          <p:spPr bwMode="auto">
            <a:xfrm>
              <a:off x="2267" y="477"/>
              <a:ext cx="803" cy="1771"/>
            </a:xfrm>
            <a:custGeom>
              <a:avLst/>
              <a:gdLst>
                <a:gd name="T0" fmla="*/ 0 w 840"/>
                <a:gd name="T1" fmla="*/ 0 h 2040"/>
                <a:gd name="T2" fmla="*/ 734 w 840"/>
                <a:gd name="T3" fmla="*/ 1334 h 2040"/>
                <a:gd name="T4" fmla="*/ 0 60000 65536"/>
                <a:gd name="T5" fmla="*/ 0 60000 65536"/>
                <a:gd name="T6" fmla="*/ 0 w 840"/>
                <a:gd name="T7" fmla="*/ 0 h 2040"/>
                <a:gd name="T8" fmla="*/ 840 w 840"/>
                <a:gd name="T9" fmla="*/ 2040 h 2040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840" h="2040">
                  <a:moveTo>
                    <a:pt x="0" y="0"/>
                  </a:moveTo>
                  <a:lnTo>
                    <a:pt x="840" y="2040"/>
                  </a:lnTo>
                </a:path>
              </a:pathLst>
            </a:custGeom>
            <a:noFill/>
            <a:ln w="1905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baseline="-250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baseline="-250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baseline="-250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baseline="-25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baseline="-25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aseline="-25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aseline="-25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aseline="-25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aseline="-25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14369" name="Freeform 9"/>
            <p:cNvSpPr>
              <a:spLocks/>
            </p:cNvSpPr>
            <p:nvPr/>
          </p:nvSpPr>
          <p:spPr bwMode="auto">
            <a:xfrm>
              <a:off x="2864" y="352"/>
              <a:ext cx="1018" cy="2271"/>
            </a:xfrm>
            <a:custGeom>
              <a:avLst/>
              <a:gdLst>
                <a:gd name="T0" fmla="*/ 0 w 1064"/>
                <a:gd name="T1" fmla="*/ 0 h 2616"/>
                <a:gd name="T2" fmla="*/ 932 w 1064"/>
                <a:gd name="T3" fmla="*/ 1711 h 2616"/>
                <a:gd name="T4" fmla="*/ 0 60000 65536"/>
                <a:gd name="T5" fmla="*/ 0 60000 65536"/>
                <a:gd name="T6" fmla="*/ 0 w 1064"/>
                <a:gd name="T7" fmla="*/ 0 h 2616"/>
                <a:gd name="T8" fmla="*/ 1064 w 1064"/>
                <a:gd name="T9" fmla="*/ 2616 h 261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064" h="2616">
                  <a:moveTo>
                    <a:pt x="0" y="0"/>
                  </a:moveTo>
                  <a:lnTo>
                    <a:pt x="1064" y="2616"/>
                  </a:lnTo>
                </a:path>
              </a:pathLst>
            </a:custGeom>
            <a:noFill/>
            <a:ln w="1905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baseline="-250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baseline="-250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baseline="-250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baseline="-25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baseline="-25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aseline="-25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aseline="-25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aseline="-25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aseline="-25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14370" name="Freeform 10"/>
            <p:cNvSpPr>
              <a:spLocks/>
            </p:cNvSpPr>
            <p:nvPr/>
          </p:nvSpPr>
          <p:spPr bwMode="auto">
            <a:xfrm>
              <a:off x="3461" y="227"/>
              <a:ext cx="1201" cy="2701"/>
            </a:xfrm>
            <a:custGeom>
              <a:avLst/>
              <a:gdLst>
                <a:gd name="T0" fmla="*/ 0 w 1256"/>
                <a:gd name="T1" fmla="*/ 0 h 3112"/>
                <a:gd name="T2" fmla="*/ 1098 w 1256"/>
                <a:gd name="T3" fmla="*/ 2034 h 3112"/>
                <a:gd name="T4" fmla="*/ 0 60000 65536"/>
                <a:gd name="T5" fmla="*/ 0 60000 65536"/>
                <a:gd name="T6" fmla="*/ 0 w 1256"/>
                <a:gd name="T7" fmla="*/ 0 h 3112"/>
                <a:gd name="T8" fmla="*/ 1256 w 1256"/>
                <a:gd name="T9" fmla="*/ 3112 h 3112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256" h="3112">
                  <a:moveTo>
                    <a:pt x="0" y="0"/>
                  </a:moveTo>
                  <a:lnTo>
                    <a:pt x="1256" y="3112"/>
                  </a:lnTo>
                </a:path>
              </a:pathLst>
            </a:custGeom>
            <a:noFill/>
            <a:ln w="1905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baseline="-250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baseline="-250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baseline="-250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baseline="-25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baseline="-25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aseline="-25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aseline="-25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aseline="-25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aseline="-25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</p:grpSp>
      <p:sp>
        <p:nvSpPr>
          <p:cNvPr id="14340" name="Text Box 11"/>
          <p:cNvSpPr txBox="1">
            <a:spLocks noChangeArrowheads="1"/>
          </p:cNvSpPr>
          <p:nvPr/>
        </p:nvSpPr>
        <p:spPr bwMode="auto">
          <a:xfrm>
            <a:off x="609600" y="1022350"/>
            <a:ext cx="3873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altLang="ru-RU" sz="2400" baseline="0"/>
              <a:t>Е</a:t>
            </a:r>
          </a:p>
        </p:txBody>
      </p:sp>
      <p:sp>
        <p:nvSpPr>
          <p:cNvPr id="14341" name="Text Box 12"/>
          <p:cNvSpPr txBox="1">
            <a:spLocks noChangeArrowheads="1"/>
          </p:cNvSpPr>
          <p:nvPr/>
        </p:nvSpPr>
        <p:spPr bwMode="auto">
          <a:xfrm>
            <a:off x="1847850" y="762000"/>
            <a:ext cx="438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altLang="ru-RU" sz="2400" baseline="0"/>
              <a:t>М</a:t>
            </a:r>
          </a:p>
        </p:txBody>
      </p:sp>
      <p:sp>
        <p:nvSpPr>
          <p:cNvPr id="14342" name="Text Box 13"/>
          <p:cNvSpPr txBox="1">
            <a:spLocks noChangeArrowheads="1"/>
          </p:cNvSpPr>
          <p:nvPr/>
        </p:nvSpPr>
        <p:spPr bwMode="auto">
          <a:xfrm>
            <a:off x="2668588" y="609600"/>
            <a:ext cx="55086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altLang="ru-RU" sz="2400" baseline="0"/>
              <a:t>М</a:t>
            </a:r>
            <a:r>
              <a:rPr lang="ru-RU" altLang="ru-RU" sz="2400"/>
              <a:t>1</a:t>
            </a:r>
            <a:endParaRPr lang="ru-RU" altLang="ru-RU" sz="2400" baseline="0"/>
          </a:p>
        </p:txBody>
      </p:sp>
      <p:sp>
        <p:nvSpPr>
          <p:cNvPr id="14343" name="Text Box 14"/>
          <p:cNvSpPr txBox="1">
            <a:spLocks noChangeArrowheads="1"/>
          </p:cNvSpPr>
          <p:nvPr/>
        </p:nvSpPr>
        <p:spPr bwMode="auto">
          <a:xfrm>
            <a:off x="3640138" y="457200"/>
            <a:ext cx="55086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altLang="ru-RU" sz="2400" baseline="0"/>
              <a:t>М</a:t>
            </a:r>
            <a:r>
              <a:rPr lang="ru-RU" altLang="ru-RU" sz="2400"/>
              <a:t>2</a:t>
            </a:r>
            <a:endParaRPr lang="ru-RU" altLang="ru-RU" sz="2400" baseline="0"/>
          </a:p>
        </p:txBody>
      </p:sp>
      <p:sp>
        <p:nvSpPr>
          <p:cNvPr id="14344" name="Text Box 15"/>
          <p:cNvSpPr txBox="1">
            <a:spLocks noChangeArrowheads="1"/>
          </p:cNvSpPr>
          <p:nvPr/>
        </p:nvSpPr>
        <p:spPr bwMode="auto">
          <a:xfrm>
            <a:off x="4554538" y="304800"/>
            <a:ext cx="55086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altLang="ru-RU" sz="2400" baseline="0"/>
              <a:t>М</a:t>
            </a:r>
            <a:r>
              <a:rPr lang="ru-RU" altLang="ru-RU" sz="2400"/>
              <a:t>3</a:t>
            </a:r>
            <a:endParaRPr lang="ru-RU" altLang="ru-RU" sz="2400" baseline="0"/>
          </a:p>
        </p:txBody>
      </p:sp>
      <p:sp>
        <p:nvSpPr>
          <p:cNvPr id="14345" name="Text Box 16"/>
          <p:cNvSpPr txBox="1">
            <a:spLocks noChangeArrowheads="1"/>
          </p:cNvSpPr>
          <p:nvPr/>
        </p:nvSpPr>
        <p:spPr bwMode="auto">
          <a:xfrm>
            <a:off x="5545138" y="152400"/>
            <a:ext cx="55086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altLang="ru-RU" sz="2400" baseline="0"/>
              <a:t>М</a:t>
            </a:r>
            <a:r>
              <a:rPr lang="ru-RU" altLang="ru-RU" sz="2400"/>
              <a:t>4</a:t>
            </a:r>
            <a:endParaRPr lang="ru-RU" altLang="ru-RU" sz="2400" baseline="0"/>
          </a:p>
        </p:txBody>
      </p:sp>
      <p:grpSp>
        <p:nvGrpSpPr>
          <p:cNvPr id="3" name="Group 33"/>
          <p:cNvGrpSpPr>
            <a:grpSpLocks/>
          </p:cNvGrpSpPr>
          <p:nvPr/>
        </p:nvGrpSpPr>
        <p:grpSpPr bwMode="auto">
          <a:xfrm>
            <a:off x="1849438" y="1816100"/>
            <a:ext cx="5284787" cy="2374900"/>
            <a:chOff x="1165" y="1144"/>
            <a:chExt cx="3329" cy="1496"/>
          </a:xfrm>
        </p:grpSpPr>
        <p:sp>
          <p:nvSpPr>
            <p:cNvPr id="14361" name="Text Box 17"/>
            <p:cNvSpPr txBox="1">
              <a:spLocks noChangeArrowheads="1"/>
            </p:cNvSpPr>
            <p:nvPr/>
          </p:nvSpPr>
          <p:spPr bwMode="auto">
            <a:xfrm>
              <a:off x="1165" y="1144"/>
              <a:ext cx="228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baseline="-250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baseline="-250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baseline="-250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baseline="-25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baseline="-25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aseline="-25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aseline="-25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aseline="-25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aseline="-25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r>
                <a:rPr lang="ru-RU" altLang="ru-RU" sz="2400" baseline="0"/>
                <a:t>К</a:t>
              </a:r>
            </a:p>
          </p:txBody>
        </p:sp>
        <p:sp>
          <p:nvSpPr>
            <p:cNvPr id="14362" name="Text Box 18"/>
            <p:cNvSpPr txBox="1">
              <a:spLocks noChangeArrowheads="1"/>
            </p:cNvSpPr>
            <p:nvPr/>
          </p:nvSpPr>
          <p:spPr bwMode="auto">
            <a:xfrm>
              <a:off x="1853" y="1394"/>
              <a:ext cx="299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baseline="-250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baseline="-250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baseline="-250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baseline="-25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baseline="-25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aseline="-25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aseline="-25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aseline="-25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aseline="-25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r>
                <a:rPr lang="ru-RU" altLang="ru-RU" sz="2400" baseline="0"/>
                <a:t>К</a:t>
              </a:r>
              <a:r>
                <a:rPr lang="ru-RU" altLang="ru-RU" sz="2400"/>
                <a:t>1</a:t>
              </a:r>
              <a:endParaRPr lang="ru-RU" altLang="ru-RU" sz="2400" baseline="0"/>
            </a:p>
          </p:txBody>
        </p:sp>
        <p:sp>
          <p:nvSpPr>
            <p:cNvPr id="14363" name="Text Box 19"/>
            <p:cNvSpPr txBox="1">
              <a:spLocks noChangeArrowheads="1"/>
            </p:cNvSpPr>
            <p:nvPr/>
          </p:nvSpPr>
          <p:spPr bwMode="auto">
            <a:xfrm>
              <a:off x="2634" y="1727"/>
              <a:ext cx="299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baseline="-250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baseline="-250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baseline="-250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baseline="-25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baseline="-25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aseline="-25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aseline="-25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aseline="-25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aseline="-25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r>
                <a:rPr lang="ru-RU" altLang="ru-RU" sz="2400" baseline="0"/>
                <a:t>К</a:t>
              </a:r>
              <a:r>
                <a:rPr lang="ru-RU" altLang="ru-RU" sz="2400"/>
                <a:t>2</a:t>
              </a:r>
              <a:endParaRPr lang="ru-RU" altLang="ru-RU" sz="2400" baseline="0"/>
            </a:p>
          </p:txBody>
        </p:sp>
        <p:sp>
          <p:nvSpPr>
            <p:cNvPr id="14364" name="Text Box 20"/>
            <p:cNvSpPr txBox="1">
              <a:spLocks noChangeArrowheads="1"/>
            </p:cNvSpPr>
            <p:nvPr/>
          </p:nvSpPr>
          <p:spPr bwMode="auto">
            <a:xfrm>
              <a:off x="3415" y="2019"/>
              <a:ext cx="299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baseline="-250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baseline="-250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baseline="-250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baseline="-25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baseline="-25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aseline="-25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aseline="-25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aseline="-25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aseline="-25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r>
                <a:rPr lang="ru-RU" altLang="ru-RU" sz="2400" baseline="0"/>
                <a:t>К</a:t>
              </a:r>
              <a:r>
                <a:rPr lang="ru-RU" altLang="ru-RU" sz="2400"/>
                <a:t>3</a:t>
              </a:r>
              <a:endParaRPr lang="ru-RU" altLang="ru-RU" sz="2400" baseline="0"/>
            </a:p>
          </p:txBody>
        </p:sp>
        <p:sp>
          <p:nvSpPr>
            <p:cNvPr id="14365" name="Text Box 21"/>
            <p:cNvSpPr txBox="1">
              <a:spLocks noChangeArrowheads="1"/>
            </p:cNvSpPr>
            <p:nvPr/>
          </p:nvSpPr>
          <p:spPr bwMode="auto">
            <a:xfrm>
              <a:off x="4195" y="2352"/>
              <a:ext cx="299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baseline="-250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baseline="-250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baseline="-250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baseline="-25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baseline="-25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aseline="-25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aseline="-25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aseline="-25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aseline="-25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r>
                <a:rPr lang="ru-RU" altLang="ru-RU" sz="2400" baseline="0"/>
                <a:t>К</a:t>
              </a:r>
              <a:r>
                <a:rPr lang="ru-RU" altLang="ru-RU" sz="2400"/>
                <a:t>4</a:t>
              </a:r>
              <a:endParaRPr lang="ru-RU" altLang="ru-RU" sz="2400" baseline="0"/>
            </a:p>
          </p:txBody>
        </p:sp>
      </p:grpSp>
      <p:sp>
        <p:nvSpPr>
          <p:cNvPr id="14347" name="Text Box 23"/>
          <p:cNvSpPr txBox="1">
            <a:spLocks noChangeArrowheads="1"/>
          </p:cNvSpPr>
          <p:nvPr/>
        </p:nvSpPr>
        <p:spPr bwMode="auto">
          <a:xfrm>
            <a:off x="457200" y="3810000"/>
            <a:ext cx="45910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altLang="ru-RU" sz="2400" baseline="0">
                <a:solidFill>
                  <a:srgbClr val="0000FF"/>
                </a:solidFill>
              </a:rPr>
              <a:t>МК</a:t>
            </a:r>
            <a:r>
              <a:rPr lang="ru-RU" altLang="ru-RU" sz="2400" baseline="0"/>
              <a:t> </a:t>
            </a:r>
            <a:r>
              <a:rPr lang="en-US" altLang="ru-RU" sz="2400" baseline="0"/>
              <a:t>II </a:t>
            </a:r>
            <a:r>
              <a:rPr lang="ru-RU" altLang="ru-RU" sz="2400" baseline="0">
                <a:solidFill>
                  <a:srgbClr val="0000FF"/>
                </a:solidFill>
              </a:rPr>
              <a:t>М</a:t>
            </a:r>
            <a:r>
              <a:rPr lang="ru-RU" altLang="ru-RU" sz="2400">
                <a:solidFill>
                  <a:srgbClr val="0000FF"/>
                </a:solidFill>
              </a:rPr>
              <a:t>1</a:t>
            </a:r>
            <a:r>
              <a:rPr lang="ru-RU" altLang="ru-RU" sz="2400" baseline="0">
                <a:solidFill>
                  <a:srgbClr val="0000FF"/>
                </a:solidFill>
              </a:rPr>
              <a:t>К</a:t>
            </a:r>
            <a:r>
              <a:rPr lang="ru-RU" altLang="ru-RU" sz="2400">
                <a:solidFill>
                  <a:srgbClr val="0000FF"/>
                </a:solidFill>
              </a:rPr>
              <a:t>1</a:t>
            </a:r>
            <a:r>
              <a:rPr lang="ru-RU" altLang="ru-RU" sz="2400" baseline="0"/>
              <a:t> </a:t>
            </a:r>
            <a:r>
              <a:rPr lang="en-US" altLang="ru-RU" sz="2400" baseline="0"/>
              <a:t>II </a:t>
            </a:r>
            <a:r>
              <a:rPr lang="ru-RU" altLang="ru-RU" sz="2400" baseline="0">
                <a:solidFill>
                  <a:srgbClr val="0000FF"/>
                </a:solidFill>
              </a:rPr>
              <a:t>М</a:t>
            </a:r>
            <a:r>
              <a:rPr lang="ru-RU" altLang="ru-RU" sz="2400">
                <a:solidFill>
                  <a:srgbClr val="0000FF"/>
                </a:solidFill>
              </a:rPr>
              <a:t>2</a:t>
            </a:r>
            <a:r>
              <a:rPr lang="ru-RU" altLang="ru-RU" sz="2400" baseline="0">
                <a:solidFill>
                  <a:srgbClr val="0000FF"/>
                </a:solidFill>
              </a:rPr>
              <a:t>К</a:t>
            </a:r>
            <a:r>
              <a:rPr lang="ru-RU" altLang="ru-RU" sz="2400">
                <a:solidFill>
                  <a:srgbClr val="0000FF"/>
                </a:solidFill>
              </a:rPr>
              <a:t>2</a:t>
            </a:r>
            <a:r>
              <a:rPr lang="ru-RU" altLang="ru-RU" sz="2400" baseline="0"/>
              <a:t> </a:t>
            </a:r>
            <a:r>
              <a:rPr lang="en-US" altLang="ru-RU" sz="2400" baseline="0"/>
              <a:t>II </a:t>
            </a:r>
            <a:r>
              <a:rPr lang="ru-RU" altLang="ru-RU" sz="2400" baseline="0">
                <a:solidFill>
                  <a:srgbClr val="0000FF"/>
                </a:solidFill>
              </a:rPr>
              <a:t>М</a:t>
            </a:r>
            <a:r>
              <a:rPr lang="ru-RU" altLang="ru-RU" sz="2400">
                <a:solidFill>
                  <a:srgbClr val="0000FF"/>
                </a:solidFill>
              </a:rPr>
              <a:t>3</a:t>
            </a:r>
            <a:r>
              <a:rPr lang="ru-RU" altLang="ru-RU" sz="2400" baseline="0">
                <a:solidFill>
                  <a:srgbClr val="0000FF"/>
                </a:solidFill>
              </a:rPr>
              <a:t>К</a:t>
            </a:r>
            <a:r>
              <a:rPr lang="ru-RU" altLang="ru-RU" sz="2400">
                <a:solidFill>
                  <a:srgbClr val="0000FF"/>
                </a:solidFill>
              </a:rPr>
              <a:t>3</a:t>
            </a:r>
            <a:r>
              <a:rPr lang="ru-RU" altLang="ru-RU" sz="2400" baseline="0"/>
              <a:t> </a:t>
            </a:r>
            <a:r>
              <a:rPr lang="en-US" altLang="ru-RU" sz="2400" baseline="0"/>
              <a:t>II </a:t>
            </a:r>
            <a:r>
              <a:rPr lang="ru-RU" altLang="ru-RU" sz="2400" baseline="0">
                <a:solidFill>
                  <a:srgbClr val="0000FF"/>
                </a:solidFill>
              </a:rPr>
              <a:t>М</a:t>
            </a:r>
            <a:r>
              <a:rPr lang="ru-RU" altLang="ru-RU" sz="2400">
                <a:solidFill>
                  <a:srgbClr val="0000FF"/>
                </a:solidFill>
              </a:rPr>
              <a:t>4</a:t>
            </a:r>
            <a:r>
              <a:rPr lang="ru-RU" altLang="ru-RU" sz="2400" baseline="0">
                <a:solidFill>
                  <a:srgbClr val="0000FF"/>
                </a:solidFill>
              </a:rPr>
              <a:t>К</a:t>
            </a:r>
            <a:r>
              <a:rPr lang="ru-RU" altLang="ru-RU" sz="2400">
                <a:solidFill>
                  <a:srgbClr val="0000FF"/>
                </a:solidFill>
              </a:rPr>
              <a:t>4</a:t>
            </a:r>
            <a:endParaRPr lang="ru-RU" altLang="ru-RU" sz="2400" baseline="0">
              <a:solidFill>
                <a:srgbClr val="0000FF"/>
              </a:solidFill>
            </a:endParaRPr>
          </a:p>
        </p:txBody>
      </p:sp>
      <p:sp>
        <p:nvSpPr>
          <p:cNvPr id="14348" name="Text Box 24"/>
          <p:cNvSpPr txBox="1">
            <a:spLocks noChangeArrowheads="1"/>
          </p:cNvSpPr>
          <p:nvPr/>
        </p:nvSpPr>
        <p:spPr bwMode="auto">
          <a:xfrm>
            <a:off x="514350" y="4495800"/>
            <a:ext cx="484663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altLang="ru-RU" sz="2400" baseline="0">
                <a:solidFill>
                  <a:srgbClr val="0000FF"/>
                </a:solidFill>
              </a:rPr>
              <a:t>ЕМ</a:t>
            </a:r>
            <a:r>
              <a:rPr lang="ru-RU" altLang="ru-RU" sz="2400" baseline="0"/>
              <a:t> =</a:t>
            </a:r>
            <a:r>
              <a:rPr lang="en-US" altLang="ru-RU" sz="2400" baseline="0"/>
              <a:t> </a:t>
            </a:r>
            <a:r>
              <a:rPr lang="ru-RU" altLang="ru-RU" sz="2400" baseline="0">
                <a:solidFill>
                  <a:srgbClr val="0000FF"/>
                </a:solidFill>
              </a:rPr>
              <a:t>ММ</a:t>
            </a:r>
            <a:r>
              <a:rPr lang="ru-RU" altLang="ru-RU" sz="2400">
                <a:solidFill>
                  <a:srgbClr val="0000FF"/>
                </a:solidFill>
              </a:rPr>
              <a:t>1</a:t>
            </a:r>
            <a:r>
              <a:rPr lang="ru-RU" altLang="ru-RU" sz="2400" baseline="0"/>
              <a:t> =</a:t>
            </a:r>
            <a:r>
              <a:rPr lang="en-US" altLang="ru-RU" sz="2400" baseline="0"/>
              <a:t> </a:t>
            </a:r>
            <a:r>
              <a:rPr lang="ru-RU" altLang="ru-RU" sz="2400" baseline="0">
                <a:solidFill>
                  <a:srgbClr val="0000FF"/>
                </a:solidFill>
              </a:rPr>
              <a:t>М</a:t>
            </a:r>
            <a:r>
              <a:rPr lang="ru-RU" altLang="ru-RU" sz="2400">
                <a:solidFill>
                  <a:srgbClr val="0000FF"/>
                </a:solidFill>
              </a:rPr>
              <a:t>1</a:t>
            </a:r>
            <a:r>
              <a:rPr lang="ru-RU" altLang="ru-RU" sz="2400" baseline="0">
                <a:solidFill>
                  <a:srgbClr val="0000FF"/>
                </a:solidFill>
              </a:rPr>
              <a:t>М</a:t>
            </a:r>
            <a:r>
              <a:rPr lang="ru-RU" altLang="ru-RU" sz="2400">
                <a:solidFill>
                  <a:srgbClr val="0000FF"/>
                </a:solidFill>
              </a:rPr>
              <a:t>2</a:t>
            </a:r>
            <a:r>
              <a:rPr lang="ru-RU" altLang="ru-RU" sz="2400" baseline="0"/>
              <a:t> =</a:t>
            </a:r>
            <a:r>
              <a:rPr lang="en-US" altLang="ru-RU" sz="2400" baseline="0"/>
              <a:t> </a:t>
            </a:r>
            <a:r>
              <a:rPr lang="ru-RU" altLang="ru-RU" sz="2400" baseline="0">
                <a:solidFill>
                  <a:srgbClr val="0000FF"/>
                </a:solidFill>
              </a:rPr>
              <a:t>М</a:t>
            </a:r>
            <a:r>
              <a:rPr lang="ru-RU" altLang="ru-RU" sz="2400">
                <a:solidFill>
                  <a:srgbClr val="0000FF"/>
                </a:solidFill>
              </a:rPr>
              <a:t>2</a:t>
            </a:r>
            <a:r>
              <a:rPr lang="ru-RU" altLang="ru-RU" sz="2400" baseline="0">
                <a:solidFill>
                  <a:srgbClr val="0000FF"/>
                </a:solidFill>
              </a:rPr>
              <a:t>М</a:t>
            </a:r>
            <a:r>
              <a:rPr lang="ru-RU" altLang="ru-RU" sz="2400">
                <a:solidFill>
                  <a:srgbClr val="0000FF"/>
                </a:solidFill>
              </a:rPr>
              <a:t>3</a:t>
            </a:r>
            <a:r>
              <a:rPr lang="ru-RU" altLang="ru-RU" sz="2400" baseline="0"/>
              <a:t> =</a:t>
            </a:r>
            <a:r>
              <a:rPr lang="en-US" altLang="ru-RU" sz="2400" baseline="0"/>
              <a:t> </a:t>
            </a:r>
            <a:r>
              <a:rPr lang="ru-RU" altLang="ru-RU" sz="2400" baseline="0">
                <a:solidFill>
                  <a:srgbClr val="0000FF"/>
                </a:solidFill>
              </a:rPr>
              <a:t>М</a:t>
            </a:r>
            <a:r>
              <a:rPr lang="ru-RU" altLang="ru-RU" sz="2400">
                <a:solidFill>
                  <a:srgbClr val="0000FF"/>
                </a:solidFill>
              </a:rPr>
              <a:t>3</a:t>
            </a:r>
            <a:r>
              <a:rPr lang="ru-RU" altLang="ru-RU" sz="2400" baseline="0">
                <a:solidFill>
                  <a:srgbClr val="0000FF"/>
                </a:solidFill>
              </a:rPr>
              <a:t>М</a:t>
            </a:r>
            <a:r>
              <a:rPr lang="ru-RU" altLang="ru-RU" sz="2400">
                <a:solidFill>
                  <a:srgbClr val="0000FF"/>
                </a:solidFill>
              </a:rPr>
              <a:t>4</a:t>
            </a:r>
            <a:endParaRPr lang="ru-RU" altLang="ru-RU" sz="2400" baseline="0">
              <a:solidFill>
                <a:srgbClr val="0000FF"/>
              </a:solidFill>
            </a:endParaRPr>
          </a:p>
        </p:txBody>
      </p:sp>
      <p:sp>
        <p:nvSpPr>
          <p:cNvPr id="14349" name="Text Box 25"/>
          <p:cNvSpPr txBox="1">
            <a:spLocks noChangeArrowheads="1"/>
          </p:cNvSpPr>
          <p:nvPr/>
        </p:nvSpPr>
        <p:spPr bwMode="auto">
          <a:xfrm>
            <a:off x="533400" y="5257800"/>
            <a:ext cx="2813591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altLang="ru-RU" sz="2400" baseline="0" dirty="0">
                <a:solidFill>
                  <a:srgbClr val="0000FF"/>
                </a:solidFill>
              </a:rPr>
              <a:t>КК</a:t>
            </a:r>
            <a:r>
              <a:rPr lang="ru-RU" altLang="ru-RU" sz="2400" dirty="0">
                <a:solidFill>
                  <a:srgbClr val="0000FF"/>
                </a:solidFill>
              </a:rPr>
              <a:t>4</a:t>
            </a:r>
            <a:r>
              <a:rPr lang="ru-RU" altLang="ru-RU" sz="2400" baseline="0" dirty="0">
                <a:solidFill>
                  <a:srgbClr val="0000FF"/>
                </a:solidFill>
              </a:rPr>
              <a:t> – К</a:t>
            </a:r>
            <a:r>
              <a:rPr lang="ru-RU" altLang="ru-RU" sz="2400" dirty="0">
                <a:solidFill>
                  <a:srgbClr val="0000FF"/>
                </a:solidFill>
              </a:rPr>
              <a:t>1</a:t>
            </a:r>
            <a:r>
              <a:rPr lang="ru-RU" altLang="ru-RU" sz="2400" baseline="0" dirty="0">
                <a:solidFill>
                  <a:srgbClr val="0000FF"/>
                </a:solidFill>
              </a:rPr>
              <a:t>К</a:t>
            </a:r>
            <a:r>
              <a:rPr lang="ru-RU" altLang="ru-RU" sz="2400" dirty="0">
                <a:solidFill>
                  <a:srgbClr val="0000FF"/>
                </a:solidFill>
              </a:rPr>
              <a:t>2</a:t>
            </a:r>
            <a:r>
              <a:rPr lang="ru-RU" altLang="ru-RU" sz="2400" baseline="0" dirty="0">
                <a:solidFill>
                  <a:srgbClr val="0000FF"/>
                </a:solidFill>
              </a:rPr>
              <a:t> </a:t>
            </a:r>
            <a:r>
              <a:rPr lang="ru-RU" altLang="ru-RU" sz="2400" baseline="0" dirty="0"/>
              <a:t> =</a:t>
            </a:r>
            <a:r>
              <a:rPr lang="en-US" altLang="ru-RU" sz="2400" baseline="0" dirty="0"/>
              <a:t> </a:t>
            </a:r>
            <a:r>
              <a:rPr lang="ru-RU" altLang="ru-RU" sz="2400" baseline="0" dirty="0" smtClean="0">
                <a:solidFill>
                  <a:srgbClr val="0000FF"/>
                </a:solidFill>
              </a:rPr>
              <a:t>15 </a:t>
            </a:r>
            <a:r>
              <a:rPr lang="ru-RU" altLang="ru-RU" sz="2400" baseline="0" dirty="0">
                <a:solidFill>
                  <a:srgbClr val="0000FF"/>
                </a:solidFill>
              </a:rPr>
              <a:t>см</a:t>
            </a:r>
          </a:p>
        </p:txBody>
      </p:sp>
      <p:sp>
        <p:nvSpPr>
          <p:cNvPr id="14350" name="Text Box 26"/>
          <p:cNvSpPr txBox="1">
            <a:spLocks noChangeArrowheads="1"/>
          </p:cNvSpPr>
          <p:nvPr/>
        </p:nvSpPr>
        <p:spPr bwMode="auto">
          <a:xfrm>
            <a:off x="609600" y="5943600"/>
            <a:ext cx="205376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altLang="ru-RU" sz="2400" baseline="0" dirty="0" smtClean="0">
                <a:solidFill>
                  <a:srgbClr val="0000FF"/>
                </a:solidFill>
              </a:rPr>
              <a:t> ЕК</a:t>
            </a:r>
            <a:r>
              <a:rPr lang="ru-RU" altLang="ru-RU" sz="2400" dirty="0" smtClean="0">
                <a:solidFill>
                  <a:srgbClr val="0000FF"/>
                </a:solidFill>
              </a:rPr>
              <a:t>4 </a:t>
            </a:r>
            <a:r>
              <a:rPr lang="ru-RU" altLang="ru-RU" sz="2400" baseline="0" dirty="0" smtClean="0">
                <a:solidFill>
                  <a:srgbClr val="0000FF"/>
                </a:solidFill>
              </a:rPr>
              <a:t> = 25 см</a:t>
            </a:r>
            <a:r>
              <a:rPr lang="ru-RU" altLang="ru-RU" sz="2400" baseline="0" dirty="0" smtClean="0"/>
              <a:t> </a:t>
            </a:r>
            <a:endParaRPr lang="ru-RU" altLang="ru-RU" sz="2400" baseline="0" dirty="0">
              <a:solidFill>
                <a:srgbClr val="0000FF"/>
              </a:solidFill>
            </a:endParaRPr>
          </a:p>
        </p:txBody>
      </p:sp>
      <p:sp>
        <p:nvSpPr>
          <p:cNvPr id="14351" name="Line 28"/>
          <p:cNvSpPr>
            <a:spLocks noChangeShapeType="1"/>
          </p:cNvSpPr>
          <p:nvPr/>
        </p:nvSpPr>
        <p:spPr bwMode="auto">
          <a:xfrm>
            <a:off x="1524000" y="1143000"/>
            <a:ext cx="0" cy="2286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4352" name="Line 29"/>
          <p:cNvSpPr>
            <a:spLocks noChangeShapeType="1"/>
          </p:cNvSpPr>
          <p:nvPr/>
        </p:nvSpPr>
        <p:spPr bwMode="auto">
          <a:xfrm>
            <a:off x="2362200" y="1066800"/>
            <a:ext cx="0" cy="2286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4353" name="Line 30"/>
          <p:cNvSpPr>
            <a:spLocks noChangeShapeType="1"/>
          </p:cNvSpPr>
          <p:nvPr/>
        </p:nvSpPr>
        <p:spPr bwMode="auto">
          <a:xfrm>
            <a:off x="3276600" y="914400"/>
            <a:ext cx="0" cy="2286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4354" name="Line 31"/>
          <p:cNvSpPr>
            <a:spLocks noChangeShapeType="1"/>
          </p:cNvSpPr>
          <p:nvPr/>
        </p:nvSpPr>
        <p:spPr bwMode="auto">
          <a:xfrm>
            <a:off x="4267200" y="762000"/>
            <a:ext cx="0" cy="2286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4355" name="Line 32"/>
          <p:cNvSpPr>
            <a:spLocks noChangeShapeType="1"/>
          </p:cNvSpPr>
          <p:nvPr/>
        </p:nvSpPr>
        <p:spPr bwMode="auto">
          <a:xfrm>
            <a:off x="5181600" y="609600"/>
            <a:ext cx="0" cy="2286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4356" name="Oval 34"/>
          <p:cNvSpPr>
            <a:spLocks noChangeArrowheads="1"/>
          </p:cNvSpPr>
          <p:nvPr/>
        </p:nvSpPr>
        <p:spPr bwMode="auto">
          <a:xfrm>
            <a:off x="1828800" y="1143000"/>
            <a:ext cx="152400" cy="152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14357" name="Oval 35"/>
          <p:cNvSpPr>
            <a:spLocks noChangeArrowheads="1"/>
          </p:cNvSpPr>
          <p:nvPr/>
        </p:nvSpPr>
        <p:spPr bwMode="auto">
          <a:xfrm>
            <a:off x="2743200" y="990600"/>
            <a:ext cx="152400" cy="152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14358" name="Oval 36"/>
          <p:cNvSpPr>
            <a:spLocks noChangeArrowheads="1"/>
          </p:cNvSpPr>
          <p:nvPr/>
        </p:nvSpPr>
        <p:spPr bwMode="auto">
          <a:xfrm>
            <a:off x="3657600" y="838200"/>
            <a:ext cx="152400" cy="152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14359" name="Oval 37"/>
          <p:cNvSpPr>
            <a:spLocks noChangeArrowheads="1"/>
          </p:cNvSpPr>
          <p:nvPr/>
        </p:nvSpPr>
        <p:spPr bwMode="auto">
          <a:xfrm>
            <a:off x="4648200" y="685800"/>
            <a:ext cx="152400" cy="152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14360" name="Oval 38"/>
          <p:cNvSpPr>
            <a:spLocks noChangeArrowheads="1"/>
          </p:cNvSpPr>
          <p:nvPr/>
        </p:nvSpPr>
        <p:spPr bwMode="auto">
          <a:xfrm>
            <a:off x="5638800" y="533400"/>
            <a:ext cx="152400" cy="152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ru-RU" altLang="ru-RU"/>
          </a:p>
        </p:txBody>
      </p:sp>
    </p:spTree>
    <p:extLst>
      <p:ext uri="{BB962C8B-B14F-4D97-AF65-F5344CB8AC3E}">
        <p14:creationId xmlns="" xmlns:p14="http://schemas.microsoft.com/office/powerpoint/2010/main" val="42327631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920" name="Freeform 32"/>
          <p:cNvSpPr>
            <a:spLocks/>
          </p:cNvSpPr>
          <p:nvPr/>
        </p:nvSpPr>
        <p:spPr bwMode="auto">
          <a:xfrm>
            <a:off x="2514600" y="2044700"/>
            <a:ext cx="4229100" cy="2794000"/>
          </a:xfrm>
          <a:custGeom>
            <a:avLst/>
            <a:gdLst>
              <a:gd name="T0" fmla="*/ 2147483647 w 2664"/>
              <a:gd name="T1" fmla="*/ 2147483647 h 1760"/>
              <a:gd name="T2" fmla="*/ 2147483647 w 2664"/>
              <a:gd name="T3" fmla="*/ 0 h 1760"/>
              <a:gd name="T4" fmla="*/ 0 w 2664"/>
              <a:gd name="T5" fmla="*/ 2147483647 h 1760"/>
              <a:gd name="T6" fmla="*/ 2147483647 w 2664"/>
              <a:gd name="T7" fmla="*/ 2147483647 h 1760"/>
              <a:gd name="T8" fmla="*/ 2147483647 w 2664"/>
              <a:gd name="T9" fmla="*/ 2147483647 h 176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664"/>
              <a:gd name="T16" fmla="*/ 0 h 1760"/>
              <a:gd name="T17" fmla="*/ 2664 w 2664"/>
              <a:gd name="T18" fmla="*/ 1760 h 176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664" h="1760">
                <a:moveTo>
                  <a:pt x="2664" y="1728"/>
                </a:moveTo>
                <a:lnTo>
                  <a:pt x="1656" y="0"/>
                </a:lnTo>
                <a:lnTo>
                  <a:pt x="0" y="8"/>
                </a:lnTo>
                <a:lnTo>
                  <a:pt x="1048" y="1760"/>
                </a:lnTo>
                <a:lnTo>
                  <a:pt x="2664" y="1712"/>
                </a:lnTo>
              </a:path>
            </a:pathLst>
          </a:custGeom>
          <a:gradFill rotWithShape="1">
            <a:gsLst>
              <a:gs pos="0">
                <a:schemeClr val="bg1"/>
              </a:gs>
              <a:gs pos="100000">
                <a:srgbClr val="FFFF66"/>
              </a:gs>
            </a:gsLst>
            <a:path path="rect">
              <a:fillToRect l="50000" t="50000" r="50000" b="50000"/>
            </a:path>
          </a:gradFill>
          <a:ln w="9525">
            <a:solidFill>
              <a:schemeClr val="bg2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16387" name="Freeform 2"/>
          <p:cNvSpPr>
            <a:spLocks/>
          </p:cNvSpPr>
          <p:nvPr/>
        </p:nvSpPr>
        <p:spPr bwMode="auto">
          <a:xfrm>
            <a:off x="1193800" y="2032000"/>
            <a:ext cx="5549900" cy="2857500"/>
          </a:xfrm>
          <a:custGeom>
            <a:avLst/>
            <a:gdLst>
              <a:gd name="T0" fmla="*/ 2147483647 w 3496"/>
              <a:gd name="T1" fmla="*/ 2147483647 h 1800"/>
              <a:gd name="T2" fmla="*/ 2147483647 w 3496"/>
              <a:gd name="T3" fmla="*/ 2147483647 h 1800"/>
              <a:gd name="T4" fmla="*/ 2147483647 w 3496"/>
              <a:gd name="T5" fmla="*/ 0 h 1800"/>
              <a:gd name="T6" fmla="*/ 2147483647 w 3496"/>
              <a:gd name="T7" fmla="*/ 2147483647 h 1800"/>
              <a:gd name="T8" fmla="*/ 0 w 3496"/>
              <a:gd name="T9" fmla="*/ 2147483647 h 1800"/>
              <a:gd name="T10" fmla="*/ 2147483647 w 3496"/>
              <a:gd name="T11" fmla="*/ 2147483647 h 180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3496"/>
              <a:gd name="T19" fmla="*/ 0 h 1800"/>
              <a:gd name="T20" fmla="*/ 3496 w 3496"/>
              <a:gd name="T21" fmla="*/ 1800 h 180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3496" h="1800">
                <a:moveTo>
                  <a:pt x="16" y="1792"/>
                </a:moveTo>
                <a:lnTo>
                  <a:pt x="832" y="16"/>
                </a:lnTo>
                <a:lnTo>
                  <a:pt x="2472" y="0"/>
                </a:lnTo>
                <a:lnTo>
                  <a:pt x="3496" y="1728"/>
                </a:lnTo>
                <a:lnTo>
                  <a:pt x="0" y="1800"/>
                </a:lnTo>
                <a:lnTo>
                  <a:pt x="64" y="1792"/>
                </a:lnTo>
              </a:path>
            </a:pathLst>
          </a:cu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16388" name="Text Box 10"/>
          <p:cNvSpPr txBox="1">
            <a:spLocks noChangeArrowheads="1"/>
          </p:cNvSpPr>
          <p:nvPr/>
        </p:nvSpPr>
        <p:spPr bwMode="auto">
          <a:xfrm>
            <a:off x="914400" y="4800600"/>
            <a:ext cx="441325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altLang="ru-RU" sz="2800" b="1" baseline="0"/>
              <a:t>A</a:t>
            </a:r>
            <a:endParaRPr lang="ru-RU" altLang="ru-RU" sz="2800" b="1" baseline="0"/>
          </a:p>
        </p:txBody>
      </p:sp>
      <p:sp>
        <p:nvSpPr>
          <p:cNvPr id="16389" name="Text Box 11"/>
          <p:cNvSpPr txBox="1">
            <a:spLocks noChangeArrowheads="1"/>
          </p:cNvSpPr>
          <p:nvPr/>
        </p:nvSpPr>
        <p:spPr bwMode="auto">
          <a:xfrm>
            <a:off x="2286000" y="1600200"/>
            <a:ext cx="441325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altLang="ru-RU" sz="2800" b="1" baseline="0"/>
              <a:t>B</a:t>
            </a:r>
            <a:endParaRPr lang="ru-RU" altLang="ru-RU" sz="2800" b="1" baseline="0"/>
          </a:p>
        </p:txBody>
      </p:sp>
      <p:sp>
        <p:nvSpPr>
          <p:cNvPr id="16390" name="Text Box 12"/>
          <p:cNvSpPr txBox="1">
            <a:spLocks noChangeArrowheads="1"/>
          </p:cNvSpPr>
          <p:nvPr/>
        </p:nvSpPr>
        <p:spPr bwMode="auto">
          <a:xfrm>
            <a:off x="5181600" y="1524000"/>
            <a:ext cx="441325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altLang="ru-RU" sz="2800" b="1" baseline="0"/>
              <a:t>C</a:t>
            </a:r>
            <a:endParaRPr lang="ru-RU" altLang="ru-RU" sz="2800" b="1" baseline="0"/>
          </a:p>
        </p:txBody>
      </p:sp>
      <p:sp>
        <p:nvSpPr>
          <p:cNvPr id="37902" name="Freeform 14"/>
          <p:cNvSpPr>
            <a:spLocks/>
          </p:cNvSpPr>
          <p:nvPr/>
        </p:nvSpPr>
        <p:spPr bwMode="auto">
          <a:xfrm>
            <a:off x="5124450" y="2043113"/>
            <a:ext cx="1644650" cy="2770187"/>
          </a:xfrm>
          <a:custGeom>
            <a:avLst/>
            <a:gdLst>
              <a:gd name="T0" fmla="*/ 0 w 1036"/>
              <a:gd name="T1" fmla="*/ 0 h 1745"/>
              <a:gd name="T2" fmla="*/ 2147483647 w 1036"/>
              <a:gd name="T3" fmla="*/ 2147483647 h 1745"/>
              <a:gd name="T4" fmla="*/ 0 60000 65536"/>
              <a:gd name="T5" fmla="*/ 0 60000 65536"/>
              <a:gd name="T6" fmla="*/ 0 w 1036"/>
              <a:gd name="T7" fmla="*/ 0 h 1745"/>
              <a:gd name="T8" fmla="*/ 1036 w 1036"/>
              <a:gd name="T9" fmla="*/ 1745 h 1745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1036" h="1745">
                <a:moveTo>
                  <a:pt x="0" y="0"/>
                </a:moveTo>
                <a:lnTo>
                  <a:pt x="1036" y="1745"/>
                </a:lnTo>
              </a:path>
            </a:pathLst>
          </a:cu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37904" name="Text Box 16"/>
          <p:cNvSpPr txBox="1">
            <a:spLocks noChangeArrowheads="1"/>
          </p:cNvSpPr>
          <p:nvPr/>
        </p:nvSpPr>
        <p:spPr bwMode="auto">
          <a:xfrm>
            <a:off x="3998913" y="4876800"/>
            <a:ext cx="420687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altLang="ru-RU" sz="2800" b="1" baseline="0"/>
              <a:t>E</a:t>
            </a:r>
            <a:endParaRPr lang="ru-RU" altLang="ru-RU" sz="2800" b="1" baseline="0"/>
          </a:p>
        </p:txBody>
      </p:sp>
      <p:sp>
        <p:nvSpPr>
          <p:cNvPr id="16393" name="Text Box 18"/>
          <p:cNvSpPr txBox="1">
            <a:spLocks noChangeArrowheads="1"/>
          </p:cNvSpPr>
          <p:nvPr/>
        </p:nvSpPr>
        <p:spPr bwMode="auto">
          <a:xfrm>
            <a:off x="685800" y="457200"/>
            <a:ext cx="7848600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altLang="ru-RU" sz="2400" baseline="0"/>
              <a:t>Дано: АВС</a:t>
            </a:r>
            <a:r>
              <a:rPr lang="en-US" altLang="ru-RU" sz="2400" baseline="0"/>
              <a:t>D</a:t>
            </a:r>
            <a:r>
              <a:rPr lang="ru-RU" altLang="ru-RU" sz="2400" baseline="0"/>
              <a:t> – трапеция,   МК </a:t>
            </a:r>
            <a:r>
              <a:rPr lang="en-US" altLang="ru-RU" sz="2400" baseline="0"/>
              <a:t>II </a:t>
            </a:r>
            <a:r>
              <a:rPr lang="ru-RU" altLang="ru-RU" sz="2400" baseline="0"/>
              <a:t>В</a:t>
            </a:r>
            <a:r>
              <a:rPr lang="en-US" altLang="ru-RU" sz="2400" baseline="0"/>
              <a:t>E II </a:t>
            </a:r>
            <a:r>
              <a:rPr lang="ru-RU" altLang="ru-RU" sz="2400" baseline="0"/>
              <a:t>С</a:t>
            </a:r>
            <a:r>
              <a:rPr lang="en-US" altLang="ru-RU" sz="2400" baseline="0"/>
              <a:t>D</a:t>
            </a:r>
            <a:r>
              <a:rPr lang="ru-RU" altLang="ru-RU" sz="2400" baseline="0"/>
              <a:t>,   А</a:t>
            </a:r>
            <a:r>
              <a:rPr lang="en-US" altLang="ru-RU" sz="2400" baseline="0"/>
              <a:t>D = 16 c</a:t>
            </a:r>
            <a:r>
              <a:rPr lang="ru-RU" altLang="ru-RU" sz="2400" baseline="0"/>
              <a:t>м</a:t>
            </a:r>
            <a:r>
              <a:rPr lang="en-US" altLang="ru-RU" sz="2400" baseline="0"/>
              <a:t>                          </a:t>
            </a:r>
            <a:r>
              <a:rPr lang="ru-RU" altLang="ru-RU" sz="2400" baseline="0"/>
              <a:t>Найти: АК</a:t>
            </a:r>
          </a:p>
        </p:txBody>
      </p:sp>
      <p:sp>
        <p:nvSpPr>
          <p:cNvPr id="16394" name="Text Box 19"/>
          <p:cNvSpPr txBox="1">
            <a:spLocks noChangeArrowheads="1"/>
          </p:cNvSpPr>
          <p:nvPr/>
        </p:nvSpPr>
        <p:spPr bwMode="auto">
          <a:xfrm>
            <a:off x="3429000" y="1524000"/>
            <a:ext cx="581025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altLang="ru-RU" sz="2800" b="1" baseline="0"/>
              <a:t>1</a:t>
            </a:r>
            <a:r>
              <a:rPr lang="en-US" altLang="ru-RU" sz="2800" b="1" baseline="0"/>
              <a:t>0</a:t>
            </a:r>
            <a:endParaRPr lang="ru-RU" altLang="ru-RU" sz="2800" b="1" baseline="0"/>
          </a:p>
        </p:txBody>
      </p:sp>
      <p:sp>
        <p:nvSpPr>
          <p:cNvPr id="16395" name="Text Box 27"/>
          <p:cNvSpPr txBox="1">
            <a:spLocks noChangeArrowheads="1"/>
          </p:cNvSpPr>
          <p:nvPr/>
        </p:nvSpPr>
        <p:spPr bwMode="auto">
          <a:xfrm>
            <a:off x="6781800" y="4648200"/>
            <a:ext cx="441325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altLang="ru-RU" sz="2800" b="1" baseline="0"/>
              <a:t>D</a:t>
            </a:r>
            <a:endParaRPr lang="ru-RU" altLang="ru-RU" sz="2800" b="1" baseline="0"/>
          </a:p>
        </p:txBody>
      </p:sp>
      <p:sp>
        <p:nvSpPr>
          <p:cNvPr id="37917" name="Freeform 29"/>
          <p:cNvSpPr>
            <a:spLocks/>
          </p:cNvSpPr>
          <p:nvPr/>
        </p:nvSpPr>
        <p:spPr bwMode="auto">
          <a:xfrm>
            <a:off x="3390900" y="3517900"/>
            <a:ext cx="787400" cy="1320800"/>
          </a:xfrm>
          <a:custGeom>
            <a:avLst/>
            <a:gdLst>
              <a:gd name="T0" fmla="*/ 0 w 496"/>
              <a:gd name="T1" fmla="*/ 0 h 832"/>
              <a:gd name="T2" fmla="*/ 2147483647 w 496"/>
              <a:gd name="T3" fmla="*/ 2147483647 h 832"/>
              <a:gd name="T4" fmla="*/ 0 60000 65536"/>
              <a:gd name="T5" fmla="*/ 0 60000 65536"/>
              <a:gd name="T6" fmla="*/ 0 w 496"/>
              <a:gd name="T7" fmla="*/ 0 h 832"/>
              <a:gd name="T8" fmla="*/ 496 w 496"/>
              <a:gd name="T9" fmla="*/ 832 h 832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496" h="832">
                <a:moveTo>
                  <a:pt x="0" y="0"/>
                </a:moveTo>
                <a:lnTo>
                  <a:pt x="496" y="832"/>
                </a:lnTo>
              </a:path>
            </a:pathLst>
          </a:cu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ru-RU" altLang="ru-RU"/>
          </a:p>
        </p:txBody>
      </p:sp>
      <p:grpSp>
        <p:nvGrpSpPr>
          <p:cNvPr id="16397" name="Group 30"/>
          <p:cNvGrpSpPr>
            <a:grpSpLocks/>
          </p:cNvGrpSpPr>
          <p:nvPr/>
        </p:nvGrpSpPr>
        <p:grpSpPr bwMode="auto">
          <a:xfrm>
            <a:off x="1371600" y="2819400"/>
            <a:ext cx="865188" cy="1284288"/>
            <a:chOff x="864" y="1776"/>
            <a:chExt cx="545" cy="809"/>
          </a:xfrm>
        </p:grpSpPr>
        <p:grpSp>
          <p:nvGrpSpPr>
            <p:cNvPr id="16406" name="Group 3"/>
            <p:cNvGrpSpPr>
              <a:grpSpLocks/>
            </p:cNvGrpSpPr>
            <p:nvPr/>
          </p:nvGrpSpPr>
          <p:grpSpPr bwMode="auto">
            <a:xfrm>
              <a:off x="960" y="1776"/>
              <a:ext cx="449" cy="809"/>
              <a:chOff x="960" y="1776"/>
              <a:chExt cx="449" cy="809"/>
            </a:xfrm>
          </p:grpSpPr>
          <p:grpSp>
            <p:nvGrpSpPr>
              <p:cNvPr id="16409" name="Group 4"/>
              <p:cNvGrpSpPr>
                <a:grpSpLocks/>
              </p:cNvGrpSpPr>
              <p:nvPr/>
            </p:nvGrpSpPr>
            <p:grpSpPr bwMode="auto">
              <a:xfrm>
                <a:off x="1248" y="1776"/>
                <a:ext cx="161" cy="137"/>
                <a:chOff x="1960" y="1935"/>
                <a:chExt cx="161" cy="137"/>
              </a:xfrm>
            </p:grpSpPr>
            <p:sp>
              <p:nvSpPr>
                <p:cNvPr id="16413" name="Freeform 5"/>
                <p:cNvSpPr>
                  <a:spLocks/>
                </p:cNvSpPr>
                <p:nvPr/>
              </p:nvSpPr>
              <p:spPr bwMode="auto">
                <a:xfrm>
                  <a:off x="1989" y="1935"/>
                  <a:ext cx="132" cy="84"/>
                </a:xfrm>
                <a:custGeom>
                  <a:avLst/>
                  <a:gdLst>
                    <a:gd name="T0" fmla="*/ 0 w 132"/>
                    <a:gd name="T1" fmla="*/ 0 h 84"/>
                    <a:gd name="T2" fmla="*/ 132 w 132"/>
                    <a:gd name="T3" fmla="*/ 84 h 84"/>
                    <a:gd name="T4" fmla="*/ 0 60000 65536"/>
                    <a:gd name="T5" fmla="*/ 0 60000 65536"/>
                    <a:gd name="T6" fmla="*/ 0 w 132"/>
                    <a:gd name="T7" fmla="*/ 0 h 84"/>
                    <a:gd name="T8" fmla="*/ 132 w 132"/>
                    <a:gd name="T9" fmla="*/ 84 h 84"/>
                  </a:gdLst>
                  <a:ahLst/>
                  <a:cxnLst>
                    <a:cxn ang="T4">
                      <a:pos x="T0" y="T1"/>
                    </a:cxn>
                    <a:cxn ang="T5">
                      <a:pos x="T2" y="T3"/>
                    </a:cxn>
                  </a:cxnLst>
                  <a:rect l="T6" t="T7" r="T8" b="T9"/>
                  <a:pathLst>
                    <a:path w="132" h="84">
                      <a:moveTo>
                        <a:pt x="0" y="0"/>
                      </a:moveTo>
                      <a:lnTo>
                        <a:pt x="132" y="84"/>
                      </a:lnTo>
                    </a:path>
                  </a:pathLst>
                </a:cu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>
                  <a:lvl1pPr eaLnBrk="0" hangingPunct="0">
                    <a:defRPr baseline="-25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 eaLnBrk="0" hangingPunct="0">
                    <a:defRPr baseline="-25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 eaLnBrk="0" hangingPunct="0">
                    <a:defRPr baseline="-25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 eaLnBrk="0" hangingPunct="0">
                    <a:defRPr baseline="-25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 eaLnBrk="0" hangingPunct="0">
                    <a:defRPr baseline="-25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baseline="-25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baseline="-25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baseline="-25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baseline="-25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/>
                  <a:endParaRPr lang="ru-RU" altLang="ru-RU"/>
                </a:p>
              </p:txBody>
            </p:sp>
            <p:sp>
              <p:nvSpPr>
                <p:cNvPr id="16414" name="Freeform 6"/>
                <p:cNvSpPr>
                  <a:spLocks/>
                </p:cNvSpPr>
                <p:nvPr/>
              </p:nvSpPr>
              <p:spPr bwMode="auto">
                <a:xfrm>
                  <a:off x="1960" y="1992"/>
                  <a:ext cx="128" cy="80"/>
                </a:xfrm>
                <a:custGeom>
                  <a:avLst/>
                  <a:gdLst>
                    <a:gd name="T0" fmla="*/ 0 w 128"/>
                    <a:gd name="T1" fmla="*/ 0 h 80"/>
                    <a:gd name="T2" fmla="*/ 128 w 128"/>
                    <a:gd name="T3" fmla="*/ 80 h 80"/>
                    <a:gd name="T4" fmla="*/ 0 60000 65536"/>
                    <a:gd name="T5" fmla="*/ 0 60000 65536"/>
                    <a:gd name="T6" fmla="*/ 0 w 128"/>
                    <a:gd name="T7" fmla="*/ 0 h 80"/>
                    <a:gd name="T8" fmla="*/ 128 w 128"/>
                    <a:gd name="T9" fmla="*/ 80 h 80"/>
                  </a:gdLst>
                  <a:ahLst/>
                  <a:cxnLst>
                    <a:cxn ang="T4">
                      <a:pos x="T0" y="T1"/>
                    </a:cxn>
                    <a:cxn ang="T5">
                      <a:pos x="T2" y="T3"/>
                    </a:cxn>
                  </a:cxnLst>
                  <a:rect l="T6" t="T7" r="T8" b="T9"/>
                  <a:pathLst>
                    <a:path w="128" h="80">
                      <a:moveTo>
                        <a:pt x="0" y="0"/>
                      </a:moveTo>
                      <a:lnTo>
                        <a:pt x="128" y="80"/>
                      </a:lnTo>
                    </a:path>
                  </a:pathLst>
                </a:cu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>
                  <a:lvl1pPr eaLnBrk="0" hangingPunct="0">
                    <a:defRPr baseline="-25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 eaLnBrk="0" hangingPunct="0">
                    <a:defRPr baseline="-25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 eaLnBrk="0" hangingPunct="0">
                    <a:defRPr baseline="-25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 eaLnBrk="0" hangingPunct="0">
                    <a:defRPr baseline="-25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 eaLnBrk="0" hangingPunct="0">
                    <a:defRPr baseline="-25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baseline="-25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baseline="-25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baseline="-25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baseline="-25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/>
                  <a:endParaRPr lang="ru-RU" altLang="ru-RU"/>
                </a:p>
              </p:txBody>
            </p:sp>
          </p:grpSp>
          <p:grpSp>
            <p:nvGrpSpPr>
              <p:cNvPr id="16410" name="Group 7"/>
              <p:cNvGrpSpPr>
                <a:grpSpLocks/>
              </p:cNvGrpSpPr>
              <p:nvPr/>
            </p:nvGrpSpPr>
            <p:grpSpPr bwMode="auto">
              <a:xfrm>
                <a:off x="960" y="2448"/>
                <a:ext cx="161" cy="137"/>
                <a:chOff x="1960" y="1935"/>
                <a:chExt cx="161" cy="137"/>
              </a:xfrm>
            </p:grpSpPr>
            <p:sp>
              <p:nvSpPr>
                <p:cNvPr id="16411" name="Freeform 8"/>
                <p:cNvSpPr>
                  <a:spLocks/>
                </p:cNvSpPr>
                <p:nvPr/>
              </p:nvSpPr>
              <p:spPr bwMode="auto">
                <a:xfrm>
                  <a:off x="1989" y="1935"/>
                  <a:ext cx="132" cy="84"/>
                </a:xfrm>
                <a:custGeom>
                  <a:avLst/>
                  <a:gdLst>
                    <a:gd name="T0" fmla="*/ 0 w 132"/>
                    <a:gd name="T1" fmla="*/ 0 h 84"/>
                    <a:gd name="T2" fmla="*/ 132 w 132"/>
                    <a:gd name="T3" fmla="*/ 84 h 84"/>
                    <a:gd name="T4" fmla="*/ 0 60000 65536"/>
                    <a:gd name="T5" fmla="*/ 0 60000 65536"/>
                    <a:gd name="T6" fmla="*/ 0 w 132"/>
                    <a:gd name="T7" fmla="*/ 0 h 84"/>
                    <a:gd name="T8" fmla="*/ 132 w 132"/>
                    <a:gd name="T9" fmla="*/ 84 h 84"/>
                  </a:gdLst>
                  <a:ahLst/>
                  <a:cxnLst>
                    <a:cxn ang="T4">
                      <a:pos x="T0" y="T1"/>
                    </a:cxn>
                    <a:cxn ang="T5">
                      <a:pos x="T2" y="T3"/>
                    </a:cxn>
                  </a:cxnLst>
                  <a:rect l="T6" t="T7" r="T8" b="T9"/>
                  <a:pathLst>
                    <a:path w="132" h="84">
                      <a:moveTo>
                        <a:pt x="0" y="0"/>
                      </a:moveTo>
                      <a:lnTo>
                        <a:pt x="132" y="84"/>
                      </a:lnTo>
                    </a:path>
                  </a:pathLst>
                </a:cu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>
                  <a:lvl1pPr eaLnBrk="0" hangingPunct="0">
                    <a:defRPr baseline="-25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 eaLnBrk="0" hangingPunct="0">
                    <a:defRPr baseline="-25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 eaLnBrk="0" hangingPunct="0">
                    <a:defRPr baseline="-25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 eaLnBrk="0" hangingPunct="0">
                    <a:defRPr baseline="-25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 eaLnBrk="0" hangingPunct="0">
                    <a:defRPr baseline="-25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baseline="-25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baseline="-25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baseline="-25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baseline="-25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/>
                  <a:endParaRPr lang="ru-RU" altLang="ru-RU"/>
                </a:p>
              </p:txBody>
            </p:sp>
            <p:sp>
              <p:nvSpPr>
                <p:cNvPr id="16412" name="Freeform 9"/>
                <p:cNvSpPr>
                  <a:spLocks/>
                </p:cNvSpPr>
                <p:nvPr/>
              </p:nvSpPr>
              <p:spPr bwMode="auto">
                <a:xfrm>
                  <a:off x="1960" y="1992"/>
                  <a:ext cx="128" cy="80"/>
                </a:xfrm>
                <a:custGeom>
                  <a:avLst/>
                  <a:gdLst>
                    <a:gd name="T0" fmla="*/ 0 w 128"/>
                    <a:gd name="T1" fmla="*/ 0 h 80"/>
                    <a:gd name="T2" fmla="*/ 128 w 128"/>
                    <a:gd name="T3" fmla="*/ 80 h 80"/>
                    <a:gd name="T4" fmla="*/ 0 60000 65536"/>
                    <a:gd name="T5" fmla="*/ 0 60000 65536"/>
                    <a:gd name="T6" fmla="*/ 0 w 128"/>
                    <a:gd name="T7" fmla="*/ 0 h 80"/>
                    <a:gd name="T8" fmla="*/ 128 w 128"/>
                    <a:gd name="T9" fmla="*/ 80 h 80"/>
                  </a:gdLst>
                  <a:ahLst/>
                  <a:cxnLst>
                    <a:cxn ang="T4">
                      <a:pos x="T0" y="T1"/>
                    </a:cxn>
                    <a:cxn ang="T5">
                      <a:pos x="T2" y="T3"/>
                    </a:cxn>
                  </a:cxnLst>
                  <a:rect l="T6" t="T7" r="T8" b="T9"/>
                  <a:pathLst>
                    <a:path w="128" h="80">
                      <a:moveTo>
                        <a:pt x="0" y="0"/>
                      </a:moveTo>
                      <a:lnTo>
                        <a:pt x="128" y="80"/>
                      </a:lnTo>
                    </a:path>
                  </a:pathLst>
                </a:cu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>
                  <a:lvl1pPr eaLnBrk="0" hangingPunct="0">
                    <a:defRPr baseline="-25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 eaLnBrk="0" hangingPunct="0">
                    <a:defRPr baseline="-25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 eaLnBrk="0" hangingPunct="0">
                    <a:defRPr baseline="-25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 eaLnBrk="0" hangingPunct="0">
                    <a:defRPr baseline="-25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 eaLnBrk="0" hangingPunct="0">
                    <a:defRPr baseline="-25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baseline="-25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baseline="-25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baseline="-25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baseline="-25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/>
                  <a:endParaRPr lang="ru-RU" altLang="ru-RU"/>
                </a:p>
              </p:txBody>
            </p:sp>
          </p:grpSp>
        </p:grpSp>
        <p:sp>
          <p:nvSpPr>
            <p:cNvPr id="16407" name="Oval 15"/>
            <p:cNvSpPr>
              <a:spLocks noChangeArrowheads="1"/>
            </p:cNvSpPr>
            <p:nvPr/>
          </p:nvSpPr>
          <p:spPr bwMode="auto">
            <a:xfrm>
              <a:off x="1104" y="2160"/>
              <a:ext cx="96" cy="96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 baseline="-250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baseline="-250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baseline="-250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baseline="-25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baseline="-25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aseline="-25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aseline="-25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aseline="-25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aseline="-25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16408" name="Text Box 17"/>
            <p:cNvSpPr txBox="1">
              <a:spLocks noChangeArrowheads="1"/>
            </p:cNvSpPr>
            <p:nvPr/>
          </p:nvSpPr>
          <p:spPr bwMode="auto">
            <a:xfrm>
              <a:off x="864" y="2016"/>
              <a:ext cx="303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baseline="-250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baseline="-250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baseline="-250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baseline="-25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baseline="-25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aseline="-25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aseline="-25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aseline="-25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aseline="-25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r>
                <a:rPr lang="en-US" altLang="ru-RU" sz="2800" b="1" baseline="0"/>
                <a:t>M</a:t>
              </a:r>
              <a:endParaRPr lang="ru-RU" altLang="ru-RU" sz="2800" b="1" baseline="0"/>
            </a:p>
          </p:txBody>
        </p:sp>
      </p:grpSp>
      <p:sp>
        <p:nvSpPr>
          <p:cNvPr id="37919" name="Text Box 31"/>
          <p:cNvSpPr txBox="1">
            <a:spLocks noChangeArrowheads="1"/>
          </p:cNvSpPr>
          <p:nvPr/>
        </p:nvSpPr>
        <p:spPr bwMode="auto">
          <a:xfrm>
            <a:off x="2209800" y="4800600"/>
            <a:ext cx="441325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altLang="ru-RU" sz="2800" b="1" baseline="0"/>
              <a:t>K</a:t>
            </a:r>
            <a:endParaRPr lang="ru-RU" altLang="ru-RU" sz="2800" b="1" baseline="0"/>
          </a:p>
        </p:txBody>
      </p:sp>
      <p:sp>
        <p:nvSpPr>
          <p:cNvPr id="37921" name="Text Box 33"/>
          <p:cNvSpPr txBox="1">
            <a:spLocks noChangeArrowheads="1"/>
          </p:cNvSpPr>
          <p:nvPr/>
        </p:nvSpPr>
        <p:spPr bwMode="auto">
          <a:xfrm>
            <a:off x="3429000" y="1538288"/>
            <a:ext cx="581025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altLang="ru-RU" sz="2800" b="1" baseline="0"/>
              <a:t>1</a:t>
            </a:r>
            <a:r>
              <a:rPr lang="en-US" altLang="ru-RU" sz="2800" b="1" baseline="0"/>
              <a:t>0</a:t>
            </a:r>
            <a:endParaRPr lang="ru-RU" altLang="ru-RU" sz="2800" b="1" baseline="0"/>
          </a:p>
        </p:txBody>
      </p:sp>
      <p:grpSp>
        <p:nvGrpSpPr>
          <p:cNvPr id="6" name="Group 37"/>
          <p:cNvGrpSpPr>
            <a:grpSpLocks/>
          </p:cNvGrpSpPr>
          <p:nvPr/>
        </p:nvGrpSpPr>
        <p:grpSpPr bwMode="auto">
          <a:xfrm>
            <a:off x="1905000" y="4724400"/>
            <a:ext cx="1536700" cy="317500"/>
            <a:chOff x="1200" y="2976"/>
            <a:chExt cx="968" cy="200"/>
          </a:xfrm>
        </p:grpSpPr>
        <p:sp>
          <p:nvSpPr>
            <p:cNvPr id="16404" name="Freeform 23"/>
            <p:cNvSpPr>
              <a:spLocks/>
            </p:cNvSpPr>
            <p:nvPr/>
          </p:nvSpPr>
          <p:spPr bwMode="auto">
            <a:xfrm>
              <a:off x="2160" y="2976"/>
              <a:ext cx="8" cy="200"/>
            </a:xfrm>
            <a:custGeom>
              <a:avLst/>
              <a:gdLst>
                <a:gd name="T0" fmla="*/ 0 w 8"/>
                <a:gd name="T1" fmla="*/ 0 h 200"/>
                <a:gd name="T2" fmla="*/ 8 w 8"/>
                <a:gd name="T3" fmla="*/ 200 h 200"/>
                <a:gd name="T4" fmla="*/ 0 60000 65536"/>
                <a:gd name="T5" fmla="*/ 0 60000 65536"/>
                <a:gd name="T6" fmla="*/ 0 w 8"/>
                <a:gd name="T7" fmla="*/ 0 h 200"/>
                <a:gd name="T8" fmla="*/ 8 w 8"/>
                <a:gd name="T9" fmla="*/ 200 h 200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8" h="200">
                  <a:moveTo>
                    <a:pt x="0" y="0"/>
                  </a:moveTo>
                  <a:lnTo>
                    <a:pt x="8" y="200"/>
                  </a:lnTo>
                </a:path>
              </a:pathLst>
            </a:cu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baseline="-250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baseline="-250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baseline="-250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baseline="-25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baseline="-25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aseline="-25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aseline="-25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aseline="-25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aseline="-25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16405" name="Freeform 34"/>
            <p:cNvSpPr>
              <a:spLocks/>
            </p:cNvSpPr>
            <p:nvPr/>
          </p:nvSpPr>
          <p:spPr bwMode="auto">
            <a:xfrm>
              <a:off x="1200" y="2976"/>
              <a:ext cx="8" cy="200"/>
            </a:xfrm>
            <a:custGeom>
              <a:avLst/>
              <a:gdLst>
                <a:gd name="T0" fmla="*/ 0 w 8"/>
                <a:gd name="T1" fmla="*/ 0 h 200"/>
                <a:gd name="T2" fmla="*/ 8 w 8"/>
                <a:gd name="T3" fmla="*/ 200 h 200"/>
                <a:gd name="T4" fmla="*/ 0 60000 65536"/>
                <a:gd name="T5" fmla="*/ 0 60000 65536"/>
                <a:gd name="T6" fmla="*/ 0 w 8"/>
                <a:gd name="T7" fmla="*/ 0 h 200"/>
                <a:gd name="T8" fmla="*/ 8 w 8"/>
                <a:gd name="T9" fmla="*/ 200 h 200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8" h="200">
                  <a:moveTo>
                    <a:pt x="0" y="0"/>
                  </a:moveTo>
                  <a:lnTo>
                    <a:pt x="8" y="200"/>
                  </a:lnTo>
                </a:path>
              </a:pathLst>
            </a:cu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baseline="-250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baseline="-250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baseline="-250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baseline="-25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baseline="-25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aseline="-25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aseline="-25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aseline="-25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aseline="-25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</p:grpSp>
      <p:grpSp>
        <p:nvGrpSpPr>
          <p:cNvPr id="7" name="Group 38"/>
          <p:cNvGrpSpPr>
            <a:grpSpLocks/>
          </p:cNvGrpSpPr>
          <p:nvPr/>
        </p:nvGrpSpPr>
        <p:grpSpPr bwMode="auto">
          <a:xfrm>
            <a:off x="1219200" y="5257800"/>
            <a:ext cx="5638800" cy="900113"/>
            <a:chOff x="768" y="3312"/>
            <a:chExt cx="3552" cy="567"/>
          </a:xfrm>
        </p:grpSpPr>
        <p:sp>
          <p:nvSpPr>
            <p:cNvPr id="16402" name="AutoShape 35"/>
            <p:cNvSpPr>
              <a:spLocks/>
            </p:cNvSpPr>
            <p:nvPr/>
          </p:nvSpPr>
          <p:spPr bwMode="auto">
            <a:xfrm rot="5400000">
              <a:off x="2424" y="1656"/>
              <a:ext cx="240" cy="3552"/>
            </a:xfrm>
            <a:prstGeom prst="rightBrace">
              <a:avLst>
                <a:gd name="adj1" fmla="val 123333"/>
                <a:gd name="adj2" fmla="val 50000"/>
              </a:avLst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baseline="-250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baseline="-250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baseline="-250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baseline="-25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baseline="-25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aseline="-25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aseline="-25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aseline="-25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aseline="-25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16403" name="Text Box 36"/>
            <p:cNvSpPr txBox="1">
              <a:spLocks noChangeArrowheads="1"/>
            </p:cNvSpPr>
            <p:nvPr/>
          </p:nvSpPr>
          <p:spPr bwMode="auto">
            <a:xfrm>
              <a:off x="2400" y="3552"/>
              <a:ext cx="366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baseline="-250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baseline="-250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baseline="-250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baseline="-25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baseline="-25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aseline="-25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aseline="-25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aseline="-25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aseline="-25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r>
                <a:rPr lang="en-US" altLang="ru-RU" sz="2800" b="1" baseline="0"/>
                <a:t>16</a:t>
              </a:r>
              <a:endParaRPr lang="ru-RU" altLang="ru-RU" sz="2800" b="1" baseline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1.11111E-6 L -0.28334 1.11111E-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3790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167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8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79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379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2" dur="1000"/>
                                        <p:tgtEl>
                                          <p:spTgt spid="379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79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1.11022E-16 L -0.16562 0.00278 " pathEditMode="relative" rAng="0" ptsTypes="AA">
                                      <p:cBhvr>
                                        <p:cTn id="17" dur="2000" fill="hold"/>
                                        <p:tgtEl>
                                          <p:spTgt spid="379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281" y="139"/>
                                    </p:animMotion>
                                  </p:childTnLst>
                                </p:cTn>
                              </p:par>
                              <p:par>
                                <p:cTn id="18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79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79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2" dur="1000"/>
                                        <p:tgtEl>
                                          <p:spTgt spid="379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79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3.7037E-7 L 0.19166 0.46666 " pathEditMode="relative" ptsTypes="AA">
                                      <p:cBhvr>
                                        <p:cTn id="31" dur="2000" fill="hold"/>
                                        <p:tgtEl>
                                          <p:spTgt spid="379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5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920" grpId="0" animBg="1"/>
      <p:bldP spid="37902" grpId="0" animBg="1"/>
      <p:bldP spid="37904" grpId="0"/>
      <p:bldP spid="37917" grpId="0" animBg="1"/>
      <p:bldP spid="37917" grpId="1" animBg="1"/>
      <p:bldP spid="37919" grpId="0"/>
      <p:bldP spid="37921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Line 2"/>
          <p:cNvSpPr>
            <a:spLocks noChangeShapeType="1"/>
          </p:cNvSpPr>
          <p:nvPr/>
        </p:nvSpPr>
        <p:spPr bwMode="auto">
          <a:xfrm>
            <a:off x="1828800" y="3505200"/>
            <a:ext cx="25146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5363" name="Freeform 3"/>
          <p:cNvSpPr>
            <a:spLocks/>
          </p:cNvSpPr>
          <p:nvPr/>
        </p:nvSpPr>
        <p:spPr bwMode="auto">
          <a:xfrm>
            <a:off x="1193800" y="2057400"/>
            <a:ext cx="4749800" cy="2832100"/>
          </a:xfrm>
          <a:custGeom>
            <a:avLst/>
            <a:gdLst>
              <a:gd name="T0" fmla="*/ 2147483647 w 2992"/>
              <a:gd name="T1" fmla="*/ 2147483647 h 1784"/>
              <a:gd name="T2" fmla="*/ 2147483647 w 2992"/>
              <a:gd name="T3" fmla="*/ 0 h 1784"/>
              <a:gd name="T4" fmla="*/ 2147483647 w 2992"/>
              <a:gd name="T5" fmla="*/ 2147483647 h 1784"/>
              <a:gd name="T6" fmla="*/ 0 w 2992"/>
              <a:gd name="T7" fmla="*/ 2147483647 h 1784"/>
              <a:gd name="T8" fmla="*/ 2147483647 w 2992"/>
              <a:gd name="T9" fmla="*/ 2147483647 h 178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992"/>
              <a:gd name="T16" fmla="*/ 0 h 1784"/>
              <a:gd name="T17" fmla="*/ 2992 w 2992"/>
              <a:gd name="T18" fmla="*/ 1784 h 178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992" h="1784">
                <a:moveTo>
                  <a:pt x="16" y="1776"/>
                </a:moveTo>
                <a:lnTo>
                  <a:pt x="832" y="0"/>
                </a:lnTo>
                <a:lnTo>
                  <a:pt x="2992" y="1728"/>
                </a:lnTo>
                <a:lnTo>
                  <a:pt x="0" y="1784"/>
                </a:lnTo>
                <a:lnTo>
                  <a:pt x="64" y="1776"/>
                </a:lnTo>
              </a:path>
            </a:pathLst>
          </a:cu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ru-RU" altLang="ru-RU"/>
          </a:p>
        </p:txBody>
      </p:sp>
      <p:grpSp>
        <p:nvGrpSpPr>
          <p:cNvPr id="15364" name="Group 4"/>
          <p:cNvGrpSpPr>
            <a:grpSpLocks/>
          </p:cNvGrpSpPr>
          <p:nvPr/>
        </p:nvGrpSpPr>
        <p:grpSpPr bwMode="auto">
          <a:xfrm>
            <a:off x="1524000" y="2819400"/>
            <a:ext cx="712788" cy="1284288"/>
            <a:chOff x="960" y="1776"/>
            <a:chExt cx="449" cy="809"/>
          </a:xfrm>
        </p:grpSpPr>
        <p:grpSp>
          <p:nvGrpSpPr>
            <p:cNvPr id="15382" name="Group 5"/>
            <p:cNvGrpSpPr>
              <a:grpSpLocks/>
            </p:cNvGrpSpPr>
            <p:nvPr/>
          </p:nvGrpSpPr>
          <p:grpSpPr bwMode="auto">
            <a:xfrm>
              <a:off x="1248" y="1776"/>
              <a:ext cx="161" cy="137"/>
              <a:chOff x="1960" y="1935"/>
              <a:chExt cx="161" cy="137"/>
            </a:xfrm>
          </p:grpSpPr>
          <p:sp>
            <p:nvSpPr>
              <p:cNvPr id="15386" name="Freeform 6"/>
              <p:cNvSpPr>
                <a:spLocks/>
              </p:cNvSpPr>
              <p:nvPr/>
            </p:nvSpPr>
            <p:spPr bwMode="auto">
              <a:xfrm>
                <a:off x="1989" y="1935"/>
                <a:ext cx="132" cy="84"/>
              </a:xfrm>
              <a:custGeom>
                <a:avLst/>
                <a:gdLst>
                  <a:gd name="T0" fmla="*/ 0 w 132"/>
                  <a:gd name="T1" fmla="*/ 0 h 84"/>
                  <a:gd name="T2" fmla="*/ 132 w 132"/>
                  <a:gd name="T3" fmla="*/ 84 h 84"/>
                  <a:gd name="T4" fmla="*/ 0 60000 65536"/>
                  <a:gd name="T5" fmla="*/ 0 60000 65536"/>
                  <a:gd name="T6" fmla="*/ 0 w 132"/>
                  <a:gd name="T7" fmla="*/ 0 h 84"/>
                  <a:gd name="T8" fmla="*/ 132 w 132"/>
                  <a:gd name="T9" fmla="*/ 84 h 84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132" h="84">
                    <a:moveTo>
                      <a:pt x="0" y="0"/>
                    </a:moveTo>
                    <a:lnTo>
                      <a:pt x="132" y="84"/>
                    </a:lnTo>
                  </a:path>
                </a:pathLst>
              </a:cu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lvl1pPr eaLnBrk="0" hangingPunct="0">
                  <a:defRPr baseline="-25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 baseline="-25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 baseline="-25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 baseline="-25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 baseline="-25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aseline="-25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aseline="-25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aseline="-25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aseline="-25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/>
                <a:endParaRPr lang="ru-RU" altLang="ru-RU"/>
              </a:p>
            </p:txBody>
          </p:sp>
          <p:sp>
            <p:nvSpPr>
              <p:cNvPr id="15387" name="Freeform 7"/>
              <p:cNvSpPr>
                <a:spLocks/>
              </p:cNvSpPr>
              <p:nvPr/>
            </p:nvSpPr>
            <p:spPr bwMode="auto">
              <a:xfrm>
                <a:off x="1960" y="1992"/>
                <a:ext cx="128" cy="80"/>
              </a:xfrm>
              <a:custGeom>
                <a:avLst/>
                <a:gdLst>
                  <a:gd name="T0" fmla="*/ 0 w 128"/>
                  <a:gd name="T1" fmla="*/ 0 h 80"/>
                  <a:gd name="T2" fmla="*/ 128 w 128"/>
                  <a:gd name="T3" fmla="*/ 80 h 80"/>
                  <a:gd name="T4" fmla="*/ 0 60000 65536"/>
                  <a:gd name="T5" fmla="*/ 0 60000 65536"/>
                  <a:gd name="T6" fmla="*/ 0 w 128"/>
                  <a:gd name="T7" fmla="*/ 0 h 80"/>
                  <a:gd name="T8" fmla="*/ 128 w 128"/>
                  <a:gd name="T9" fmla="*/ 80 h 80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128" h="80">
                    <a:moveTo>
                      <a:pt x="0" y="0"/>
                    </a:moveTo>
                    <a:lnTo>
                      <a:pt x="128" y="80"/>
                    </a:lnTo>
                  </a:path>
                </a:pathLst>
              </a:cu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lvl1pPr eaLnBrk="0" hangingPunct="0">
                  <a:defRPr baseline="-25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 baseline="-25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 baseline="-25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 baseline="-25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 baseline="-25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aseline="-25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aseline="-25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aseline="-25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aseline="-25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/>
                <a:endParaRPr lang="ru-RU" altLang="ru-RU"/>
              </a:p>
            </p:txBody>
          </p:sp>
        </p:grpSp>
        <p:grpSp>
          <p:nvGrpSpPr>
            <p:cNvPr id="15383" name="Group 8"/>
            <p:cNvGrpSpPr>
              <a:grpSpLocks/>
            </p:cNvGrpSpPr>
            <p:nvPr/>
          </p:nvGrpSpPr>
          <p:grpSpPr bwMode="auto">
            <a:xfrm>
              <a:off x="960" y="2448"/>
              <a:ext cx="161" cy="137"/>
              <a:chOff x="1960" y="1935"/>
              <a:chExt cx="161" cy="137"/>
            </a:xfrm>
          </p:grpSpPr>
          <p:sp>
            <p:nvSpPr>
              <p:cNvPr id="15384" name="Freeform 9"/>
              <p:cNvSpPr>
                <a:spLocks/>
              </p:cNvSpPr>
              <p:nvPr/>
            </p:nvSpPr>
            <p:spPr bwMode="auto">
              <a:xfrm>
                <a:off x="1989" y="1935"/>
                <a:ext cx="132" cy="84"/>
              </a:xfrm>
              <a:custGeom>
                <a:avLst/>
                <a:gdLst>
                  <a:gd name="T0" fmla="*/ 0 w 132"/>
                  <a:gd name="T1" fmla="*/ 0 h 84"/>
                  <a:gd name="T2" fmla="*/ 132 w 132"/>
                  <a:gd name="T3" fmla="*/ 84 h 84"/>
                  <a:gd name="T4" fmla="*/ 0 60000 65536"/>
                  <a:gd name="T5" fmla="*/ 0 60000 65536"/>
                  <a:gd name="T6" fmla="*/ 0 w 132"/>
                  <a:gd name="T7" fmla="*/ 0 h 84"/>
                  <a:gd name="T8" fmla="*/ 132 w 132"/>
                  <a:gd name="T9" fmla="*/ 84 h 84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132" h="84">
                    <a:moveTo>
                      <a:pt x="0" y="0"/>
                    </a:moveTo>
                    <a:lnTo>
                      <a:pt x="132" y="84"/>
                    </a:lnTo>
                  </a:path>
                </a:pathLst>
              </a:cu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lvl1pPr eaLnBrk="0" hangingPunct="0">
                  <a:defRPr baseline="-25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 baseline="-25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 baseline="-25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 baseline="-25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 baseline="-25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aseline="-25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aseline="-25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aseline="-25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aseline="-25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/>
                <a:endParaRPr lang="ru-RU" altLang="ru-RU"/>
              </a:p>
            </p:txBody>
          </p:sp>
          <p:sp>
            <p:nvSpPr>
              <p:cNvPr id="15385" name="Freeform 10"/>
              <p:cNvSpPr>
                <a:spLocks/>
              </p:cNvSpPr>
              <p:nvPr/>
            </p:nvSpPr>
            <p:spPr bwMode="auto">
              <a:xfrm>
                <a:off x="1960" y="1992"/>
                <a:ext cx="128" cy="80"/>
              </a:xfrm>
              <a:custGeom>
                <a:avLst/>
                <a:gdLst>
                  <a:gd name="T0" fmla="*/ 0 w 128"/>
                  <a:gd name="T1" fmla="*/ 0 h 80"/>
                  <a:gd name="T2" fmla="*/ 128 w 128"/>
                  <a:gd name="T3" fmla="*/ 80 h 80"/>
                  <a:gd name="T4" fmla="*/ 0 60000 65536"/>
                  <a:gd name="T5" fmla="*/ 0 60000 65536"/>
                  <a:gd name="T6" fmla="*/ 0 w 128"/>
                  <a:gd name="T7" fmla="*/ 0 h 80"/>
                  <a:gd name="T8" fmla="*/ 128 w 128"/>
                  <a:gd name="T9" fmla="*/ 80 h 80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128" h="80">
                    <a:moveTo>
                      <a:pt x="0" y="0"/>
                    </a:moveTo>
                    <a:lnTo>
                      <a:pt x="128" y="80"/>
                    </a:lnTo>
                  </a:path>
                </a:pathLst>
              </a:cu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lvl1pPr eaLnBrk="0" hangingPunct="0">
                  <a:defRPr baseline="-25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 baseline="-25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 baseline="-25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 baseline="-25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 baseline="-25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aseline="-25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aseline="-25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aseline="-25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aseline="-25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/>
                <a:endParaRPr lang="ru-RU" altLang="ru-RU"/>
              </a:p>
            </p:txBody>
          </p:sp>
        </p:grpSp>
      </p:grpSp>
      <p:sp>
        <p:nvSpPr>
          <p:cNvPr id="15365" name="Text Box 11"/>
          <p:cNvSpPr txBox="1">
            <a:spLocks noChangeArrowheads="1"/>
          </p:cNvSpPr>
          <p:nvPr/>
        </p:nvSpPr>
        <p:spPr bwMode="auto">
          <a:xfrm>
            <a:off x="914400" y="4800600"/>
            <a:ext cx="441325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altLang="ru-RU" sz="2800" b="1" baseline="0"/>
              <a:t>A</a:t>
            </a:r>
            <a:endParaRPr lang="ru-RU" altLang="ru-RU" sz="2800" b="1" baseline="0"/>
          </a:p>
        </p:txBody>
      </p:sp>
      <p:sp>
        <p:nvSpPr>
          <p:cNvPr id="15366" name="Text Box 12"/>
          <p:cNvSpPr txBox="1">
            <a:spLocks noChangeArrowheads="1"/>
          </p:cNvSpPr>
          <p:nvPr/>
        </p:nvSpPr>
        <p:spPr bwMode="auto">
          <a:xfrm>
            <a:off x="2286000" y="1600200"/>
            <a:ext cx="441325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altLang="ru-RU" sz="2800" b="1" baseline="0"/>
              <a:t>B</a:t>
            </a:r>
            <a:endParaRPr lang="ru-RU" altLang="ru-RU" sz="2800" b="1" baseline="0"/>
          </a:p>
        </p:txBody>
      </p:sp>
      <p:sp>
        <p:nvSpPr>
          <p:cNvPr id="15367" name="Text Box 13"/>
          <p:cNvSpPr txBox="1">
            <a:spLocks noChangeArrowheads="1"/>
          </p:cNvSpPr>
          <p:nvPr/>
        </p:nvSpPr>
        <p:spPr bwMode="auto">
          <a:xfrm>
            <a:off x="5943600" y="4648200"/>
            <a:ext cx="441325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altLang="ru-RU" sz="2800" b="1" baseline="0"/>
              <a:t>C</a:t>
            </a:r>
            <a:endParaRPr lang="ru-RU" altLang="ru-RU" sz="2800" b="1" baseline="0"/>
          </a:p>
        </p:txBody>
      </p:sp>
      <p:sp>
        <p:nvSpPr>
          <p:cNvPr id="63502" name="Line 14"/>
          <p:cNvSpPr>
            <a:spLocks noChangeShapeType="1"/>
          </p:cNvSpPr>
          <p:nvPr/>
        </p:nvSpPr>
        <p:spPr bwMode="auto">
          <a:xfrm>
            <a:off x="1828800" y="3505200"/>
            <a:ext cx="25146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5369" name="Oval 15"/>
          <p:cNvSpPr>
            <a:spLocks noChangeArrowheads="1"/>
          </p:cNvSpPr>
          <p:nvPr/>
        </p:nvSpPr>
        <p:spPr bwMode="auto">
          <a:xfrm>
            <a:off x="1752600" y="3429000"/>
            <a:ext cx="152400" cy="1524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15370" name="Text Box 16"/>
          <p:cNvSpPr txBox="1">
            <a:spLocks noChangeArrowheads="1"/>
          </p:cNvSpPr>
          <p:nvPr/>
        </p:nvSpPr>
        <p:spPr bwMode="auto">
          <a:xfrm>
            <a:off x="4343400" y="3124200"/>
            <a:ext cx="401638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altLang="ru-RU" sz="2800" b="1" baseline="0"/>
              <a:t>F</a:t>
            </a:r>
            <a:endParaRPr lang="ru-RU" altLang="ru-RU" sz="2800" b="1" baseline="0"/>
          </a:p>
        </p:txBody>
      </p:sp>
      <p:sp>
        <p:nvSpPr>
          <p:cNvPr id="15371" name="Text Box 17"/>
          <p:cNvSpPr txBox="1">
            <a:spLocks noChangeArrowheads="1"/>
          </p:cNvSpPr>
          <p:nvPr/>
        </p:nvSpPr>
        <p:spPr bwMode="auto">
          <a:xfrm>
            <a:off x="1219200" y="3200400"/>
            <a:ext cx="420688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altLang="ru-RU" sz="2800" b="1" baseline="0"/>
              <a:t>E</a:t>
            </a:r>
            <a:endParaRPr lang="ru-RU" altLang="ru-RU" sz="2800" b="1" baseline="0"/>
          </a:p>
        </p:txBody>
      </p:sp>
      <p:sp>
        <p:nvSpPr>
          <p:cNvPr id="15372" name="Text Box 18"/>
          <p:cNvSpPr txBox="1">
            <a:spLocks noChangeArrowheads="1"/>
          </p:cNvSpPr>
          <p:nvPr/>
        </p:nvSpPr>
        <p:spPr bwMode="auto">
          <a:xfrm>
            <a:off x="990600" y="381000"/>
            <a:ext cx="6553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altLang="ru-RU" sz="2400" baseline="0"/>
              <a:t>Дано: АС </a:t>
            </a:r>
            <a:r>
              <a:rPr lang="en-US" altLang="ru-RU" sz="2400" baseline="0"/>
              <a:t>II EF                            </a:t>
            </a:r>
            <a:r>
              <a:rPr lang="ru-RU" altLang="ru-RU" sz="2400" baseline="0"/>
              <a:t>Найти: </a:t>
            </a:r>
            <a:r>
              <a:rPr lang="en-US" altLang="ru-RU" sz="2400" baseline="0"/>
              <a:t>P</a:t>
            </a:r>
            <a:r>
              <a:rPr lang="ru-RU" altLang="ru-RU" sz="2400"/>
              <a:t>АВС</a:t>
            </a:r>
            <a:endParaRPr lang="ru-RU" altLang="ru-RU" sz="2400" baseline="0"/>
          </a:p>
        </p:txBody>
      </p:sp>
      <p:sp>
        <p:nvSpPr>
          <p:cNvPr id="15373" name="Text Box 19"/>
          <p:cNvSpPr txBox="1">
            <a:spLocks noChangeArrowheads="1"/>
          </p:cNvSpPr>
          <p:nvPr/>
        </p:nvSpPr>
        <p:spPr bwMode="auto">
          <a:xfrm>
            <a:off x="3048000" y="4800600"/>
            <a:ext cx="581025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altLang="ru-RU" sz="2800" b="1" baseline="0"/>
              <a:t>12</a:t>
            </a:r>
          </a:p>
        </p:txBody>
      </p:sp>
      <p:sp>
        <p:nvSpPr>
          <p:cNvPr id="15374" name="Text Box 20"/>
          <p:cNvSpPr txBox="1">
            <a:spLocks noChangeArrowheads="1"/>
          </p:cNvSpPr>
          <p:nvPr/>
        </p:nvSpPr>
        <p:spPr bwMode="auto">
          <a:xfrm>
            <a:off x="5105400" y="3657600"/>
            <a:ext cx="382588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altLang="ru-RU" sz="2800" b="1" baseline="0"/>
              <a:t>5</a:t>
            </a:r>
          </a:p>
        </p:txBody>
      </p:sp>
      <p:grpSp>
        <p:nvGrpSpPr>
          <p:cNvPr id="5" name="Group 21"/>
          <p:cNvGrpSpPr>
            <a:grpSpLocks/>
          </p:cNvGrpSpPr>
          <p:nvPr/>
        </p:nvGrpSpPr>
        <p:grpSpPr bwMode="auto">
          <a:xfrm>
            <a:off x="3276600" y="2667000"/>
            <a:ext cx="1885950" cy="1504950"/>
            <a:chOff x="2064" y="1680"/>
            <a:chExt cx="1188" cy="948"/>
          </a:xfrm>
        </p:grpSpPr>
        <p:sp>
          <p:nvSpPr>
            <p:cNvPr id="15380" name="Freeform 22"/>
            <p:cNvSpPr>
              <a:spLocks/>
            </p:cNvSpPr>
            <p:nvPr/>
          </p:nvSpPr>
          <p:spPr bwMode="auto">
            <a:xfrm flipH="1">
              <a:off x="3120" y="2544"/>
              <a:ext cx="132" cy="84"/>
            </a:xfrm>
            <a:custGeom>
              <a:avLst/>
              <a:gdLst>
                <a:gd name="T0" fmla="*/ 0 w 132"/>
                <a:gd name="T1" fmla="*/ 0 h 84"/>
                <a:gd name="T2" fmla="*/ 132 w 132"/>
                <a:gd name="T3" fmla="*/ 84 h 84"/>
                <a:gd name="T4" fmla="*/ 0 60000 65536"/>
                <a:gd name="T5" fmla="*/ 0 60000 65536"/>
                <a:gd name="T6" fmla="*/ 0 w 132"/>
                <a:gd name="T7" fmla="*/ 0 h 84"/>
                <a:gd name="T8" fmla="*/ 132 w 132"/>
                <a:gd name="T9" fmla="*/ 84 h 84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32" h="84">
                  <a:moveTo>
                    <a:pt x="0" y="0"/>
                  </a:moveTo>
                  <a:lnTo>
                    <a:pt x="132" y="84"/>
                  </a:lnTo>
                </a:path>
              </a:pathLst>
            </a:cu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baseline="-250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baseline="-250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baseline="-250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baseline="-25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baseline="-25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aseline="-25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aseline="-25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aseline="-25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aseline="-25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15381" name="Freeform 23"/>
            <p:cNvSpPr>
              <a:spLocks/>
            </p:cNvSpPr>
            <p:nvPr/>
          </p:nvSpPr>
          <p:spPr bwMode="auto">
            <a:xfrm flipH="1">
              <a:off x="2064" y="1680"/>
              <a:ext cx="128" cy="80"/>
            </a:xfrm>
            <a:custGeom>
              <a:avLst/>
              <a:gdLst>
                <a:gd name="T0" fmla="*/ 0 w 128"/>
                <a:gd name="T1" fmla="*/ 0 h 80"/>
                <a:gd name="T2" fmla="*/ 128 w 128"/>
                <a:gd name="T3" fmla="*/ 80 h 80"/>
                <a:gd name="T4" fmla="*/ 0 60000 65536"/>
                <a:gd name="T5" fmla="*/ 0 60000 65536"/>
                <a:gd name="T6" fmla="*/ 0 w 128"/>
                <a:gd name="T7" fmla="*/ 0 h 80"/>
                <a:gd name="T8" fmla="*/ 128 w 128"/>
                <a:gd name="T9" fmla="*/ 80 h 80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28" h="80">
                  <a:moveTo>
                    <a:pt x="0" y="0"/>
                  </a:moveTo>
                  <a:lnTo>
                    <a:pt x="128" y="80"/>
                  </a:lnTo>
                </a:path>
              </a:pathLst>
            </a:cu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baseline="-250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baseline="-250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baseline="-250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baseline="-25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baseline="-25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aseline="-25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aseline="-25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aseline="-25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aseline="-25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</p:grpSp>
      <p:sp>
        <p:nvSpPr>
          <p:cNvPr id="63512" name="Text Box 24"/>
          <p:cNvSpPr txBox="1">
            <a:spLocks noChangeArrowheads="1"/>
          </p:cNvSpPr>
          <p:nvPr/>
        </p:nvSpPr>
        <p:spPr bwMode="auto">
          <a:xfrm>
            <a:off x="5105400" y="3657600"/>
            <a:ext cx="382588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altLang="ru-RU" sz="2800" b="1" baseline="0"/>
              <a:t>5</a:t>
            </a:r>
          </a:p>
        </p:txBody>
      </p:sp>
      <p:sp>
        <p:nvSpPr>
          <p:cNvPr id="15377" name="Text Box 25"/>
          <p:cNvSpPr txBox="1">
            <a:spLocks noChangeArrowheads="1"/>
          </p:cNvSpPr>
          <p:nvPr/>
        </p:nvSpPr>
        <p:spPr bwMode="auto">
          <a:xfrm>
            <a:off x="1143000" y="3886200"/>
            <a:ext cx="382588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altLang="ru-RU" sz="2800" b="1" baseline="0"/>
              <a:t>4</a:t>
            </a:r>
          </a:p>
        </p:txBody>
      </p:sp>
      <p:sp>
        <p:nvSpPr>
          <p:cNvPr id="63514" name="Text Box 26"/>
          <p:cNvSpPr txBox="1">
            <a:spLocks noChangeArrowheads="1"/>
          </p:cNvSpPr>
          <p:nvPr/>
        </p:nvSpPr>
        <p:spPr bwMode="auto">
          <a:xfrm>
            <a:off x="1141413" y="3886200"/>
            <a:ext cx="382587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altLang="ru-RU" sz="2800" b="1" baseline="0"/>
              <a:t>4</a:t>
            </a:r>
          </a:p>
        </p:txBody>
      </p:sp>
      <p:sp>
        <p:nvSpPr>
          <p:cNvPr id="63515" name="Freeform 27"/>
          <p:cNvSpPr>
            <a:spLocks/>
          </p:cNvSpPr>
          <p:nvPr/>
        </p:nvSpPr>
        <p:spPr bwMode="auto">
          <a:xfrm>
            <a:off x="1206500" y="4800600"/>
            <a:ext cx="4730750" cy="85725"/>
          </a:xfrm>
          <a:custGeom>
            <a:avLst/>
            <a:gdLst>
              <a:gd name="T0" fmla="*/ 0 w 2980"/>
              <a:gd name="T1" fmla="*/ 2147483647 h 54"/>
              <a:gd name="T2" fmla="*/ 2147483647 w 2980"/>
              <a:gd name="T3" fmla="*/ 0 h 54"/>
              <a:gd name="T4" fmla="*/ 0 60000 65536"/>
              <a:gd name="T5" fmla="*/ 0 60000 65536"/>
              <a:gd name="T6" fmla="*/ 0 w 2980"/>
              <a:gd name="T7" fmla="*/ 0 h 54"/>
              <a:gd name="T8" fmla="*/ 2980 w 2980"/>
              <a:gd name="T9" fmla="*/ 54 h 54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2980" h="54">
                <a:moveTo>
                  <a:pt x="0" y="54"/>
                </a:moveTo>
                <a:lnTo>
                  <a:pt x="2980" y="0"/>
                </a:lnTo>
              </a:path>
            </a:pathLst>
          </a:cu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ru-RU" alt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1.85185E-6 L 0.06267 -0.22662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635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100" y="-11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35" presetClass="emph" presetSubtype="0" repeatCount="1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0" dur="500" fill="hold"/>
                                        <p:tgtEl>
                                          <p:spTgt spid="635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5" presetClass="emph" presetSubtype="0" repeatCount="1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2" dur="500" fill="hold"/>
                                        <p:tgtEl>
                                          <p:spTgt spid="635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7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4" dur="2000" fill="hold"/>
                                        <p:tgtEl>
                                          <p:spTgt spid="63515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15" dur="2000" fill="hold"/>
                                        <p:tgtEl>
                                          <p:spTgt spid="63515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635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18333 -0.18889 " pathEditMode="relative" ptsTypes="AA">
                                      <p:cBhvr>
                                        <p:cTn id="40" dur="2000" fill="hold"/>
                                        <p:tgtEl>
                                          <p:spTgt spid="635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502" grpId="0" animBg="1"/>
      <p:bldP spid="63512" grpId="0"/>
      <p:bldP spid="63512" grpId="1"/>
      <p:bldP spid="63514" grpId="0"/>
      <p:bldP spid="63515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Домашнее задание</a:t>
            </a:r>
            <a:endParaRPr lang="ru-RU" altLang="ru-RU" dirty="0" smtClean="0"/>
          </a:p>
        </p:txBody>
      </p:sp>
      <p:sp>
        <p:nvSpPr>
          <p:cNvPr id="18435" name="Содержимое 2"/>
          <p:cNvSpPr>
            <a:spLocks noGrp="1"/>
          </p:cNvSpPr>
          <p:nvPr>
            <p:ph idx="1"/>
          </p:nvPr>
        </p:nvSpPr>
        <p:spPr>
          <a:xfrm>
            <a:off x="1066800" y="1600200"/>
            <a:ext cx="7239000" cy="3962400"/>
          </a:xfrm>
        </p:spPr>
        <p:txBody>
          <a:bodyPr/>
          <a:lstStyle/>
          <a:p>
            <a:pPr algn="ctr">
              <a:buFontTx/>
              <a:buNone/>
            </a:pPr>
            <a:r>
              <a:rPr lang="ru-RU" altLang="ru-RU" sz="2400" i="1" dirty="0" smtClean="0"/>
              <a:t>Решить задачу № 391</a:t>
            </a:r>
          </a:p>
          <a:p>
            <a:pPr algn="ctr">
              <a:buFontTx/>
              <a:buNone/>
            </a:pPr>
            <a:endParaRPr lang="ru-RU" altLang="ru-RU" sz="2400" i="1" dirty="0" smtClean="0"/>
          </a:p>
          <a:p>
            <a:pPr algn="ctr">
              <a:buFontTx/>
              <a:buNone/>
            </a:pPr>
            <a:r>
              <a:rPr lang="ru-RU" altLang="ru-RU" sz="2400" i="1" dirty="0" smtClean="0"/>
              <a:t>Выучить теорему Фалеса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4000" y="228600"/>
            <a:ext cx="6512511" cy="926976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/>
              <a:t>Фалес Милетский</a:t>
            </a:r>
            <a:endParaRPr lang="ru-RU" dirty="0"/>
          </a:p>
        </p:txBody>
      </p:sp>
      <p:sp>
        <p:nvSpPr>
          <p:cNvPr id="5" name="Rectangle 6"/>
          <p:cNvSpPr txBox="1">
            <a:spLocks noChangeArrowheads="1"/>
          </p:cNvSpPr>
          <p:nvPr/>
        </p:nvSpPr>
        <p:spPr>
          <a:xfrm>
            <a:off x="5715000" y="1981200"/>
            <a:ext cx="2438400" cy="665163"/>
          </a:xfrm>
          <a:prstGeom prst="rect">
            <a:avLst/>
          </a:prstGeom>
        </p:spPr>
        <p:txBody>
          <a:bodyPr/>
          <a:lstStyle>
            <a:lvl1pPr marL="2286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4864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22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9728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38988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66420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965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2860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587752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" indent="0" algn="ctr">
              <a:buNone/>
              <a:defRPr/>
            </a:pPr>
            <a:r>
              <a:rPr lang="ru-RU" sz="2800" b="1" dirty="0" smtClean="0"/>
              <a:t>  «Отец философии»</a:t>
            </a:r>
          </a:p>
          <a:p>
            <a:pPr marL="45720" indent="0" algn="ctr">
              <a:buNone/>
              <a:defRPr/>
            </a:pPr>
            <a:r>
              <a:rPr lang="ru-RU" sz="2800" b="1" dirty="0" smtClean="0"/>
              <a:t>  624 до н.э – 548 до н.э.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990600" y="5029200"/>
            <a:ext cx="71628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atin typeface="Arial" pitchFamily="34" charset="0"/>
                <a:cs typeface="Arial" pitchFamily="34" charset="0"/>
              </a:rPr>
              <a:t>Фалес Милетский – древнегреческий философ из г. </a:t>
            </a:r>
            <a:r>
              <a:rPr lang="ru-RU" sz="2400" b="1" dirty="0" err="1" smtClean="0">
                <a:latin typeface="Arial" pitchFamily="34" charset="0"/>
                <a:cs typeface="Arial" pitchFamily="34" charset="0"/>
              </a:rPr>
              <a:t>Милета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, который находился в Малой Азии. 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Он имел титул одного из семи мудрецов Греции, был первым философом, первым математиком , первым астрономом.</a:t>
            </a:r>
            <a:br>
              <a:rPr lang="ru-RU" sz="2400" b="1" dirty="0" smtClean="0">
                <a:latin typeface="Arial" pitchFamily="34" charset="0"/>
                <a:cs typeface="Arial" pitchFamily="34" charset="0"/>
              </a:rPr>
            </a:br>
            <a:endParaRPr lang="ru-RU" sz="2400" b="1" dirty="0"/>
          </a:p>
        </p:txBody>
      </p:sp>
      <p:pic>
        <p:nvPicPr>
          <p:cNvPr id="18434" name="Picture 2" descr="https://avatars.mds.yandex.net/i?id=b0c303e94e725183056aa9e893e0bb977e40b047-4343452-images-thumbs&amp;n=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95400" y="1371600"/>
            <a:ext cx="3429000" cy="342900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2017691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459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ru-RU" dirty="0" smtClean="0"/>
          </a:p>
        </p:txBody>
      </p:sp>
      <p:sp>
        <p:nvSpPr>
          <p:cNvPr id="494598" name="Rectangle 6"/>
          <p:cNvSpPr>
            <a:spLocks noGrp="1" noChangeArrowheads="1"/>
          </p:cNvSpPr>
          <p:nvPr>
            <p:ph type="body" sz="half" idx="2"/>
          </p:nvPr>
        </p:nvSpPr>
        <p:spPr/>
        <p:txBody>
          <a:bodyPr>
            <a:normAutofit fontScale="92500"/>
          </a:bodyPr>
          <a:lstStyle/>
          <a:p>
            <a:pPr eaLnBrk="1" hangingPunct="1">
              <a:lnSpc>
                <a:spcPct val="90000"/>
              </a:lnSpc>
              <a:defRPr/>
            </a:pPr>
            <a:endParaRPr lang="ru-RU" sz="2000" dirty="0" smtClean="0"/>
          </a:p>
          <a:p>
            <a:pPr eaLnBrk="1" hangingPunct="1">
              <a:lnSpc>
                <a:spcPct val="90000"/>
              </a:lnSpc>
              <a:defRPr/>
            </a:pPr>
            <a:endParaRPr lang="ru-RU" sz="2000" dirty="0" smtClean="0"/>
          </a:p>
          <a:p>
            <a:pPr eaLnBrk="1" hangingPunct="1">
              <a:lnSpc>
                <a:spcPct val="90000"/>
              </a:lnSpc>
              <a:defRPr/>
            </a:pPr>
            <a:r>
              <a:rPr lang="ru-RU" sz="2000" dirty="0" smtClean="0"/>
              <a:t>Считается, что именно Фалес «привез» геометрию из Египта и познакомил с ней греков. Его деятельность привлекла последователей и учеников, которые образовали милетскую школу. 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z="2000" dirty="0" smtClean="0">
                <a:latin typeface="Arial" pitchFamily="34" charset="0"/>
                <a:cs typeface="Arial" pitchFamily="34" charset="0"/>
              </a:rPr>
              <a:t>Именно его греки уже в древности называли «отцом философии»;</a:t>
            </a:r>
            <a:endParaRPr lang="ru-RU" sz="2000" dirty="0" smtClean="0"/>
          </a:p>
        </p:txBody>
      </p:sp>
      <p:sp>
        <p:nvSpPr>
          <p:cNvPr id="10244" name="AutoShape 8" descr="i?id=40026319-03"/>
          <p:cNvSpPr>
            <a:spLocks noChangeAspect="1" noChangeArrowheads="1"/>
          </p:cNvSpPr>
          <p:nvPr/>
        </p:nvSpPr>
        <p:spPr bwMode="auto">
          <a:xfrm>
            <a:off x="155575" y="46038"/>
            <a:ext cx="1371600" cy="981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10245" name="AutoShape 10" descr="i?id=40026319-03"/>
          <p:cNvSpPr>
            <a:spLocks noChangeAspect="1" noChangeArrowheads="1"/>
          </p:cNvSpPr>
          <p:nvPr/>
        </p:nvSpPr>
        <p:spPr bwMode="auto">
          <a:xfrm>
            <a:off x="155575" y="46038"/>
            <a:ext cx="1371600" cy="981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pic>
        <p:nvPicPr>
          <p:cNvPr id="17409" name="Picture 1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00200" y="114439"/>
            <a:ext cx="5867400" cy="44023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40266366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459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9459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9459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9459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459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9459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9459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9459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4598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254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ru-RU" smtClean="0"/>
          </a:p>
        </p:txBody>
      </p:sp>
      <p:pic>
        <p:nvPicPr>
          <p:cNvPr id="9221" name="i-main-pic" descr="Картинка 8 из 27455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33400" y="3352800"/>
            <a:ext cx="4267200" cy="3200400"/>
          </a:xfr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92551" name="Rectangle 7"/>
          <p:cNvSpPr>
            <a:spLocks noGrp="1" noChangeArrowheads="1"/>
          </p:cNvSpPr>
          <p:nvPr>
            <p:ph type="body" sz="half" idx="3"/>
          </p:nvPr>
        </p:nvSpPr>
        <p:spPr>
          <a:xfrm>
            <a:off x="4648200" y="304800"/>
            <a:ext cx="4114800" cy="5826125"/>
          </a:xfrm>
        </p:spPr>
        <p:txBody>
          <a:bodyPr/>
          <a:lstStyle/>
          <a:p>
            <a:pPr eaLnBrk="1" hangingPunct="1">
              <a:defRPr/>
            </a:pPr>
            <a:endParaRPr lang="ru-RU" sz="2400" dirty="0" smtClean="0"/>
          </a:p>
          <a:p>
            <a:pPr eaLnBrk="1" hangingPunct="1">
              <a:defRPr/>
            </a:pPr>
            <a:endParaRPr lang="ru-RU" sz="2400" dirty="0" smtClean="0"/>
          </a:p>
          <a:p>
            <a:pPr eaLnBrk="1" hangingPunct="1">
              <a:defRPr/>
            </a:pPr>
            <a:r>
              <a:rPr lang="ru-RU" sz="2400" dirty="0" smtClean="0"/>
              <a:t>Легенда рассказывает о том, что Фалес, будучи в Египте, поразил фараона </a:t>
            </a:r>
            <a:r>
              <a:rPr lang="ru-RU" sz="2400" dirty="0" err="1" smtClean="0"/>
              <a:t>Амасиса</a:t>
            </a:r>
            <a:r>
              <a:rPr lang="ru-RU" sz="2400" dirty="0" smtClean="0"/>
              <a:t> тем, что сумел точно установить высоту пирамиды, </a:t>
            </a:r>
            <a:r>
              <a:rPr lang="ru-RU" sz="2400" dirty="0" smtClean="0"/>
              <a:t>померив длину тени от своего посоха, длину тени от пирамиды и с помощью пропорции вывел высоту пирамиды.</a:t>
            </a:r>
            <a:endParaRPr lang="ru-RU" sz="2400" dirty="0" smtClean="0"/>
          </a:p>
        </p:txBody>
      </p:sp>
      <p:pic>
        <p:nvPicPr>
          <p:cNvPr id="16385" name="Picture 1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685800"/>
            <a:ext cx="4388264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222135892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25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6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25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25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925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2548" grpId="0"/>
      <p:bldP spid="492551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8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 err="1" smtClean="0"/>
              <a:t>ес</a:t>
            </a:r>
            <a:endParaRPr lang="ru-RU" dirty="0" smtClean="0"/>
          </a:p>
        </p:txBody>
      </p:sp>
      <p:sp>
        <p:nvSpPr>
          <p:cNvPr id="481286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685800" y="4876800"/>
            <a:ext cx="8229600" cy="1600200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defRPr/>
            </a:pPr>
            <a:endParaRPr lang="ru-RU" sz="2800" dirty="0" smtClean="0"/>
          </a:p>
          <a:p>
            <a:pPr eaLnBrk="1" hangingPunct="1">
              <a:lnSpc>
                <a:spcPct val="90000"/>
              </a:lnSpc>
              <a:defRPr/>
            </a:pPr>
            <a:r>
              <a:rPr lang="ru-RU" sz="2800" dirty="0" smtClean="0"/>
              <a:t>Фалес умел просчитывать, когда произойдет солнечное затмение.</a:t>
            </a:r>
            <a:endParaRPr lang="ru-RU" sz="2800" dirty="0" smtClean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8" name="Picture 4" descr="https://www.ptoday.ru/wp-content/uploads/2020/12/narodnaya-mudrost-zagovori-dly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0600" y="228600"/>
            <a:ext cx="6974366" cy="46482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304769807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812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128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688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ru-RU" smtClean="0"/>
          </a:p>
        </p:txBody>
      </p:sp>
      <p:pic>
        <p:nvPicPr>
          <p:cNvPr id="16388" name="Picture 7" descr="i?id=9693126-15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334000" y="609600"/>
            <a:ext cx="3276600" cy="2971800"/>
          </a:xfr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06886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5105400" y="3886200"/>
            <a:ext cx="3733800" cy="2514600"/>
          </a:xfrm>
        </p:spPr>
        <p:txBody>
          <a:bodyPr/>
          <a:lstStyle/>
          <a:p>
            <a:pPr eaLnBrk="1" hangingPunct="1">
              <a:defRPr/>
            </a:pP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Именно Фалес «открыл» для греков созвездие Малой Медведицы как путеводный инструмент</a:t>
            </a:r>
            <a:endParaRPr lang="ru-RU" sz="2400" b="1" dirty="0" smtClean="0"/>
          </a:p>
        </p:txBody>
      </p:sp>
      <p:pic>
        <p:nvPicPr>
          <p:cNvPr id="19458" name="Picture 2" descr="https://prezentacii.org/upload/cloud/19/08/158205/images/screen1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" y="1143000"/>
            <a:ext cx="4352235" cy="462006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40296964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68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068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068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068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68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68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6884" grpId="0"/>
      <p:bldP spid="506886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3026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228600"/>
            <a:ext cx="8229600" cy="1524000"/>
          </a:xfrm>
        </p:spPr>
        <p:txBody>
          <a:bodyPr/>
          <a:lstStyle/>
          <a:p>
            <a:pPr eaLnBrk="1" hangingPunct="1">
              <a:defRPr/>
            </a:pPr>
            <a:r>
              <a:rPr lang="ru-RU" sz="2800" b="1" dirty="0" smtClean="0"/>
              <a:t>Но одна из важнейших заслуг Фалеса в том, что ему приписываются многие геометрические теоремы:</a:t>
            </a:r>
          </a:p>
        </p:txBody>
      </p:sp>
      <p:sp>
        <p:nvSpPr>
          <p:cNvPr id="513027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905000"/>
            <a:ext cx="8229600" cy="3540125"/>
          </a:xfrm>
          <a:prstGeom prst="rect">
            <a:avLst/>
          </a:prstGeo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ru-RU" sz="2800" dirty="0" smtClean="0"/>
              <a:t>круг делится диаметром пополам; 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z="2800" dirty="0" smtClean="0"/>
              <a:t>в равнобедренном треугольнике углы при основании равны; 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z="2800" dirty="0" smtClean="0"/>
              <a:t>при пересечении двух прямых образуемые ими вертикальные углы равны; 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z="2800" dirty="0" smtClean="0"/>
              <a:t>два треугольника равны, если два угла и сторона одного из них равны двум углам и соответствующей стороне другого.</a:t>
            </a:r>
          </a:p>
        </p:txBody>
      </p:sp>
      <p:sp>
        <p:nvSpPr>
          <p:cNvPr id="4" name="Овал 3"/>
          <p:cNvSpPr/>
          <p:nvPr/>
        </p:nvSpPr>
        <p:spPr bwMode="auto">
          <a:xfrm>
            <a:off x="7086600" y="5486400"/>
            <a:ext cx="914400" cy="914400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-2500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5" name="Равнобедренный треугольник 4"/>
          <p:cNvSpPr/>
          <p:nvPr/>
        </p:nvSpPr>
        <p:spPr bwMode="auto">
          <a:xfrm>
            <a:off x="5181600" y="5486400"/>
            <a:ext cx="1060704" cy="914400"/>
          </a:xfrm>
          <a:prstGeom prst="triangl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-2500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cxnSp>
        <p:nvCxnSpPr>
          <p:cNvPr id="7" name="Прямая соединительная линия 6"/>
          <p:cNvCxnSpPr/>
          <p:nvPr/>
        </p:nvCxnSpPr>
        <p:spPr bwMode="auto">
          <a:xfrm flipH="1">
            <a:off x="1295400" y="5715000"/>
            <a:ext cx="2209800" cy="6858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3" name="Прямая соединительная линия 12"/>
          <p:cNvCxnSpPr/>
          <p:nvPr/>
        </p:nvCxnSpPr>
        <p:spPr bwMode="auto">
          <a:xfrm>
            <a:off x="1447800" y="5715000"/>
            <a:ext cx="3429000" cy="8382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="" xmlns:p14="http://schemas.microsoft.com/office/powerpoint/2010/main" val="17836662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13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13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13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13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13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13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13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13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13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13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13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13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3027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290" name="Group 2"/>
          <p:cNvGrpSpPr>
            <a:grpSpLocks/>
          </p:cNvGrpSpPr>
          <p:nvPr/>
        </p:nvGrpSpPr>
        <p:grpSpPr bwMode="auto">
          <a:xfrm>
            <a:off x="5410200" y="1905000"/>
            <a:ext cx="3200400" cy="3276600"/>
            <a:chOff x="2680" y="864"/>
            <a:chExt cx="2736" cy="3176"/>
          </a:xfrm>
        </p:grpSpPr>
        <p:sp>
          <p:nvSpPr>
            <p:cNvPr id="12294" name="Freeform 3" descr="Дуб"/>
            <p:cNvSpPr>
              <a:spLocks/>
            </p:cNvSpPr>
            <p:nvPr/>
          </p:nvSpPr>
          <p:spPr bwMode="auto">
            <a:xfrm>
              <a:off x="2688" y="1008"/>
              <a:ext cx="2728" cy="3032"/>
            </a:xfrm>
            <a:custGeom>
              <a:avLst/>
              <a:gdLst>
                <a:gd name="T0" fmla="*/ 11 w 2520"/>
                <a:gd name="T1" fmla="*/ 0 h 3032"/>
                <a:gd name="T2" fmla="*/ 3197 w 2520"/>
                <a:gd name="T3" fmla="*/ 0 h 3032"/>
                <a:gd name="T4" fmla="*/ 3197 w 2520"/>
                <a:gd name="T5" fmla="*/ 3024 h 3032"/>
                <a:gd name="T6" fmla="*/ 0 w 2520"/>
                <a:gd name="T7" fmla="*/ 3032 h 3032"/>
                <a:gd name="T8" fmla="*/ 11 w 2520"/>
                <a:gd name="T9" fmla="*/ 0 h 303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520"/>
                <a:gd name="T16" fmla="*/ 0 h 3032"/>
                <a:gd name="T17" fmla="*/ 2520 w 2520"/>
                <a:gd name="T18" fmla="*/ 3032 h 303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520" h="3032">
                  <a:moveTo>
                    <a:pt x="8" y="0"/>
                  </a:moveTo>
                  <a:lnTo>
                    <a:pt x="2520" y="0"/>
                  </a:lnTo>
                  <a:lnTo>
                    <a:pt x="2520" y="3024"/>
                  </a:lnTo>
                  <a:lnTo>
                    <a:pt x="0" y="3032"/>
                  </a:lnTo>
                  <a:lnTo>
                    <a:pt x="8" y="0"/>
                  </a:lnTo>
                  <a:close/>
                </a:path>
              </a:pathLst>
            </a:custGeom>
            <a:blipFill dpi="0" rotWithShape="1">
              <a:blip r:embed="rId3" cstate="print"/>
              <a:srcRect/>
              <a:tile tx="0" ty="0" sx="100000" sy="100000" flip="none" algn="tl"/>
            </a:blip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 baseline="-250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baseline="-250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baseline="-250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baseline="-25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baseline="-25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aseline="-25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aseline="-25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aseline="-25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aseline="-25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12295" name="Freeform 4"/>
            <p:cNvSpPr>
              <a:spLocks/>
            </p:cNvSpPr>
            <p:nvPr/>
          </p:nvSpPr>
          <p:spPr bwMode="auto">
            <a:xfrm>
              <a:off x="2856" y="1152"/>
              <a:ext cx="2384" cy="2720"/>
            </a:xfrm>
            <a:custGeom>
              <a:avLst/>
              <a:gdLst>
                <a:gd name="T0" fmla="*/ 0 w 2384"/>
                <a:gd name="T1" fmla="*/ 2720 h 2720"/>
                <a:gd name="T2" fmla="*/ 0 w 2384"/>
                <a:gd name="T3" fmla="*/ 0 h 2720"/>
                <a:gd name="T4" fmla="*/ 2384 w 2384"/>
                <a:gd name="T5" fmla="*/ 0 h 2720"/>
                <a:gd name="T6" fmla="*/ 2384 w 2384"/>
                <a:gd name="T7" fmla="*/ 2720 h 2720"/>
                <a:gd name="T8" fmla="*/ 0 w 2384"/>
                <a:gd name="T9" fmla="*/ 2720 h 272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384"/>
                <a:gd name="T16" fmla="*/ 0 h 2720"/>
                <a:gd name="T17" fmla="*/ 2384 w 2384"/>
                <a:gd name="T18" fmla="*/ 2720 h 272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384" h="2720">
                  <a:moveTo>
                    <a:pt x="0" y="2720"/>
                  </a:moveTo>
                  <a:lnTo>
                    <a:pt x="0" y="0"/>
                  </a:lnTo>
                  <a:lnTo>
                    <a:pt x="2384" y="0"/>
                  </a:lnTo>
                  <a:lnTo>
                    <a:pt x="2384" y="2720"/>
                  </a:lnTo>
                  <a:lnTo>
                    <a:pt x="0" y="2720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baseline="-250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baseline="-250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baseline="-250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baseline="-25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baseline="-25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aseline="-25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aseline="-25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aseline="-25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aseline="-25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12296" name="Freeform 5"/>
            <p:cNvSpPr>
              <a:spLocks/>
            </p:cNvSpPr>
            <p:nvPr/>
          </p:nvSpPr>
          <p:spPr bwMode="auto">
            <a:xfrm>
              <a:off x="2680" y="3856"/>
              <a:ext cx="192" cy="176"/>
            </a:xfrm>
            <a:custGeom>
              <a:avLst/>
              <a:gdLst>
                <a:gd name="T0" fmla="*/ 192 w 192"/>
                <a:gd name="T1" fmla="*/ 0 h 176"/>
                <a:gd name="T2" fmla="*/ 0 w 192"/>
                <a:gd name="T3" fmla="*/ 176 h 176"/>
                <a:gd name="T4" fmla="*/ 0 60000 65536"/>
                <a:gd name="T5" fmla="*/ 0 60000 65536"/>
                <a:gd name="T6" fmla="*/ 0 w 192"/>
                <a:gd name="T7" fmla="*/ 0 h 176"/>
                <a:gd name="T8" fmla="*/ 192 w 192"/>
                <a:gd name="T9" fmla="*/ 176 h 17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92" h="176">
                  <a:moveTo>
                    <a:pt x="192" y="0"/>
                  </a:moveTo>
                  <a:lnTo>
                    <a:pt x="0" y="176"/>
                  </a:lnTo>
                </a:path>
              </a:pathLst>
            </a:cu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baseline="-250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baseline="-250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baseline="-250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baseline="-25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baseline="-25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aseline="-25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aseline="-25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aseline="-25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aseline="-25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12297" name="Freeform 6"/>
            <p:cNvSpPr>
              <a:spLocks/>
            </p:cNvSpPr>
            <p:nvPr/>
          </p:nvSpPr>
          <p:spPr bwMode="auto">
            <a:xfrm>
              <a:off x="5256" y="1016"/>
              <a:ext cx="160" cy="136"/>
            </a:xfrm>
            <a:custGeom>
              <a:avLst/>
              <a:gdLst>
                <a:gd name="T0" fmla="*/ 160 w 160"/>
                <a:gd name="T1" fmla="*/ 0 h 136"/>
                <a:gd name="T2" fmla="*/ 0 w 160"/>
                <a:gd name="T3" fmla="*/ 136 h 136"/>
                <a:gd name="T4" fmla="*/ 0 60000 65536"/>
                <a:gd name="T5" fmla="*/ 0 60000 65536"/>
                <a:gd name="T6" fmla="*/ 0 w 160"/>
                <a:gd name="T7" fmla="*/ 0 h 136"/>
                <a:gd name="T8" fmla="*/ 160 w 160"/>
                <a:gd name="T9" fmla="*/ 136 h 1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60" h="136">
                  <a:moveTo>
                    <a:pt x="160" y="0"/>
                  </a:moveTo>
                  <a:lnTo>
                    <a:pt x="0" y="136"/>
                  </a:lnTo>
                </a:path>
              </a:pathLst>
            </a:cu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baseline="-250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baseline="-250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baseline="-250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baseline="-25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baseline="-25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aseline="-25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aseline="-25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aseline="-25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aseline="-25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12298" name="Freeform 7"/>
            <p:cNvSpPr>
              <a:spLocks/>
            </p:cNvSpPr>
            <p:nvPr/>
          </p:nvSpPr>
          <p:spPr bwMode="auto">
            <a:xfrm>
              <a:off x="5224" y="3856"/>
              <a:ext cx="192" cy="176"/>
            </a:xfrm>
            <a:custGeom>
              <a:avLst/>
              <a:gdLst>
                <a:gd name="T0" fmla="*/ 0 w 192"/>
                <a:gd name="T1" fmla="*/ 0 h 176"/>
                <a:gd name="T2" fmla="*/ 192 w 192"/>
                <a:gd name="T3" fmla="*/ 176 h 176"/>
                <a:gd name="T4" fmla="*/ 0 60000 65536"/>
                <a:gd name="T5" fmla="*/ 0 60000 65536"/>
                <a:gd name="T6" fmla="*/ 0 w 192"/>
                <a:gd name="T7" fmla="*/ 0 h 176"/>
                <a:gd name="T8" fmla="*/ 192 w 192"/>
                <a:gd name="T9" fmla="*/ 176 h 17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92" h="176">
                  <a:moveTo>
                    <a:pt x="0" y="0"/>
                  </a:moveTo>
                  <a:lnTo>
                    <a:pt x="192" y="176"/>
                  </a:lnTo>
                </a:path>
              </a:pathLst>
            </a:cu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baseline="-250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baseline="-250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baseline="-250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baseline="-25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baseline="-25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aseline="-25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aseline="-25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aseline="-25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aseline="-25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12299" name="Oval 8"/>
            <p:cNvSpPr>
              <a:spLocks noChangeArrowheads="1"/>
            </p:cNvSpPr>
            <p:nvPr/>
          </p:nvSpPr>
          <p:spPr bwMode="auto">
            <a:xfrm>
              <a:off x="4000" y="864"/>
              <a:ext cx="48" cy="48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 baseline="-250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baseline="-250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baseline="-250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baseline="-25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baseline="-25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aseline="-25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aseline="-25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aseline="-25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aseline="-25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12300" name="Freeform 9"/>
            <p:cNvSpPr>
              <a:spLocks/>
            </p:cNvSpPr>
            <p:nvPr/>
          </p:nvSpPr>
          <p:spPr bwMode="auto">
            <a:xfrm>
              <a:off x="3904" y="869"/>
              <a:ext cx="240" cy="139"/>
            </a:xfrm>
            <a:custGeom>
              <a:avLst/>
              <a:gdLst>
                <a:gd name="T0" fmla="*/ 0 w 240"/>
                <a:gd name="T1" fmla="*/ 139 h 139"/>
                <a:gd name="T2" fmla="*/ 72 w 240"/>
                <a:gd name="T3" fmla="*/ 35 h 139"/>
                <a:gd name="T4" fmla="*/ 120 w 240"/>
                <a:gd name="T5" fmla="*/ 3 h 139"/>
                <a:gd name="T6" fmla="*/ 184 w 240"/>
                <a:gd name="T7" fmla="*/ 51 h 139"/>
                <a:gd name="T8" fmla="*/ 240 w 240"/>
                <a:gd name="T9" fmla="*/ 139 h 13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40"/>
                <a:gd name="T16" fmla="*/ 0 h 139"/>
                <a:gd name="T17" fmla="*/ 240 w 240"/>
                <a:gd name="T18" fmla="*/ 139 h 13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40" h="139">
                  <a:moveTo>
                    <a:pt x="0" y="139"/>
                  </a:moveTo>
                  <a:cubicBezTo>
                    <a:pt x="12" y="122"/>
                    <a:pt x="52" y="58"/>
                    <a:pt x="72" y="35"/>
                  </a:cubicBezTo>
                  <a:cubicBezTo>
                    <a:pt x="92" y="12"/>
                    <a:pt x="101" y="0"/>
                    <a:pt x="120" y="3"/>
                  </a:cubicBezTo>
                  <a:cubicBezTo>
                    <a:pt x="139" y="6"/>
                    <a:pt x="164" y="28"/>
                    <a:pt x="184" y="51"/>
                  </a:cubicBezTo>
                  <a:cubicBezTo>
                    <a:pt x="204" y="74"/>
                    <a:pt x="228" y="121"/>
                    <a:pt x="240" y="139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baseline="-250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baseline="-250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baseline="-250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baseline="-25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baseline="-25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aseline="-25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aseline="-25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aseline="-25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aseline="-25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pic>
          <p:nvPicPr>
            <p:cNvPr id="12301" name="Picture 10" descr="Фалес Милетский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67" y="1160"/>
              <a:ext cx="2357" cy="2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302" name="Freeform 11"/>
            <p:cNvSpPr>
              <a:spLocks/>
            </p:cNvSpPr>
            <p:nvPr/>
          </p:nvSpPr>
          <p:spPr bwMode="auto">
            <a:xfrm flipH="1">
              <a:off x="2712" y="1024"/>
              <a:ext cx="160" cy="136"/>
            </a:xfrm>
            <a:custGeom>
              <a:avLst/>
              <a:gdLst>
                <a:gd name="T0" fmla="*/ 160 w 160"/>
                <a:gd name="T1" fmla="*/ 0 h 136"/>
                <a:gd name="T2" fmla="*/ 0 w 160"/>
                <a:gd name="T3" fmla="*/ 136 h 136"/>
                <a:gd name="T4" fmla="*/ 0 60000 65536"/>
                <a:gd name="T5" fmla="*/ 0 60000 65536"/>
                <a:gd name="T6" fmla="*/ 0 w 160"/>
                <a:gd name="T7" fmla="*/ 0 h 136"/>
                <a:gd name="T8" fmla="*/ 160 w 160"/>
                <a:gd name="T9" fmla="*/ 136 h 1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60" h="136">
                  <a:moveTo>
                    <a:pt x="160" y="0"/>
                  </a:moveTo>
                  <a:lnTo>
                    <a:pt x="0" y="136"/>
                  </a:lnTo>
                </a:path>
              </a:pathLst>
            </a:cu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baseline="-250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baseline="-250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baseline="-250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baseline="-25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baseline="-25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aseline="-25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aseline="-25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aseline="-25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aseline="-25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</p:grpSp>
      <p:sp>
        <p:nvSpPr>
          <p:cNvPr id="12292" name="WordArt 13"/>
          <p:cNvSpPr>
            <a:spLocks noChangeArrowheads="1" noChangeShapeType="1" noTextEdit="1"/>
          </p:cNvSpPr>
          <p:nvPr/>
        </p:nvSpPr>
        <p:spPr bwMode="auto">
          <a:xfrm>
            <a:off x="2438400" y="609600"/>
            <a:ext cx="4191000" cy="685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6600" b="1" kern="10" dirty="0">
                <a:ln w="254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chemeClr val="accent6">
                    <a:lumMod val="50000"/>
                  </a:schemeClr>
                </a:soli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Теорема Фалеса</a:t>
            </a:r>
          </a:p>
        </p:txBody>
      </p:sp>
      <p:sp>
        <p:nvSpPr>
          <p:cNvPr id="58382" name="Text Box 14"/>
          <p:cNvSpPr txBox="1">
            <a:spLocks noChangeArrowheads="1"/>
          </p:cNvSpPr>
          <p:nvPr/>
        </p:nvSpPr>
        <p:spPr bwMode="auto">
          <a:xfrm>
            <a:off x="609600" y="1828800"/>
            <a:ext cx="4648200" cy="31393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2200" b="1" baseline="0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Если на одной из двух прямых </a:t>
            </a:r>
          </a:p>
          <a:p>
            <a:pPr>
              <a:defRPr/>
            </a:pPr>
            <a:r>
              <a:rPr lang="ru-RU" sz="2200" b="1" baseline="0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отложить последовательно </a:t>
            </a:r>
          </a:p>
          <a:p>
            <a:pPr>
              <a:defRPr/>
            </a:pPr>
            <a:r>
              <a:rPr lang="ru-RU" sz="2200" b="1" baseline="0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несколько равных отрезков и через их концы провести параллельные прямые, пересекающие вторую прямую, то они отсекут на второй прямой равные между собой отрезки.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70" name="Freeform 6"/>
          <p:cNvSpPr>
            <a:spLocks/>
          </p:cNvSpPr>
          <p:nvPr/>
        </p:nvSpPr>
        <p:spPr bwMode="auto">
          <a:xfrm>
            <a:off x="2005013" y="1106488"/>
            <a:ext cx="596900" cy="4062412"/>
          </a:xfrm>
          <a:custGeom>
            <a:avLst/>
            <a:gdLst>
              <a:gd name="T0" fmla="*/ 0 w 376"/>
              <a:gd name="T1" fmla="*/ 2147483647 h 2559"/>
              <a:gd name="T2" fmla="*/ 2147483647 w 376"/>
              <a:gd name="T3" fmla="*/ 0 h 2559"/>
              <a:gd name="T4" fmla="*/ 0 60000 65536"/>
              <a:gd name="T5" fmla="*/ 0 60000 65536"/>
              <a:gd name="T6" fmla="*/ 0 w 376"/>
              <a:gd name="T7" fmla="*/ 0 h 2559"/>
              <a:gd name="T8" fmla="*/ 376 w 376"/>
              <a:gd name="T9" fmla="*/ 2559 h 2559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376" h="2559">
                <a:moveTo>
                  <a:pt x="0" y="2559"/>
                </a:moveTo>
                <a:lnTo>
                  <a:pt x="376" y="0"/>
                </a:lnTo>
              </a:path>
            </a:pathLst>
          </a:custGeom>
          <a:noFill/>
          <a:ln w="1905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11271" name="Text Box 7"/>
          <p:cNvSpPr txBox="1">
            <a:spLocks noChangeArrowheads="1"/>
          </p:cNvSpPr>
          <p:nvPr/>
        </p:nvSpPr>
        <p:spPr bwMode="auto">
          <a:xfrm>
            <a:off x="2144713" y="1143000"/>
            <a:ext cx="409575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altLang="ru-RU" sz="3200" b="1" i="1" baseline="0">
                <a:latin typeface="Times New Roman" pitchFamily="18" charset="0"/>
              </a:rPr>
              <a:t>l</a:t>
            </a:r>
            <a:r>
              <a:rPr lang="ru-RU" altLang="ru-RU" sz="2400" b="1" i="1"/>
              <a:t>1</a:t>
            </a:r>
            <a:endParaRPr lang="ru-RU" altLang="ru-RU" sz="2400" b="1" i="1" baseline="0"/>
          </a:p>
        </p:txBody>
      </p:sp>
      <p:sp>
        <p:nvSpPr>
          <p:cNvPr id="11272" name="Freeform 8"/>
          <p:cNvSpPr>
            <a:spLocks/>
          </p:cNvSpPr>
          <p:nvPr/>
        </p:nvSpPr>
        <p:spPr bwMode="auto">
          <a:xfrm>
            <a:off x="3440113" y="1143000"/>
            <a:ext cx="2768600" cy="3937000"/>
          </a:xfrm>
          <a:custGeom>
            <a:avLst/>
            <a:gdLst>
              <a:gd name="T0" fmla="*/ 2147483647 w 1744"/>
              <a:gd name="T1" fmla="*/ 2147483647 h 2480"/>
              <a:gd name="T2" fmla="*/ 0 w 1744"/>
              <a:gd name="T3" fmla="*/ 0 h 2480"/>
              <a:gd name="T4" fmla="*/ 0 60000 65536"/>
              <a:gd name="T5" fmla="*/ 0 60000 65536"/>
              <a:gd name="T6" fmla="*/ 0 w 1744"/>
              <a:gd name="T7" fmla="*/ 0 h 2480"/>
              <a:gd name="T8" fmla="*/ 1744 w 1744"/>
              <a:gd name="T9" fmla="*/ 2480 h 2480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1744" h="2480">
                <a:moveTo>
                  <a:pt x="1744" y="2480"/>
                </a:moveTo>
                <a:lnTo>
                  <a:pt x="0" y="0"/>
                </a:lnTo>
              </a:path>
            </a:pathLst>
          </a:custGeom>
          <a:noFill/>
          <a:ln w="1905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ru-RU" altLang="ru-RU"/>
          </a:p>
        </p:txBody>
      </p:sp>
      <p:grpSp>
        <p:nvGrpSpPr>
          <p:cNvPr id="2" name="Group 89"/>
          <p:cNvGrpSpPr>
            <a:grpSpLocks/>
          </p:cNvGrpSpPr>
          <p:nvPr/>
        </p:nvGrpSpPr>
        <p:grpSpPr bwMode="auto">
          <a:xfrm>
            <a:off x="1458913" y="2374900"/>
            <a:ext cx="4305300" cy="2171700"/>
            <a:chOff x="624" y="920"/>
            <a:chExt cx="2712" cy="1368"/>
          </a:xfrm>
        </p:grpSpPr>
        <p:sp>
          <p:nvSpPr>
            <p:cNvPr id="11322" name="Freeform 11"/>
            <p:cNvSpPr>
              <a:spLocks/>
            </p:cNvSpPr>
            <p:nvPr/>
          </p:nvSpPr>
          <p:spPr bwMode="auto">
            <a:xfrm>
              <a:off x="696" y="920"/>
              <a:ext cx="2128" cy="7"/>
            </a:xfrm>
            <a:custGeom>
              <a:avLst/>
              <a:gdLst>
                <a:gd name="T0" fmla="*/ 0 w 2128"/>
                <a:gd name="T1" fmla="*/ 7 h 7"/>
                <a:gd name="T2" fmla="*/ 2128 w 2128"/>
                <a:gd name="T3" fmla="*/ 0 h 7"/>
                <a:gd name="T4" fmla="*/ 0 60000 65536"/>
                <a:gd name="T5" fmla="*/ 0 60000 65536"/>
                <a:gd name="T6" fmla="*/ 0 w 2128"/>
                <a:gd name="T7" fmla="*/ 0 h 7"/>
                <a:gd name="T8" fmla="*/ 2128 w 2128"/>
                <a:gd name="T9" fmla="*/ 7 h 7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2128" h="7">
                  <a:moveTo>
                    <a:pt x="0" y="7"/>
                  </a:moveTo>
                  <a:lnTo>
                    <a:pt x="2128" y="0"/>
                  </a:lnTo>
                </a:path>
              </a:pathLst>
            </a:custGeom>
            <a:noFill/>
            <a:ln w="1905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baseline="-250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baseline="-250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baseline="-250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baseline="-25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baseline="-25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aseline="-25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aseline="-25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aseline="-25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aseline="-25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11323" name="Freeform 12"/>
            <p:cNvSpPr>
              <a:spLocks/>
            </p:cNvSpPr>
            <p:nvPr/>
          </p:nvSpPr>
          <p:spPr bwMode="auto">
            <a:xfrm>
              <a:off x="660" y="1608"/>
              <a:ext cx="2508" cy="1"/>
            </a:xfrm>
            <a:custGeom>
              <a:avLst/>
              <a:gdLst>
                <a:gd name="T0" fmla="*/ 0 w 2508"/>
                <a:gd name="T1" fmla="*/ 0 h 1"/>
                <a:gd name="T2" fmla="*/ 2508 w 2508"/>
                <a:gd name="T3" fmla="*/ 0 h 1"/>
                <a:gd name="T4" fmla="*/ 0 60000 65536"/>
                <a:gd name="T5" fmla="*/ 0 60000 65536"/>
                <a:gd name="T6" fmla="*/ 0 w 2508"/>
                <a:gd name="T7" fmla="*/ 0 h 1"/>
                <a:gd name="T8" fmla="*/ 2508 w 2508"/>
                <a:gd name="T9" fmla="*/ 1 h 1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2508" h="1">
                  <a:moveTo>
                    <a:pt x="0" y="0"/>
                  </a:moveTo>
                  <a:lnTo>
                    <a:pt x="2508" y="0"/>
                  </a:lnTo>
                </a:path>
              </a:pathLst>
            </a:custGeom>
            <a:noFill/>
            <a:ln w="1905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baseline="-250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baseline="-250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baseline="-250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baseline="-25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baseline="-25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aseline="-25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aseline="-25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aseline="-25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aseline="-25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11324" name="Line 13"/>
            <p:cNvSpPr>
              <a:spLocks noChangeShapeType="1"/>
            </p:cNvSpPr>
            <p:nvPr/>
          </p:nvSpPr>
          <p:spPr bwMode="auto">
            <a:xfrm>
              <a:off x="624" y="2288"/>
              <a:ext cx="2712" cy="0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1274" name="Text Box 46"/>
          <p:cNvSpPr txBox="1">
            <a:spLocks noChangeArrowheads="1"/>
          </p:cNvSpPr>
          <p:nvPr/>
        </p:nvSpPr>
        <p:spPr bwMode="auto">
          <a:xfrm>
            <a:off x="3287713" y="1173163"/>
            <a:ext cx="296862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altLang="ru-RU" sz="3200" b="1" i="1" baseline="0">
                <a:latin typeface="Times New Roman" pitchFamily="18" charset="0"/>
              </a:rPr>
              <a:t>l</a:t>
            </a:r>
            <a:endParaRPr lang="ru-RU" altLang="ru-RU" sz="2400" b="1" baseline="0"/>
          </a:p>
        </p:txBody>
      </p:sp>
      <p:grpSp>
        <p:nvGrpSpPr>
          <p:cNvPr id="7" name="Group 90"/>
          <p:cNvGrpSpPr>
            <a:grpSpLocks/>
          </p:cNvGrpSpPr>
          <p:nvPr/>
        </p:nvGrpSpPr>
        <p:grpSpPr bwMode="auto">
          <a:xfrm>
            <a:off x="1611313" y="1905000"/>
            <a:ext cx="914400" cy="2695575"/>
            <a:chOff x="720" y="624"/>
            <a:chExt cx="576" cy="1698"/>
          </a:xfrm>
        </p:grpSpPr>
        <p:sp>
          <p:nvSpPr>
            <p:cNvPr id="11306" name="Text Box 18"/>
            <p:cNvSpPr txBox="1">
              <a:spLocks noChangeArrowheads="1"/>
            </p:cNvSpPr>
            <p:nvPr/>
          </p:nvSpPr>
          <p:spPr bwMode="auto">
            <a:xfrm>
              <a:off x="981" y="624"/>
              <a:ext cx="315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baseline="-250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baseline="-250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baseline="-250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baseline="-25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baseline="-25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aseline="-25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aseline="-25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aseline="-25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aseline="-25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r>
                <a:rPr lang="ru-RU" altLang="ru-RU" sz="2400" baseline="0"/>
                <a:t>А</a:t>
              </a:r>
              <a:r>
                <a:rPr lang="ru-RU" altLang="ru-RU" sz="2400"/>
                <a:t>1</a:t>
              </a:r>
              <a:endParaRPr lang="ru-RU" altLang="ru-RU" sz="2400" baseline="0"/>
            </a:p>
          </p:txBody>
        </p:sp>
        <p:sp>
          <p:nvSpPr>
            <p:cNvPr id="11307" name="Text Box 21"/>
            <p:cNvSpPr txBox="1">
              <a:spLocks noChangeArrowheads="1"/>
            </p:cNvSpPr>
            <p:nvPr/>
          </p:nvSpPr>
          <p:spPr bwMode="auto">
            <a:xfrm>
              <a:off x="834" y="1335"/>
              <a:ext cx="315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baseline="-250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baseline="-250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baseline="-250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baseline="-25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baseline="-25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aseline="-25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aseline="-25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aseline="-25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aseline="-25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r>
                <a:rPr lang="ru-RU" altLang="ru-RU" sz="2400" baseline="0"/>
                <a:t>А</a:t>
              </a:r>
              <a:r>
                <a:rPr lang="ru-RU" altLang="ru-RU" sz="2400"/>
                <a:t>2</a:t>
              </a:r>
              <a:endParaRPr lang="ru-RU" altLang="ru-RU" sz="2400" baseline="0"/>
            </a:p>
          </p:txBody>
        </p:sp>
        <p:sp>
          <p:nvSpPr>
            <p:cNvPr id="11308" name="Text Box 24"/>
            <p:cNvSpPr txBox="1">
              <a:spLocks noChangeArrowheads="1"/>
            </p:cNvSpPr>
            <p:nvPr/>
          </p:nvSpPr>
          <p:spPr bwMode="auto">
            <a:xfrm>
              <a:off x="720" y="2015"/>
              <a:ext cx="315" cy="2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baseline="-250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baseline="-250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baseline="-250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baseline="-25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baseline="-25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aseline="-25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aseline="-25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aseline="-25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aseline="-25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r>
                <a:rPr lang="ru-RU" altLang="ru-RU" sz="2400" baseline="0"/>
                <a:t>А</a:t>
              </a:r>
              <a:r>
                <a:rPr lang="ru-RU" altLang="ru-RU" sz="2400"/>
                <a:t>3</a:t>
              </a:r>
              <a:endParaRPr lang="ru-RU" altLang="ru-RU" sz="2400" baseline="0"/>
            </a:p>
          </p:txBody>
        </p:sp>
        <p:sp>
          <p:nvSpPr>
            <p:cNvPr id="11309" name="Oval 59"/>
            <p:cNvSpPr>
              <a:spLocks noChangeArrowheads="1"/>
            </p:cNvSpPr>
            <p:nvPr/>
          </p:nvSpPr>
          <p:spPr bwMode="auto">
            <a:xfrm>
              <a:off x="1080" y="1576"/>
              <a:ext cx="72" cy="82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 baseline="-250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baseline="-250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baseline="-250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baseline="-25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baseline="-25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aseline="-25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aseline="-25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aseline="-25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aseline="-25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11310" name="Oval 62"/>
            <p:cNvSpPr>
              <a:spLocks noChangeArrowheads="1"/>
            </p:cNvSpPr>
            <p:nvPr/>
          </p:nvSpPr>
          <p:spPr bwMode="auto">
            <a:xfrm>
              <a:off x="1184" y="888"/>
              <a:ext cx="72" cy="82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 baseline="-250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baseline="-250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baseline="-250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baseline="-25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baseline="-25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aseline="-25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aseline="-25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aseline="-25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aseline="-25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11311" name="Oval 63"/>
            <p:cNvSpPr>
              <a:spLocks noChangeArrowheads="1"/>
            </p:cNvSpPr>
            <p:nvPr/>
          </p:nvSpPr>
          <p:spPr bwMode="auto">
            <a:xfrm>
              <a:off x="992" y="2240"/>
              <a:ext cx="72" cy="82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 baseline="-250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baseline="-250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baseline="-250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baseline="-25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baseline="-25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aseline="-25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aseline="-25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aseline="-25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aseline="-25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11312" name="Line 77"/>
            <p:cNvSpPr>
              <a:spLocks noChangeShapeType="1"/>
            </p:cNvSpPr>
            <p:nvPr/>
          </p:nvSpPr>
          <p:spPr bwMode="auto">
            <a:xfrm>
              <a:off x="1104" y="1248"/>
              <a:ext cx="144" cy="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1313" name="Line 78"/>
            <p:cNvSpPr>
              <a:spLocks noChangeShapeType="1"/>
            </p:cNvSpPr>
            <p:nvPr/>
          </p:nvSpPr>
          <p:spPr bwMode="auto">
            <a:xfrm>
              <a:off x="1008" y="1920"/>
              <a:ext cx="144" cy="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8" name="Group 96"/>
          <p:cNvGrpSpPr>
            <a:grpSpLocks/>
          </p:cNvGrpSpPr>
          <p:nvPr/>
        </p:nvGrpSpPr>
        <p:grpSpPr bwMode="auto">
          <a:xfrm>
            <a:off x="4659313" y="2895600"/>
            <a:ext cx="863600" cy="1117600"/>
            <a:chOff x="2640" y="1248"/>
            <a:chExt cx="544" cy="704"/>
          </a:xfrm>
        </p:grpSpPr>
        <p:grpSp>
          <p:nvGrpSpPr>
            <p:cNvPr id="11300" name="Group 83"/>
            <p:cNvGrpSpPr>
              <a:grpSpLocks/>
            </p:cNvGrpSpPr>
            <p:nvPr/>
          </p:nvGrpSpPr>
          <p:grpSpPr bwMode="auto">
            <a:xfrm>
              <a:off x="2640" y="1248"/>
              <a:ext cx="160" cy="128"/>
              <a:chOff x="2640" y="1248"/>
              <a:chExt cx="160" cy="128"/>
            </a:xfrm>
          </p:grpSpPr>
          <p:sp>
            <p:nvSpPr>
              <p:cNvPr id="11304" name="Freeform 81"/>
              <p:cNvSpPr>
                <a:spLocks/>
              </p:cNvSpPr>
              <p:nvPr/>
            </p:nvSpPr>
            <p:spPr bwMode="auto">
              <a:xfrm>
                <a:off x="2640" y="1248"/>
                <a:ext cx="136" cy="96"/>
              </a:xfrm>
              <a:custGeom>
                <a:avLst/>
                <a:gdLst>
                  <a:gd name="T0" fmla="*/ 0 w 136"/>
                  <a:gd name="T1" fmla="*/ 96 h 96"/>
                  <a:gd name="T2" fmla="*/ 136 w 136"/>
                  <a:gd name="T3" fmla="*/ 0 h 96"/>
                  <a:gd name="T4" fmla="*/ 0 60000 65536"/>
                  <a:gd name="T5" fmla="*/ 0 60000 65536"/>
                  <a:gd name="T6" fmla="*/ 0 w 136"/>
                  <a:gd name="T7" fmla="*/ 0 h 96"/>
                  <a:gd name="T8" fmla="*/ 136 w 136"/>
                  <a:gd name="T9" fmla="*/ 96 h 9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136" h="96">
                    <a:moveTo>
                      <a:pt x="0" y="96"/>
                    </a:moveTo>
                    <a:lnTo>
                      <a:pt x="136" y="0"/>
                    </a:lnTo>
                  </a:path>
                </a:pathLst>
              </a:custGeom>
              <a:noFill/>
              <a:ln w="28575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lvl1pPr eaLnBrk="0" hangingPunct="0">
                  <a:defRPr baseline="-25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 baseline="-25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 baseline="-25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 baseline="-25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 baseline="-25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aseline="-25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aseline="-25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aseline="-25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aseline="-25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/>
                <a:endParaRPr lang="ru-RU" altLang="ru-RU"/>
              </a:p>
            </p:txBody>
          </p:sp>
          <p:sp>
            <p:nvSpPr>
              <p:cNvPr id="11305" name="Freeform 82"/>
              <p:cNvSpPr>
                <a:spLocks/>
              </p:cNvSpPr>
              <p:nvPr/>
            </p:nvSpPr>
            <p:spPr bwMode="auto">
              <a:xfrm>
                <a:off x="2664" y="1280"/>
                <a:ext cx="136" cy="96"/>
              </a:xfrm>
              <a:custGeom>
                <a:avLst/>
                <a:gdLst>
                  <a:gd name="T0" fmla="*/ 0 w 136"/>
                  <a:gd name="T1" fmla="*/ 96 h 96"/>
                  <a:gd name="T2" fmla="*/ 136 w 136"/>
                  <a:gd name="T3" fmla="*/ 0 h 96"/>
                  <a:gd name="T4" fmla="*/ 0 60000 65536"/>
                  <a:gd name="T5" fmla="*/ 0 60000 65536"/>
                  <a:gd name="T6" fmla="*/ 0 w 136"/>
                  <a:gd name="T7" fmla="*/ 0 h 96"/>
                  <a:gd name="T8" fmla="*/ 136 w 136"/>
                  <a:gd name="T9" fmla="*/ 96 h 9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136" h="96">
                    <a:moveTo>
                      <a:pt x="0" y="96"/>
                    </a:moveTo>
                    <a:lnTo>
                      <a:pt x="136" y="0"/>
                    </a:lnTo>
                  </a:path>
                </a:pathLst>
              </a:custGeom>
              <a:noFill/>
              <a:ln w="28575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lvl1pPr eaLnBrk="0" hangingPunct="0">
                  <a:defRPr baseline="-25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 baseline="-25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 baseline="-25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 baseline="-25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 baseline="-25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aseline="-25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aseline="-25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aseline="-25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aseline="-25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/>
                <a:endParaRPr lang="ru-RU" altLang="ru-RU"/>
              </a:p>
            </p:txBody>
          </p:sp>
        </p:grpSp>
        <p:grpSp>
          <p:nvGrpSpPr>
            <p:cNvPr id="11301" name="Group 84"/>
            <p:cNvGrpSpPr>
              <a:grpSpLocks/>
            </p:cNvGrpSpPr>
            <p:nvPr/>
          </p:nvGrpSpPr>
          <p:grpSpPr bwMode="auto">
            <a:xfrm>
              <a:off x="3024" y="1824"/>
              <a:ext cx="160" cy="128"/>
              <a:chOff x="2640" y="1248"/>
              <a:chExt cx="160" cy="128"/>
            </a:xfrm>
          </p:grpSpPr>
          <p:sp>
            <p:nvSpPr>
              <p:cNvPr id="11302" name="Freeform 85"/>
              <p:cNvSpPr>
                <a:spLocks/>
              </p:cNvSpPr>
              <p:nvPr/>
            </p:nvSpPr>
            <p:spPr bwMode="auto">
              <a:xfrm>
                <a:off x="2640" y="1248"/>
                <a:ext cx="136" cy="96"/>
              </a:xfrm>
              <a:custGeom>
                <a:avLst/>
                <a:gdLst>
                  <a:gd name="T0" fmla="*/ 0 w 136"/>
                  <a:gd name="T1" fmla="*/ 96 h 96"/>
                  <a:gd name="T2" fmla="*/ 136 w 136"/>
                  <a:gd name="T3" fmla="*/ 0 h 96"/>
                  <a:gd name="T4" fmla="*/ 0 60000 65536"/>
                  <a:gd name="T5" fmla="*/ 0 60000 65536"/>
                  <a:gd name="T6" fmla="*/ 0 w 136"/>
                  <a:gd name="T7" fmla="*/ 0 h 96"/>
                  <a:gd name="T8" fmla="*/ 136 w 136"/>
                  <a:gd name="T9" fmla="*/ 96 h 9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136" h="96">
                    <a:moveTo>
                      <a:pt x="0" y="96"/>
                    </a:moveTo>
                    <a:lnTo>
                      <a:pt x="136" y="0"/>
                    </a:lnTo>
                  </a:path>
                </a:pathLst>
              </a:custGeom>
              <a:noFill/>
              <a:ln w="28575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lvl1pPr eaLnBrk="0" hangingPunct="0">
                  <a:defRPr baseline="-25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 baseline="-25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 baseline="-25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 baseline="-25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 baseline="-25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aseline="-25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aseline="-25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aseline="-25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aseline="-25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/>
                <a:endParaRPr lang="ru-RU" altLang="ru-RU"/>
              </a:p>
            </p:txBody>
          </p:sp>
          <p:sp>
            <p:nvSpPr>
              <p:cNvPr id="11303" name="Freeform 86"/>
              <p:cNvSpPr>
                <a:spLocks/>
              </p:cNvSpPr>
              <p:nvPr/>
            </p:nvSpPr>
            <p:spPr bwMode="auto">
              <a:xfrm>
                <a:off x="2664" y="1280"/>
                <a:ext cx="136" cy="96"/>
              </a:xfrm>
              <a:custGeom>
                <a:avLst/>
                <a:gdLst>
                  <a:gd name="T0" fmla="*/ 0 w 136"/>
                  <a:gd name="T1" fmla="*/ 96 h 96"/>
                  <a:gd name="T2" fmla="*/ 136 w 136"/>
                  <a:gd name="T3" fmla="*/ 0 h 96"/>
                  <a:gd name="T4" fmla="*/ 0 60000 65536"/>
                  <a:gd name="T5" fmla="*/ 0 60000 65536"/>
                  <a:gd name="T6" fmla="*/ 0 w 136"/>
                  <a:gd name="T7" fmla="*/ 0 h 96"/>
                  <a:gd name="T8" fmla="*/ 136 w 136"/>
                  <a:gd name="T9" fmla="*/ 96 h 9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136" h="96">
                    <a:moveTo>
                      <a:pt x="0" y="96"/>
                    </a:moveTo>
                    <a:lnTo>
                      <a:pt x="136" y="0"/>
                    </a:lnTo>
                  </a:path>
                </a:pathLst>
              </a:custGeom>
              <a:noFill/>
              <a:ln w="28575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lvl1pPr eaLnBrk="0" hangingPunct="0">
                  <a:defRPr baseline="-25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 baseline="-25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 baseline="-25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 baseline="-25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 baseline="-25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aseline="-25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aseline="-25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aseline="-25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aseline="-25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/>
                <a:endParaRPr lang="ru-RU" altLang="ru-RU"/>
              </a:p>
            </p:txBody>
          </p:sp>
        </p:grpSp>
      </p:grpSp>
      <p:sp>
        <p:nvSpPr>
          <p:cNvPr id="56408" name="Freeform 88"/>
          <p:cNvSpPr>
            <a:spLocks/>
          </p:cNvSpPr>
          <p:nvPr/>
        </p:nvSpPr>
        <p:spPr bwMode="auto">
          <a:xfrm>
            <a:off x="5475288" y="3467100"/>
            <a:ext cx="793750" cy="1588"/>
          </a:xfrm>
          <a:custGeom>
            <a:avLst/>
            <a:gdLst>
              <a:gd name="T0" fmla="*/ 0 w 500"/>
              <a:gd name="T1" fmla="*/ 0 h 1"/>
              <a:gd name="T2" fmla="*/ 2147483647 w 500"/>
              <a:gd name="T3" fmla="*/ 0 h 1"/>
              <a:gd name="T4" fmla="*/ 0 60000 65536"/>
              <a:gd name="T5" fmla="*/ 0 60000 65536"/>
              <a:gd name="T6" fmla="*/ 0 w 500"/>
              <a:gd name="T7" fmla="*/ 0 h 1"/>
              <a:gd name="T8" fmla="*/ 500 w 500"/>
              <a:gd name="T9" fmla="*/ 1 h 1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500" h="1">
                <a:moveTo>
                  <a:pt x="0" y="0"/>
                </a:moveTo>
                <a:lnTo>
                  <a:pt x="500" y="0"/>
                </a:lnTo>
              </a:path>
            </a:pathLst>
          </a:custGeom>
          <a:noFill/>
          <a:ln w="190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ru-RU" altLang="ru-RU"/>
          </a:p>
        </p:txBody>
      </p:sp>
      <p:grpSp>
        <p:nvGrpSpPr>
          <p:cNvPr id="13" name="Group 97"/>
          <p:cNvGrpSpPr>
            <a:grpSpLocks/>
          </p:cNvGrpSpPr>
          <p:nvPr/>
        </p:nvGrpSpPr>
        <p:grpSpPr bwMode="auto">
          <a:xfrm>
            <a:off x="4240213" y="1955800"/>
            <a:ext cx="1757362" cy="2997200"/>
            <a:chOff x="2376" y="656"/>
            <a:chExt cx="1107" cy="1888"/>
          </a:xfrm>
        </p:grpSpPr>
        <p:sp>
          <p:nvSpPr>
            <p:cNvPr id="11287" name="Text Box 33"/>
            <p:cNvSpPr txBox="1">
              <a:spLocks noChangeArrowheads="1"/>
            </p:cNvSpPr>
            <p:nvPr/>
          </p:nvSpPr>
          <p:spPr bwMode="auto">
            <a:xfrm>
              <a:off x="2778" y="1336"/>
              <a:ext cx="315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baseline="-250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baseline="-250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baseline="-250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baseline="-25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baseline="-25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aseline="-25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aseline="-25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aseline="-25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aseline="-25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r>
                <a:rPr lang="ru-RU" altLang="ru-RU" sz="2400" baseline="0"/>
                <a:t>В</a:t>
              </a:r>
              <a:r>
                <a:rPr lang="ru-RU" altLang="ru-RU" sz="2400"/>
                <a:t>2</a:t>
              </a:r>
              <a:endParaRPr lang="ru-RU" altLang="ru-RU" sz="2400" baseline="0"/>
            </a:p>
          </p:txBody>
        </p:sp>
        <p:sp>
          <p:nvSpPr>
            <p:cNvPr id="11288" name="Text Box 36"/>
            <p:cNvSpPr txBox="1">
              <a:spLocks noChangeArrowheads="1"/>
            </p:cNvSpPr>
            <p:nvPr/>
          </p:nvSpPr>
          <p:spPr bwMode="auto">
            <a:xfrm>
              <a:off x="3168" y="2256"/>
              <a:ext cx="315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baseline="-250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baseline="-250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baseline="-250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baseline="-25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baseline="-25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aseline="-25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aseline="-25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aseline="-25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aseline="-25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r>
                <a:rPr lang="ru-RU" altLang="ru-RU" sz="2400" baseline="0"/>
                <a:t>В</a:t>
              </a:r>
              <a:r>
                <a:rPr lang="ru-RU" altLang="ru-RU" sz="2400"/>
                <a:t>3</a:t>
              </a:r>
              <a:endParaRPr lang="ru-RU" altLang="ru-RU" sz="2400" baseline="0"/>
            </a:p>
          </p:txBody>
        </p:sp>
        <p:sp>
          <p:nvSpPr>
            <p:cNvPr id="11289" name="Oval 57"/>
            <p:cNvSpPr>
              <a:spLocks noChangeArrowheads="1"/>
            </p:cNvSpPr>
            <p:nvPr/>
          </p:nvSpPr>
          <p:spPr bwMode="auto">
            <a:xfrm>
              <a:off x="3344" y="2240"/>
              <a:ext cx="72" cy="82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 baseline="-250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baseline="-250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baseline="-250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baseline="-25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baseline="-25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aseline="-25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aseline="-25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aseline="-25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aseline="-25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11290" name="Oval 60"/>
            <p:cNvSpPr>
              <a:spLocks noChangeArrowheads="1"/>
            </p:cNvSpPr>
            <p:nvPr/>
          </p:nvSpPr>
          <p:spPr bwMode="auto">
            <a:xfrm>
              <a:off x="2864" y="1568"/>
              <a:ext cx="72" cy="82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 baseline="-250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baseline="-250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baseline="-250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baseline="-25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baseline="-25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aseline="-25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aseline="-25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aseline="-25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aseline="-25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11291" name="Text Box 54"/>
            <p:cNvSpPr txBox="1">
              <a:spLocks noChangeArrowheads="1"/>
            </p:cNvSpPr>
            <p:nvPr/>
          </p:nvSpPr>
          <p:spPr bwMode="auto">
            <a:xfrm>
              <a:off x="2413" y="656"/>
              <a:ext cx="315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baseline="-250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baseline="-250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baseline="-250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baseline="-25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baseline="-25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aseline="-25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aseline="-25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aseline="-25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aseline="-25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r>
                <a:rPr lang="ru-RU" altLang="ru-RU" sz="2400" baseline="0"/>
                <a:t>В</a:t>
              </a:r>
              <a:r>
                <a:rPr lang="ru-RU" altLang="ru-RU" sz="2400"/>
                <a:t>1</a:t>
              </a:r>
              <a:endParaRPr lang="ru-RU" altLang="ru-RU" sz="2400" baseline="0"/>
            </a:p>
          </p:txBody>
        </p:sp>
        <p:sp>
          <p:nvSpPr>
            <p:cNvPr id="11292" name="Oval 61"/>
            <p:cNvSpPr>
              <a:spLocks noChangeArrowheads="1"/>
            </p:cNvSpPr>
            <p:nvPr/>
          </p:nvSpPr>
          <p:spPr bwMode="auto">
            <a:xfrm>
              <a:off x="2376" y="872"/>
              <a:ext cx="72" cy="82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 baseline="-250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baseline="-250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baseline="-250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baseline="-25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baseline="-25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aseline="-25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aseline="-25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aseline="-25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aseline="-25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</p:grpSp>
      <p:sp>
        <p:nvSpPr>
          <p:cNvPr id="61" name="Text Box 35"/>
          <p:cNvSpPr txBox="1">
            <a:spLocks noChangeArrowheads="1"/>
          </p:cNvSpPr>
          <p:nvPr/>
        </p:nvSpPr>
        <p:spPr bwMode="auto">
          <a:xfrm>
            <a:off x="6172200" y="914400"/>
            <a:ext cx="2667000" cy="50167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aseline="-25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ru-RU" sz="2000" baseline="0" dirty="0" smtClean="0"/>
              <a:t>Если на одной из двух прямых отложить последовательно несколько равных отрезков </a:t>
            </a:r>
            <a:endParaRPr lang="ru-RU" sz="2000" dirty="0" smtClean="0"/>
          </a:p>
          <a:p>
            <a:pPr algn="ctr" eaLnBrk="1" hangingPunct="1"/>
            <a:r>
              <a:rPr lang="ru-RU" altLang="ru-RU" sz="2000" baseline="0" dirty="0" smtClean="0"/>
              <a:t>и </a:t>
            </a:r>
            <a:r>
              <a:rPr lang="ru-RU" altLang="ru-RU" sz="2000" baseline="0" dirty="0"/>
              <a:t>через их концы провести параллельные прямые, пересекающие вторую прямую, то они отсекут на второй прямой равные между собой отрезки.</a:t>
            </a:r>
            <a:r>
              <a:rPr lang="ru-RU" altLang="ru-RU" sz="2000" baseline="0" dirty="0">
                <a:solidFill>
                  <a:srgbClr val="FF0000"/>
                </a:solidFill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4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2000"/>
                                        <p:tgtEl>
                                          <p:spTgt spid="564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408" grpId="0" animBg="1"/>
    </p:bld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-2500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-2500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1027</TotalTime>
  <Words>505</Words>
  <Application>Microsoft Office PowerPoint</Application>
  <PresentationFormat>Экран (4:3)</PresentationFormat>
  <Paragraphs>102</Paragraphs>
  <Slides>14</Slides>
  <Notes>5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Оформление по умолчанию</vt:lpstr>
      <vt:lpstr>Слайд 1</vt:lpstr>
      <vt:lpstr>Фалес Милетский</vt:lpstr>
      <vt:lpstr>Слайд 3</vt:lpstr>
      <vt:lpstr>Слайд 4</vt:lpstr>
      <vt:lpstr>ес</vt:lpstr>
      <vt:lpstr>Слайд 6</vt:lpstr>
      <vt:lpstr>Но одна из важнейших заслуг Фалеса в том, что ему приписываются многие геометрические теоремы:</vt:lpstr>
      <vt:lpstr>Слайд 8</vt:lpstr>
      <vt:lpstr>Слайд 9</vt:lpstr>
      <vt:lpstr>Слайд 10</vt:lpstr>
      <vt:lpstr>Слайд 11</vt:lpstr>
      <vt:lpstr>Слайд 12</vt:lpstr>
      <vt:lpstr>Слайд 13</vt:lpstr>
      <vt:lpstr>Домашнее задание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Fender</dc:creator>
  <cp:lastModifiedBy>Toshiba</cp:lastModifiedBy>
  <cp:revision>80</cp:revision>
  <cp:lastPrinted>1601-01-01T00:00:00Z</cp:lastPrinted>
  <dcterms:created xsi:type="dcterms:W3CDTF">1601-01-01T00:00:00Z</dcterms:created>
  <dcterms:modified xsi:type="dcterms:W3CDTF">2024-02-11T17:38:07Z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333033</vt:lpwstr>
  </property>
  <property fmtid="{D5CDD505-2E9C-101B-9397-08002B2CF9AE}" pid="3" name="NXPowerLiteSettings">
    <vt:lpwstr>F6000400038000</vt:lpwstr>
  </property>
  <property fmtid="{D5CDD505-2E9C-101B-9397-08002B2CF9AE}" pid="4" name="NXPowerLiteVersion">
    <vt:lpwstr>D4.3.1</vt:lpwstr>
  </property>
  <property fmtid="{D5CDD505-2E9C-101B-9397-08002B2CF9AE}" pid="5" name="Version">
    <vt:i4>1</vt:i4>
  </property>
</Properties>
</file>