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68" r:id="rId4"/>
    <p:sldId id="269" r:id="rId5"/>
    <p:sldId id="257" r:id="rId6"/>
    <p:sldId id="270" r:id="rId7"/>
    <p:sldId id="258" r:id="rId8"/>
    <p:sldId id="271" r:id="rId9"/>
    <p:sldId id="259" r:id="rId10"/>
    <p:sldId id="272" r:id="rId11"/>
    <p:sldId id="260" r:id="rId12"/>
    <p:sldId id="261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E3CF4"/>
    <a:srgbClr val="66FF33"/>
    <a:srgbClr val="FEFE1A"/>
    <a:srgbClr val="99FF66"/>
    <a:srgbClr val="99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86" d="100"/>
          <a:sy n="86" d="100"/>
        </p:scale>
        <p:origin x="533" y="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E4AEDD1-C7B6-E2EA-E462-96E401940F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37BE028-2770-F477-2BC3-51A20AE020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A49F10F-AD70-10B4-1EFC-29434CE79E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FD6D0-AF64-45E5-859C-7559E7F6CBA6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C3C18EF-3DE4-ABF3-F5C4-2EA3E4F02E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5F28EDB-C402-79D4-830C-ECDD805211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D5768-760F-45F3-98FC-E39A5BCC41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17540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90720E6-5630-A276-902D-DB6275BC6D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382D015-7551-62FB-089A-08771928C7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74FC1C1-BFC6-3803-1DC7-6EF7D4377D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FD6D0-AF64-45E5-859C-7559E7F6CBA6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8F3CF9B-1DFB-3BB3-5246-4A8B9196C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36F7D97-B62F-AB32-15E0-381B9CCD2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D5768-760F-45F3-98FC-E39A5BCC41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22012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2B9D2061-14B8-DBD4-A71F-7522F8255C3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0557361-54DD-1C43-4210-7AC5D8B1D4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3182A28-C230-F4B3-0BFA-B197CA349C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FD6D0-AF64-45E5-859C-7559E7F6CBA6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70D2459-2E42-D56D-A235-1770A2B2CF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EC3F0E5-55BE-EEB4-6C95-553E2A1418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D5768-760F-45F3-98FC-E39A5BCC41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39502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B1DA71C-D94E-0169-C20C-D31DA0A3E2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4985B40-D4B8-F307-B2F1-284F7A7697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A705A06-4893-9F0A-EDD4-0F6093A1BD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FD6D0-AF64-45E5-859C-7559E7F6CBA6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2EF72D6-A334-3C12-A62D-2A18DF1EF6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A08F95F-D7A8-D34E-D1E6-99216166C6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D5768-760F-45F3-98FC-E39A5BCC41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44066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498E586-FF5D-CB9B-8FE6-E45E011664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49B6AA4-E211-B62A-1E34-92E27379AC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CA3F526-8F39-54D1-ADF3-C138FE6FF2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FD6D0-AF64-45E5-859C-7559E7F6CBA6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CDFB584-CABD-CB41-F896-10AAF2D069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96F9A88-DC47-0F0E-56B5-372245E915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D5768-760F-45F3-98FC-E39A5BCC41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5658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3F979B3-BAD8-9D5F-B26C-411776123B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CAF7E25-EBE8-515E-DB81-55475EE7E17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59C46B5-4AAC-C9F3-60B2-491406EAC5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6DCE4EF-8B8B-6DE9-CAE8-259A645DBD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FD6D0-AF64-45E5-859C-7559E7F6CBA6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8A293EA-212D-CA46-0C23-B658F1CD25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961ECC6-824C-1149-3510-47A8DCE1C7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D5768-760F-45F3-98FC-E39A5BCC41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82585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C701F9F-2504-D0C9-57A8-331560503A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7ACD359-55CD-492B-5FC9-DA75373EEC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5668FAB-0A8A-5986-856A-EB67CA448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DF7FA1B6-ED49-C755-3AF7-99216DCCB59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456559B0-AA41-B91E-8D0E-4CD80FD0640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3EFA8D9E-0FB7-1DA7-B640-75A76996BB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FD6D0-AF64-45E5-859C-7559E7F6CBA6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566BCDAE-F1C7-4A18-D945-9AEC804E50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BCDA02AF-66CA-E700-8D3E-6514E4396A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D5768-760F-45F3-98FC-E39A5BCC41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18076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7672576-1449-523F-D363-EB1BFA3CF5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45A24435-095F-4B13-7CD0-65BF4AFB33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FD6D0-AF64-45E5-859C-7559E7F6CBA6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EE1B333A-ABDC-0870-223E-B866B13505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952C54F6-F5A4-DD7B-8468-8084B040B1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D5768-760F-45F3-98FC-E39A5BCC41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92626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64CC535A-FEDB-FD33-61CE-A8343E1800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FD6D0-AF64-45E5-859C-7559E7F6CBA6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EEB690E3-A2BA-69F6-798A-CBA358D6AE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D28D66F6-E561-D4C1-FB48-2068CB8D1F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D5768-760F-45F3-98FC-E39A5BCC41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23027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D98AB68-A4B4-B4B3-BBC5-661D7C0B6E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7F8E967-D68B-A3AE-BC3A-DBB7DFA7D6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D40F797-A091-792B-06E2-B7335A58AE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013496F-F8CD-2979-9597-0DE32A1C0A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FD6D0-AF64-45E5-859C-7559E7F6CBA6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477FFE0-1F75-EB65-0C5B-BDD51E9485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B1AC6A2-80D0-184E-CEB4-FFA417735B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D5768-760F-45F3-98FC-E39A5BCC41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93751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981AD85-071B-16C5-049F-E8EB5C9583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E3975504-5297-430C-DD49-8F22D7109C1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5CEC079-941B-7F65-E31C-4A91FEB7BF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2DF5C6C-5E7F-BE78-8167-DED829F4B3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FD6D0-AF64-45E5-859C-7559E7F6CBA6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990AFE0-1BCA-6D0E-07D1-3BD1F9708B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C62071F-10E3-CCB1-A347-4673E1404D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D5768-760F-45F3-98FC-E39A5BCC41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8474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47000"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0819AE2-7A7F-7058-A2FD-5B37AD6AD0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DBC5CD6-3250-3332-F217-5DA6FC16C4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9C1198B-F82B-B4F5-C90D-F7E94993B2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AFD6D0-AF64-45E5-859C-7559E7F6CBA6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FC11186-80A0-B4FB-F2DE-2B38E438E5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9F964BF-D2AE-A80E-BB00-7E391D9016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CD5768-760F-45F3-98FC-E39A5BCC41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0918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461B424-8C56-2B01-2A26-BF631ADA6C3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1138" y="713989"/>
            <a:ext cx="10108707" cy="2387600"/>
          </a:xfrm>
        </p:spPr>
        <p:txBody>
          <a:bodyPr>
            <a:normAutofit/>
          </a:bodyPr>
          <a:lstStyle/>
          <a:p>
            <a:r>
              <a:rPr lang="ru-RU" sz="4400" b="1" kern="10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Развитие ребенка в дошкольные годы.</a:t>
            </a:r>
            <a:br>
              <a:rPr lang="ru-RU" sz="4400" kern="10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4400" kern="10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Виды темперамента.</a:t>
            </a:r>
            <a:endParaRPr lang="ru-RU" sz="44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5659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F351296-E363-9AB6-2121-E6E3AAC247FD}"/>
              </a:ext>
            </a:extLst>
          </p:cNvPr>
          <p:cNvSpPr txBox="1"/>
          <p:nvPr/>
        </p:nvSpPr>
        <p:spPr>
          <a:xfrm>
            <a:off x="506027" y="559293"/>
            <a:ext cx="10919534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ase"/>
            <a:r>
              <a:rPr lang="ru-RU" sz="2400" b="1" i="0" dirty="0">
                <a:solidFill>
                  <a:srgbClr val="474747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</a:t>
            </a:r>
            <a:r>
              <a:rPr lang="ru-RU" sz="2400" b="1" i="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обучения холериков.</a:t>
            </a:r>
            <a:endParaRPr lang="ru-RU" sz="2400" b="0" i="0" dirty="0">
              <a:solidFill>
                <a:schemeClr val="accent1">
                  <a:lumMod val="5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base"/>
            <a:r>
              <a:rPr lang="ru-RU" sz="2400" b="0" i="1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Слабые стороны:</a:t>
            </a:r>
            <a:r>
              <a:rPr lang="ru-RU" sz="2400" b="0" i="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на занятиях дети могут быть невнимательными, не всегда способны контролировать свои эмоции, легко отвлекаются. Про них говорят: “В одно ухо влетело, в другое вылетело”. Не выносят монотонной работы, однообразных неинтересных заданий. Могут выкрикивать, перебивать, ответить, первое, что вспомнят, так как не успевают справиться с сиюминутными чувствами и сдержать себя.</a:t>
            </a:r>
          </a:p>
          <a:p>
            <a:pPr algn="just" fontAlgn="base"/>
            <a:r>
              <a:rPr lang="ru-RU" sz="2400" b="0" i="1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Сильные стороны</a:t>
            </a:r>
            <a:r>
              <a:rPr lang="ru-RU" sz="2400" b="0" i="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детей-холериков: энергичные, волевые, самостоятельные, активные. Несмотря на то, что не могут долго заниматься какой-то деятельностью, если дело их интересует, увлекает, способны активно и целеустремленно включаться в него.</a:t>
            </a:r>
          </a:p>
          <a:p>
            <a:pPr algn="just" fontAlgn="base"/>
            <a:r>
              <a:rPr lang="ru-RU" b="0" i="0" dirty="0">
                <a:solidFill>
                  <a:srgbClr val="474747"/>
                </a:solidFill>
                <a:effectLst/>
                <a:latin typeface="Arial" panose="020B0604020202020204" pitchFamily="34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2032998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>
            <a:extLst>
              <a:ext uri="{FF2B5EF4-FFF2-40B4-BE49-F238E27FC236}">
                <a16:creationId xmlns:a16="http://schemas.microsoft.com/office/drawing/2014/main" id="{5EF28DB6-E4C4-B51A-E271-503A681CA0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003" y="1370734"/>
            <a:ext cx="4286250" cy="3324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642BB95-8E1F-4944-027E-DC78CE198878}"/>
              </a:ext>
            </a:extLst>
          </p:cNvPr>
          <p:cNvSpPr txBox="1"/>
          <p:nvPr/>
        </p:nvSpPr>
        <p:spPr>
          <a:xfrm>
            <a:off x="5104660" y="429701"/>
            <a:ext cx="672927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ase"/>
            <a:r>
              <a:rPr lang="ru-RU" sz="2400" b="0" i="0" dirty="0">
                <a:solidFill>
                  <a:srgbClr val="474747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</a:t>
            </a:r>
            <a:r>
              <a:rPr lang="ru-RU" sz="2400" b="1" i="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Сангвиник.</a:t>
            </a:r>
          </a:p>
          <a:p>
            <a:pPr algn="just" fontAlgn="base"/>
            <a:r>
              <a:rPr lang="ru-RU" sz="2400" b="0" i="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Дети активные, жизнерадостные, веселые. Двигаются резво, активно. Темп речи быстрый, бодрый. Настроение меняется часто, одни игры или занятия часто сменяются другими.</a:t>
            </a:r>
          </a:p>
          <a:p>
            <a:pPr algn="just" fontAlgn="base"/>
            <a:r>
              <a:rPr lang="ru-RU" sz="2400" b="0" i="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Эмоции также меняются быстро: в течении короткого времени легко может перейти от слез к смеху. Характер у сангвиников, как правило, легкий. Они общительные, открытые, поэтому друзей у них много. Быстро схватывают новое, многим интересуются, имеют большой кругозор и массу увлечений.</a:t>
            </a:r>
          </a:p>
        </p:txBody>
      </p:sp>
    </p:spTree>
    <p:extLst>
      <p:ext uri="{BB962C8B-B14F-4D97-AF65-F5344CB8AC3E}">
        <p14:creationId xmlns:p14="http://schemas.microsoft.com/office/powerpoint/2010/main" val="22319235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2BF3629-3BBB-D0F0-BBF7-18265D9AE8FF}"/>
              </a:ext>
            </a:extLst>
          </p:cNvPr>
          <p:cNvSpPr txBox="1"/>
          <p:nvPr/>
        </p:nvSpPr>
        <p:spPr>
          <a:xfrm>
            <a:off x="337353" y="541538"/>
            <a:ext cx="1131015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ase"/>
            <a:r>
              <a:rPr lang="ru-RU" b="1" i="0" dirty="0">
                <a:solidFill>
                  <a:schemeClr val="accent1">
                    <a:lumMod val="50000"/>
                  </a:schemeClr>
                </a:solidFill>
                <a:effectLst/>
                <a:latin typeface="Arial" panose="020B0604020202020204" pitchFamily="34" charset="0"/>
              </a:rPr>
              <a:t>                                            </a:t>
            </a:r>
            <a:r>
              <a:rPr lang="ru-RU" sz="2400" b="1" i="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обучения сангвиников.</a:t>
            </a:r>
            <a:endParaRPr lang="ru-RU" sz="2400" b="0" i="0" dirty="0">
              <a:solidFill>
                <a:schemeClr val="accent1">
                  <a:lumMod val="5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base"/>
            <a:r>
              <a:rPr lang="ru-RU" sz="2400" b="0" i="1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Слабые стороны:</a:t>
            </a:r>
            <a:r>
              <a:rPr lang="ru-RU" sz="2400" b="0" i="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легко отвлекаются, без контроля поверхностно вникают в суть задания, могут не довести начатое до конца.</a:t>
            </a:r>
          </a:p>
          <a:p>
            <a:pPr algn="just" fontAlgn="base"/>
            <a:r>
              <a:rPr lang="ru-RU" sz="2400" b="0" i="1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Сильные стороны:</a:t>
            </a:r>
            <a:r>
              <a:rPr lang="ru-RU" sz="2400" b="0" i="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легко переживают неудачи и критику. Обычно учеба дается им легко, они все схватывает “на лету”, способны выдерживать интеллектуальные нагрузки, работоспособны.</a:t>
            </a:r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D6BDA91E-AE19-C5D6-C8EB-F0D5077A78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0011" y="2545802"/>
            <a:ext cx="3770660" cy="3770660"/>
          </a:xfrm>
          <a:prstGeom prst="rect">
            <a:avLst/>
          </a:prstGeom>
          <a:noFill/>
          <a:effectLst>
            <a:softEdge rad="254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16527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D4E456C-AD1F-07E6-0D86-A32B2B63ACE8}"/>
              </a:ext>
            </a:extLst>
          </p:cNvPr>
          <p:cNvSpPr txBox="1"/>
          <p:nvPr/>
        </p:nvSpPr>
        <p:spPr>
          <a:xfrm>
            <a:off x="496529" y="226140"/>
            <a:ext cx="11198941" cy="58070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</a:t>
            </a:r>
            <a:r>
              <a:rPr lang="ru-RU" sz="2800" b="1" kern="10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Развитие ребенка в дошкольные годы</a:t>
            </a:r>
            <a:r>
              <a:rPr lang="ru-RU" sz="1800" b="1" kern="10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1800" kern="100" dirty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kern="10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Развитие ребенка в дошкольные годы – это сложный многоаспектный процесс. С каждым днем перед ребенком раскрывается окружающий его мир: мир природы, искусства, человеческих отношений. Ненасытная жажда познания побуждает дошкольника всем интересоваться и во всем участвовать, созидать и преобразовывать, радоваться и огорчаться.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Взрослый выступает для ребенка в качестве эталона для подражания, источника знаний – энциклопедиста, источника оценочных суждений – эксперта, помощника и защитника. Взрослый связывает ребенка и общество, обеспечивает не только удовлетворение его естественных нужд, но и перестройку психической жизни. 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40232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7557A4B-E391-4541-8DC2-8168282A2E4F}"/>
              </a:ext>
            </a:extLst>
          </p:cNvPr>
          <p:cNvSpPr txBox="1"/>
          <p:nvPr/>
        </p:nvSpPr>
        <p:spPr>
          <a:xfrm>
            <a:off x="442452" y="540774"/>
            <a:ext cx="11218606" cy="43213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kern="10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совместной со взрослым деятельности ребенок приобретает способность планировать и ставить цели, прогнозировать развитие событий, выделять главное и отвлекаться от второстепенного, следовать правилам и оценивать свои действия и результаты, контролировать себя и управлять некоторыми поступками и психическими процессами.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kern="10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 влиянием взрослого активность ребенка перестраивается: становится осознанной, самостоятельной, творческой, начинает подчиняться перспективным целям и приводить к получению общественно важного результата. </a:t>
            </a:r>
            <a:endParaRPr lang="ru-RU" sz="2800" kern="100" dirty="0">
              <a:solidFill>
                <a:schemeClr val="accent1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09756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9C099BE-94E7-431B-A047-4B90470FB665}"/>
              </a:ext>
            </a:extLst>
          </p:cNvPr>
          <p:cNvSpPr txBox="1"/>
          <p:nvPr/>
        </p:nvSpPr>
        <p:spPr>
          <a:xfrm>
            <a:off x="481781" y="570271"/>
            <a:ext cx="11346425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ase"/>
            <a:r>
              <a:rPr lang="ru-RU" sz="2800" b="0" i="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– Чем отличается холерик от флегматика?</a:t>
            </a:r>
          </a:p>
          <a:p>
            <a:pPr algn="just" fontAlgn="base"/>
            <a:r>
              <a:rPr lang="ru-RU" sz="2800" b="0" i="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– Флегматик думает, что 2*2=5 и спокоен, а холерик уверен, что 2*2=4, но нервничает.</a:t>
            </a:r>
          </a:p>
          <a:p>
            <a:pPr algn="just" fontAlgn="base"/>
            <a:r>
              <a:rPr lang="ru-RU" sz="2800" b="0" i="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Наверное, нет ни одного родителя, который бы не слышал про темперамент.</a:t>
            </a:r>
          </a:p>
          <a:p>
            <a:pPr algn="just" fontAlgn="base"/>
            <a:r>
              <a:rPr lang="ru-RU" sz="2800" b="0" i="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 вот как применить эти знания на практике и помочь детям учиться лучше, учитывая тип темперамента ребенка?</a:t>
            </a:r>
          </a:p>
          <a:p>
            <a:pPr algn="just" fontAlgn="base"/>
            <a:r>
              <a:rPr lang="ru-RU" sz="2800" b="0" i="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ctr" fontAlgn="base"/>
            <a:r>
              <a:rPr lang="ru-RU" sz="2800" b="1" i="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Такие разные темпераменты</a:t>
            </a:r>
            <a:endParaRPr lang="ru-RU" sz="2800" b="0" i="0" dirty="0">
              <a:solidFill>
                <a:schemeClr val="accent1">
                  <a:lumMod val="5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base"/>
            <a:r>
              <a:rPr lang="ru-RU" sz="2800" b="0" i="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Темперамент – врожденное неизменное свойство нервной системы. От него зависит поведение ребенка, его работоспособность, выносливость, то, как он отреагирует на ситуацию.</a:t>
            </a:r>
          </a:p>
        </p:txBody>
      </p:sp>
    </p:spTree>
    <p:extLst>
      <p:ext uri="{BB962C8B-B14F-4D97-AF65-F5344CB8AC3E}">
        <p14:creationId xmlns:p14="http://schemas.microsoft.com/office/powerpoint/2010/main" val="9849675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7F0AFA5E-2D8C-E92E-C0E8-FDE6B895BB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5051" y="523975"/>
            <a:ext cx="5481742" cy="4178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BDD5FAC-84D5-823A-283D-8C74A271083B}"/>
              </a:ext>
            </a:extLst>
          </p:cNvPr>
          <p:cNvSpPr txBox="1"/>
          <p:nvPr/>
        </p:nvSpPr>
        <p:spPr>
          <a:xfrm>
            <a:off x="167148" y="245806"/>
            <a:ext cx="5779802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0" dirty="0">
                <a:solidFill>
                  <a:srgbClr val="474747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</a:t>
            </a:r>
            <a:r>
              <a:rPr lang="ru-RU" sz="2400" b="1" i="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Флегматик.</a:t>
            </a:r>
          </a:p>
          <a:p>
            <a:r>
              <a:rPr lang="ru-RU" sz="2400" b="0" i="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Дети медленные, неспешные. Эмоциональное настроение у них всегда ровное. Не сразу идут на контакт, сначала присматриваются к людям. Обычно друзей у них немного. Говорят ровно, неторопливо. </a:t>
            </a:r>
          </a:p>
          <a:p>
            <a:r>
              <a:rPr lang="ru-RU" sz="2400" b="0" i="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Спокойно относятся к критике, всегда имеют свое мнение. Если что-то решили – так и сделают.  Могут долго заниматься делом, требующим сосредоточенности. Увлечения не поверхностны, если их что-то интересует – в этой теме будут разбираться досконально. Охотно выполняют порученные задания. </a:t>
            </a:r>
          </a:p>
          <a:p>
            <a:r>
              <a:rPr lang="ru-RU" sz="2400" b="0" i="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Готовы подчиняться.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84286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F8F01B4-AD07-F7DA-53E1-BF8D49DA36A0}"/>
              </a:ext>
            </a:extLst>
          </p:cNvPr>
          <p:cNvSpPr txBox="1"/>
          <p:nvPr/>
        </p:nvSpPr>
        <p:spPr>
          <a:xfrm>
            <a:off x="408374" y="710214"/>
            <a:ext cx="11168108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0" dirty="0">
                <a:solidFill>
                  <a:srgbClr val="474747"/>
                </a:solidFill>
                <a:effectLst/>
                <a:latin typeface="Arial" panose="020B0604020202020204" pitchFamily="34" charset="0"/>
              </a:rPr>
              <a:t>                                           </a:t>
            </a:r>
            <a:r>
              <a:rPr lang="ru-RU" sz="2400" b="1" i="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</a:t>
            </a:r>
            <a:r>
              <a:rPr lang="ru-RU" sz="2400" b="0" i="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b="1" i="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обучения флегматиков.</a:t>
            </a:r>
            <a:endParaRPr lang="ru-RU" sz="2400" b="0" i="0" dirty="0">
              <a:solidFill>
                <a:schemeClr val="accent1">
                  <a:lumMod val="5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base"/>
            <a:r>
              <a:rPr lang="ru-RU" sz="2400" b="0" i="1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Слабые стороны:</a:t>
            </a:r>
            <a:r>
              <a:rPr lang="ru-RU" sz="2400" b="0" i="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флегматикам трудно “раскачаться”, начать новое занятие и тяжело выйти из него, могут “зависать” на каком-то деле или увлечении. Когда они учатся чему-то новому, инструкцию следует повторять несколько раз, пока они не поймут, не доберутся до сути.</a:t>
            </a:r>
          </a:p>
          <a:p>
            <a:pPr algn="just" fontAlgn="base"/>
            <a:r>
              <a:rPr lang="ru-RU" sz="2400" b="0" i="1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Сильные стороны</a:t>
            </a:r>
            <a:r>
              <a:rPr lang="ru-RU" sz="2400" b="0" i="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 устойчиво и упорно идут к цели, способны долго концентрироваться на работе, доводить ее до конца. Если флегматик что-то понял, усвоил – это “железно”, информация будет храниться бесконечно долго. Аккуратны, пунктуальны. Интересы устойчивы, могут очень долго увлекаться каким-нибудь делом.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8534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94D9A9EE-AB8C-7DA3-DB88-BC3D001EF6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910" y="1499419"/>
            <a:ext cx="5024949" cy="3859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B19EB5D-981B-B946-2938-E165A4A95DEF}"/>
              </a:ext>
            </a:extLst>
          </p:cNvPr>
          <p:cNvSpPr txBox="1"/>
          <p:nvPr/>
        </p:nvSpPr>
        <p:spPr>
          <a:xfrm>
            <a:off x="5140859" y="381740"/>
            <a:ext cx="6693075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0" i="0" dirty="0">
                <a:solidFill>
                  <a:srgbClr val="474747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</a:t>
            </a:r>
            <a:r>
              <a:rPr lang="ru-RU" sz="2400" b="1" i="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Меланхолик.</a:t>
            </a:r>
          </a:p>
          <a:p>
            <a:r>
              <a:rPr lang="ru-RU" sz="2400" b="0" i="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Маленькие меланхолики кажутся робкими, тихими, пугливыми детьми. Они часто находятся в задумчивом, грустном настроении. Их голос почти неслышен, движения угловатые, робкие. К новым знакомствам относятся настороженно, нужно достаточно времени, чтобы ребенок адаптировался в новом коллективе, подружился с кем-то. Но при этом это очень нежные, ранимые, чувствительные, преданные дети. Они готовы подчиняться.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63511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B79179F-02BE-5120-213B-015CE8BD3148}"/>
              </a:ext>
            </a:extLst>
          </p:cNvPr>
          <p:cNvSpPr txBox="1"/>
          <p:nvPr/>
        </p:nvSpPr>
        <p:spPr>
          <a:xfrm>
            <a:off x="656948" y="566678"/>
            <a:ext cx="1126576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обучения меланхоликов.</a:t>
            </a:r>
            <a:endParaRPr lang="ru-RU" sz="2400" b="1" i="0" dirty="0">
              <a:solidFill>
                <a:schemeClr val="accent1">
                  <a:lumMod val="5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base"/>
            <a:r>
              <a:rPr lang="ru-RU" sz="2400" b="0" i="1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Слабые стороны</a:t>
            </a:r>
            <a:r>
              <a:rPr lang="ru-RU" sz="2400" b="0" i="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 на занятиях неактивны, боятся ошибки и критики, медленно включаются в работу, требуют похвалы, подбадривания. Быстро устают от нагрузок, частой смены деятельности и коллектива.</a:t>
            </a:r>
          </a:p>
          <a:p>
            <a:pPr algn="just" fontAlgn="base"/>
            <a:r>
              <a:rPr lang="ru-RU" sz="2400" b="0" i="1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Сильные стороны:</a:t>
            </a:r>
            <a:r>
              <a:rPr lang="ru-RU" sz="2400" b="0" i="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ответственны, исполнительны, легко справляются с монотонной работой, аккуратны. Чуткие и искренние, прекрасные исполнители.</a:t>
            </a:r>
          </a:p>
          <a:p>
            <a:endParaRPr lang="ru-RU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631410BC-3CCE-F8F0-5A75-C3C13E5DA6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091" y="2985884"/>
            <a:ext cx="2462121" cy="3198906"/>
          </a:xfrm>
          <a:prstGeom prst="rect">
            <a:avLst/>
          </a:prstGeom>
          <a:noFill/>
          <a:effectLst>
            <a:softEdge rad="1143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00126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extLst>
              <a:ext uri="{FF2B5EF4-FFF2-40B4-BE49-F238E27FC236}">
                <a16:creationId xmlns:a16="http://schemas.microsoft.com/office/drawing/2014/main" id="{58F7CF23-C3DC-D047-E775-F1D075162E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1312" y="833283"/>
            <a:ext cx="5820082" cy="3880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BBA0582-BDF2-0B7A-8A80-C841FE05049E}"/>
              </a:ext>
            </a:extLst>
          </p:cNvPr>
          <p:cNvSpPr txBox="1"/>
          <p:nvPr/>
        </p:nvSpPr>
        <p:spPr>
          <a:xfrm>
            <a:off x="550606" y="408373"/>
            <a:ext cx="5042325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0" i="0" dirty="0">
                <a:solidFill>
                  <a:srgbClr val="474747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</a:t>
            </a:r>
            <a:r>
              <a:rPr lang="ru-RU" sz="2400" b="1" i="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Холерик.</a:t>
            </a:r>
          </a:p>
          <a:p>
            <a:r>
              <a:rPr lang="ru-RU" sz="2400" b="0" i="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Дети-холерики энергичные, шумные, активные. Их речь громкая, быстрая. Движения резкие, энергичные. Настроение холериков быстро меняется. Таких ребят легко заметить в компании сверстников. Они будут стремиться руководить, командовать, устанавливать правила и страстно отстаивать их. Бурно реагируют на критику криком, гневом.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820105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TM03457510[[fn=Савон]]</Template>
  <TotalTime>109</TotalTime>
  <Words>901</Words>
  <Application>Microsoft Office PowerPoint</Application>
  <PresentationFormat>Широкоэкранный</PresentationFormat>
  <Paragraphs>37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Тема Office</vt:lpstr>
      <vt:lpstr>Развитие ребенка в дошкольные годы. Виды темперамента.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ребенка в дошкольные годы. Виды темперамента.</dc:title>
  <dc:creator>Клиент Клиент</dc:creator>
  <cp:lastModifiedBy>Клиент Клиент</cp:lastModifiedBy>
  <cp:revision>1</cp:revision>
  <dcterms:created xsi:type="dcterms:W3CDTF">2024-02-11T16:01:08Z</dcterms:created>
  <dcterms:modified xsi:type="dcterms:W3CDTF">2024-02-11T17:50:56Z</dcterms:modified>
</cp:coreProperties>
</file>