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96" r:id="rId5"/>
    <p:sldId id="317" r:id="rId6"/>
    <p:sldId id="311" r:id="rId7"/>
    <p:sldId id="306" r:id="rId8"/>
    <p:sldId id="319" r:id="rId9"/>
    <p:sldId id="318" r:id="rId10"/>
    <p:sldId id="312" r:id="rId11"/>
    <p:sldId id="320" r:id="rId12"/>
    <p:sldId id="321" r:id="rId13"/>
    <p:sldId id="322" r:id="rId14"/>
    <p:sldId id="314" r:id="rId15"/>
    <p:sldId id="307" r:id="rId16"/>
    <p:sldId id="323" r:id="rId17"/>
    <p:sldId id="310" r:id="rId18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8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879" autoAdjust="0"/>
  </p:normalViewPr>
  <p:slideViewPr>
    <p:cSldViewPr snapToGrid="0">
      <p:cViewPr varScale="1">
        <p:scale>
          <a:sx n="88" d="100"/>
          <a:sy n="88" d="100"/>
        </p:scale>
        <p:origin x="485" y="34"/>
      </p:cViewPr>
      <p:guideLst>
        <p:guide orient="horz" pos="3385"/>
        <p:guide pos="3840"/>
        <p:guide orient="horz" pos="15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2" d="100"/>
          <a:sy n="72" d="100"/>
        </p:scale>
        <p:origin x="35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D874E27E-5D1F-488F-8842-2EE4665658AB}" type="datetime1">
              <a:rPr lang="ru-RU" smtClean="0"/>
              <a:t>20.04.2023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17369B77-94AB-0344-9EBF-9DB9EE8D3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B1CC0895-195D-42AE-A25E-8485D1B75B8A}" type="datetime1">
              <a:rPr lang="ru-RU" noProof="0" smtClean="0"/>
              <a:pPr/>
              <a:t>20.04.2023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0775476F-A808-1F46-A368-07984F6DA22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0775476F-A808-1F46-A368-07984F6DA22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3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5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003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489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0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21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747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011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497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382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3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264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176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, содержащее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rtlCol="0" anchor="b">
            <a:noAutofit/>
          </a:bodyPr>
          <a:lstStyle>
            <a:lvl1pPr algn="ctr">
              <a:defRPr lang="ru-MO" sz="4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 rtlCol="0"/>
          <a:lstStyle>
            <a:lvl1pPr marL="0" indent="0" algn="ctr">
              <a:buNone/>
              <a:defRPr lang="ru-MO" sz="2400"/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контен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9" name="Рисунок 8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990088"/>
            <a:ext cx="10515600" cy="347472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C6963F99-41C3-5ED4-AAD8-B904145CC7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75360" y="2615184"/>
            <a:ext cx="10241280" cy="3319272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36" name="Рисунок 35" descr="Дерево крупным планом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DEF26CDF-94D4-BA22-7D14-8D3289040C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1072" y="2322576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Объект 3">
            <a:extLst>
              <a:ext uri="{FF2B5EF4-FFF2-40B4-BE49-F238E27FC236}">
                <a16:creationId xmlns:a16="http://schemas.microsoft.com/office/drawing/2014/main" id="{0017BF0C-B2B7-932F-A9AE-5BFAE4AB5C4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9612" y="2770632"/>
            <a:ext cx="5065776" cy="1554480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:a16="http://schemas.microsoft.com/office/drawing/2014/main" id="{DEAB8B47-DF86-7C9F-F027-2D4D22B2EA5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9612" y="4361688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9612" y="4791456"/>
            <a:ext cx="5065776" cy="1408176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38" name="Рисунок 37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Текст 33">
            <a:extLst>
              <a:ext uri="{FF2B5EF4-FFF2-40B4-BE49-F238E27FC236}">
                <a16:creationId xmlns:a16="http://schemas.microsoft.com/office/drawing/2014/main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Сравнени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24712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4712" y="2629116"/>
            <a:ext cx="3200400" cy="3320861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98848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F270D939-D128-D431-82CE-9C15D5A7AA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09560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id="{4AAE69C6-BB37-BC70-8424-BC928D19C9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09560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Рисунок 9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Рисунок 11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545D3FB1-678F-0A9A-CCB6-435CE57DA0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11312" y="2011680"/>
            <a:ext cx="2999232" cy="2843784"/>
          </a:xfrm>
        </p:spPr>
        <p:txBody>
          <a:bodyPr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lang="ru-MO"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7" name="Рисунок 6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183880" y="2194560"/>
            <a:ext cx="3749040" cy="4306824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lang="ru-MO" sz="2400"/>
            </a:lvl1pPr>
            <a:lvl2pPr marL="228600">
              <a:buClr>
                <a:srgbClr val="73292A"/>
              </a:buClr>
              <a:defRPr lang="ru-MO" sz="2000"/>
            </a:lvl2pPr>
            <a:lvl3pPr marL="685800">
              <a:buClr>
                <a:srgbClr val="73292A"/>
              </a:buClr>
              <a:defRPr lang="ru-MO" sz="1800"/>
            </a:lvl3pPr>
            <a:lvl4pPr marL="1143000">
              <a:buClr>
                <a:srgbClr val="73292A"/>
              </a:buClr>
              <a:defRPr lang="ru-MO" sz="1600"/>
            </a:lvl4pPr>
            <a:lvl5pPr marL="1600200">
              <a:buClr>
                <a:srgbClr val="73292A"/>
              </a:buClr>
              <a:defRPr lang="ru-MO"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6" name="Рисунок 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Текст 33">
            <a:extLst>
              <a:ext uri="{FF2B5EF4-FFF2-40B4-BE49-F238E27FC236}">
                <a16:creationId xmlns:a16="http://schemas.microsoft.com/office/drawing/2014/main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содержимо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23516" y="2651760"/>
            <a:ext cx="7744968" cy="269748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lang="ru-MO"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Растение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Рисунок 8" descr="Изображение постельного белья, ткани&#10;&#10;Автоматически созданное описание">
            <a:extLst>
              <a:ext uri="{FF2B5EF4-FFF2-40B4-BE49-F238E27FC236}">
                <a16:creationId xmlns:a16="http://schemas.microsoft.com/office/drawing/2014/main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Рисунок 14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Рисунок 16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rtlCol="0" anchor="b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53668" y="4700016"/>
            <a:ext cx="9884664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70832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имое (зеленый цвет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600200"/>
            <a:ext cx="10972800" cy="457200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6" name="Рисунок 1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Рисунок 18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rtlCol="0" anchor="t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43454" y="3964517"/>
            <a:ext cx="8705089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accent3"/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Текст 24">
            <a:extLst>
              <a:ext uri="{FF2B5EF4-FFF2-40B4-BE49-F238E27FC236}">
                <a16:creationId xmlns:a16="http://schemas.microsoft.com/office/drawing/2014/main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”</a:t>
            </a:r>
          </a:p>
        </p:txBody>
      </p:sp>
      <p:sp>
        <p:nvSpPr>
          <p:cNvPr id="28" name="Текст 24">
            <a:extLst>
              <a:ext uri="{FF2B5EF4-FFF2-40B4-BE49-F238E27FC236}">
                <a16:creationId xmlns:a16="http://schemas.microsoft.com/office/drawing/2014/main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6424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6424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6" name="Рисунок 17">
            <a:extLst>
              <a:ext uri="{FF2B5EF4-FFF2-40B4-BE49-F238E27FC236}">
                <a16:creationId xmlns:a16="http://schemas.microsoft.com/office/drawing/2014/main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5" name="Текст 19">
            <a:extLst>
              <a:ext uri="{FF2B5EF4-FFF2-40B4-BE49-F238E27FC236}">
                <a16:creationId xmlns:a16="http://schemas.microsoft.com/office/drawing/2014/main" id="{A6866782-6675-4F37-E5D2-68CB0191C1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06424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19">
            <a:extLst>
              <a:ext uri="{FF2B5EF4-FFF2-40B4-BE49-F238E27FC236}">
                <a16:creationId xmlns:a16="http://schemas.microsoft.com/office/drawing/2014/main" id="{9F53AB27-DDFA-AA5D-8253-546C9BBA9C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06424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312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39312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Рисунок 17">
            <a:extLst>
              <a:ext uri="{FF2B5EF4-FFF2-40B4-BE49-F238E27FC236}">
                <a16:creationId xmlns:a16="http://schemas.microsoft.com/office/drawing/2014/main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Текст 19">
            <a:extLst>
              <a:ext uri="{FF2B5EF4-FFF2-40B4-BE49-F238E27FC236}">
                <a16:creationId xmlns:a16="http://schemas.microsoft.com/office/drawing/2014/main" id="{70DD1941-A469-A457-B987-E0E2C300A8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39312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19">
            <a:extLst>
              <a:ext uri="{FF2B5EF4-FFF2-40B4-BE49-F238E27FC236}">
                <a16:creationId xmlns:a16="http://schemas.microsoft.com/office/drawing/2014/main" id="{D6B84B7D-A7EC-6FE1-9925-F78AF0DE23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9312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200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200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Рисунок 17">
            <a:extLst>
              <a:ext uri="{FF2B5EF4-FFF2-40B4-BE49-F238E27FC236}">
                <a16:creationId xmlns:a16="http://schemas.microsoft.com/office/drawing/2014/main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FA370BF1-09EC-DBE1-5118-8A92A0F90BC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2200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19">
            <a:extLst>
              <a:ext uri="{FF2B5EF4-FFF2-40B4-BE49-F238E27FC236}">
                <a16:creationId xmlns:a16="http://schemas.microsoft.com/office/drawing/2014/main" id="{5089D72C-E865-F5D3-CB1E-050AEF68445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2200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05088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05088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17">
            <a:extLst>
              <a:ext uri="{FF2B5EF4-FFF2-40B4-BE49-F238E27FC236}">
                <a16:creationId xmlns:a16="http://schemas.microsoft.com/office/drawing/2014/main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Текст 19">
            <a:extLst>
              <a:ext uri="{FF2B5EF4-FFF2-40B4-BE49-F238E27FC236}">
                <a16:creationId xmlns:a16="http://schemas.microsoft.com/office/drawing/2014/main" id="{46CBECF2-D93E-3DF9-064C-CB4A3262B6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05088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19">
            <a:extLst>
              <a:ext uri="{FF2B5EF4-FFF2-40B4-BE49-F238E27FC236}">
                <a16:creationId xmlns:a16="http://schemas.microsoft.com/office/drawing/2014/main" id="{71E06E16-A083-B853-8155-7FF97AD1DE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05088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4400" kern="1200">
          <a:solidFill>
            <a:schemeClr val="accent3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lang="ru-MO"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yberleninka.ru/article/n/lyubov-kak-vysshaya-obschechelovecheskaya-tsennost-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defPPr>
              <a:defRPr lang="ru-MO"/>
            </a:defPPr>
          </a:lstStyle>
          <a:p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latin typeface="+mj-lt"/>
              </a:rPr>
              <a:t>Муниципальное общеобразовательное учреждение </a:t>
            </a:r>
            <a:br>
              <a:rPr lang="ru-RU" sz="2000" b="1" dirty="0">
                <a:solidFill>
                  <a:schemeClr val="tx2">
                    <a:lumMod val="25000"/>
                  </a:schemeClr>
                </a:solidFill>
                <a:latin typeface="+mj-lt"/>
              </a:rPr>
            </a:br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latin typeface="+mj-lt"/>
              </a:rPr>
              <a:t>средняя общеобразовательная школа №13 им. Р.А. Наумова </a:t>
            </a:r>
            <a:br>
              <a:rPr lang="ru-RU" sz="2000" b="1" dirty="0">
                <a:solidFill>
                  <a:schemeClr val="tx2">
                    <a:lumMod val="25000"/>
                  </a:schemeClr>
                </a:solidFill>
                <a:latin typeface="+mj-lt"/>
              </a:rPr>
            </a:br>
            <a:r>
              <a:rPr lang="ru-RU" sz="2000" b="1" dirty="0" err="1">
                <a:solidFill>
                  <a:schemeClr val="tx2">
                    <a:lumMod val="25000"/>
                  </a:schemeClr>
                </a:solidFill>
                <a:latin typeface="+mj-lt"/>
              </a:rPr>
              <a:t>г.о.г</a:t>
            </a:r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latin typeface="+mj-lt"/>
              </a:rPr>
              <a:t>. Буй</a:t>
            </a:r>
            <a:endParaRPr lang="ru-RU" sz="2000" dirty="0">
              <a:solidFill>
                <a:schemeClr val="tx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2884A3-BD82-0FC6-A582-54DD17DB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t>1</a:t>
            </a:fld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740316" y="2319601"/>
            <a:ext cx="5962725" cy="4306888"/>
          </a:xfrm>
        </p:spPr>
        <p:txBody>
          <a:bodyPr vert="horz" lIns="91440" tIns="45720" rIns="91440" bIns="45720" rtlCol="0" anchor="t">
            <a:normAutofit fontScale="32500" lnSpcReduction="20000"/>
          </a:bodyPr>
          <a:lstStyle>
            <a:defPPr>
              <a:defRPr lang="ru-MO"/>
            </a:defPPr>
          </a:lstStyle>
          <a:p>
            <a:pPr marL="0" indent="0" algn="r">
              <a:lnSpc>
                <a:spcPct val="150000"/>
              </a:lnSpc>
              <a:buNone/>
            </a:pPr>
            <a:r>
              <a:rPr lang="ru-RU" sz="42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Проект по литературе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62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Тема проекта: «Любовь как одна из главных человеческих ценностей»</a:t>
            </a:r>
          </a:p>
          <a:p>
            <a:pPr algn="r">
              <a:lnSpc>
                <a:spcPct val="150000"/>
              </a:lnSpc>
            </a:pPr>
            <a:endParaRPr lang="ru-RU" sz="4200" b="1" dirty="0">
              <a:solidFill>
                <a:schemeClr val="tx2">
                  <a:lumMod val="25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50000"/>
              </a:lnSpc>
              <a:buNone/>
            </a:pPr>
            <a:r>
              <a:rPr lang="ru-RU" sz="42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Автор проекта: Ершова Вероника, ученица 8б класса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42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r>
              <a:rPr lang="ru-RU" sz="4200" b="1" dirty="0" err="1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Йокса</a:t>
            </a:r>
            <a:r>
              <a:rPr lang="ru-RU" sz="42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Л.И., 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42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chemeClr val="tx2">
                  <a:lumMod val="25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chemeClr val="tx2">
                  <a:lumMod val="25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ru-RU" b="1" dirty="0">
              <a:solidFill>
                <a:schemeClr val="tx2">
                  <a:lumMod val="25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5000" b="1" dirty="0">
                <a:solidFill>
                  <a:schemeClr val="tx2">
                    <a:lumMod val="2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Буй, 2023</a:t>
            </a:r>
          </a:p>
          <a:p>
            <a:pPr rtl="0"/>
            <a:endParaRPr lang="ru-RU" dirty="0">
              <a:solidFill>
                <a:schemeClr val="accent3"/>
              </a:solidFill>
              <a:latin typeface="Gill Sans Nova Light" panose="020B0302020104020203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9527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143C50-6937-DD3E-B402-4ABB2469E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62F87-818C-ECBE-78AE-89A4FE7E26F0}"/>
              </a:ext>
            </a:extLst>
          </p:cNvPr>
          <p:cNvSpPr txBox="1"/>
          <p:nvPr/>
        </p:nvSpPr>
        <p:spPr>
          <a:xfrm>
            <a:off x="6673321" y="1486929"/>
            <a:ext cx="517338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ea typeface="Calibri" panose="020F0502020204030204" pitchFamily="34" charset="0"/>
              </a:rPr>
              <a:t> Об этом памятнике древнерусской литературы  16 века знают все…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</a:rPr>
              <a:t>Я думаю, книгу эту можно считать своего рода поучением для нас, современных.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</a:rPr>
              <a:t>Повесть учит ценить людей не по происхождению, а по их поступкам.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</a:rPr>
              <a:t>Учит терпению, мудрости, доброте, снисхождению.</a:t>
            </a: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</a:rPr>
              <a:t>Изображённые герои сумели преодолеть все сложности трудного земного пути, став идеалом христианской семьи.</a:t>
            </a:r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16D2C6-D4F3-C9E1-13FD-8C44A93C3B08}"/>
              </a:ext>
            </a:extLst>
          </p:cNvPr>
          <p:cNvSpPr txBox="1"/>
          <p:nvPr/>
        </p:nvSpPr>
        <p:spPr>
          <a:xfrm>
            <a:off x="2423593" y="268200"/>
            <a:ext cx="70540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Повесть о Петре и Февронии Муромских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37A8010-BD92-09CF-05DA-286B5A8A4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6" y="1279416"/>
            <a:ext cx="6137531" cy="4299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99653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C7E564-4283-8AE2-ADD2-7B3FFCFA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771" y="2215068"/>
            <a:ext cx="8705088" cy="2002536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sz="2200" b="1" i="0" dirty="0">
                <a:solidFill>
                  <a:srgbClr val="2F3B4D"/>
                </a:solidFill>
                <a:effectLst/>
                <a:latin typeface="+mn-lt"/>
              </a:rPr>
              <a:t>Любовь </a:t>
            </a:r>
            <a:r>
              <a:rPr lang="ru-RU" sz="2200" b="1" i="0" dirty="0" err="1">
                <a:solidFill>
                  <a:srgbClr val="2F3B4D"/>
                </a:solidFill>
                <a:effectLst/>
                <a:latin typeface="+mn-lt"/>
              </a:rPr>
              <a:t>долготерпит</a:t>
            </a:r>
            <a:r>
              <a:rPr lang="ru-RU" sz="2200" b="1" i="0" dirty="0">
                <a:solidFill>
                  <a:srgbClr val="2F3B4D"/>
                </a:solidFill>
                <a:effectLst/>
                <a:latin typeface="+mn-lt"/>
              </a:rPr>
              <a:t>, милосердствует, любовь не завидует, любовь не превозносится, не гордится, не бесчинствует, не ищет своего, не раздражается, не мыслит зла, не радуется неправде, а </a:t>
            </a:r>
            <a:r>
              <a:rPr lang="ru-RU" sz="2200" b="1" i="0" dirty="0" err="1">
                <a:solidFill>
                  <a:srgbClr val="2F3B4D"/>
                </a:solidFill>
                <a:effectLst/>
                <a:latin typeface="+mn-lt"/>
              </a:rPr>
              <a:t>сорадуется</a:t>
            </a:r>
            <a:r>
              <a:rPr lang="ru-RU" sz="2200" b="1" i="0" dirty="0">
                <a:solidFill>
                  <a:srgbClr val="2F3B4D"/>
                </a:solidFill>
                <a:effectLst/>
                <a:latin typeface="+mn-lt"/>
              </a:rPr>
              <a:t> истине;  все покрывает, всему верит, всего надеется, все переносит. Любовь никогда не перестает, хотя и пророчества прекратятся, и языки умолкнут, и знание упразднится</a:t>
            </a:r>
            <a:br>
              <a:rPr lang="ru-RU" sz="2200" b="1" i="0" dirty="0">
                <a:solidFill>
                  <a:srgbClr val="2F3B4D"/>
                </a:solidFill>
                <a:effectLst/>
                <a:latin typeface="+mn-lt"/>
              </a:rPr>
            </a:br>
            <a:br>
              <a:rPr lang="ru-RU" sz="2200" b="1" i="0" dirty="0">
                <a:solidFill>
                  <a:srgbClr val="2F3B4D"/>
                </a:solidFill>
                <a:effectLst/>
                <a:latin typeface="+mn-lt"/>
              </a:rPr>
            </a:br>
            <a:r>
              <a:rPr lang="ru-RU" sz="2200" b="1" i="0" dirty="0">
                <a:solidFill>
                  <a:srgbClr val="2F3B4D"/>
                </a:solidFill>
                <a:effectLst/>
                <a:latin typeface="+mn-lt"/>
              </a:rPr>
              <a:t>Апостол Павел</a:t>
            </a:r>
            <a:endParaRPr lang="ru-RU" sz="2200" dirty="0">
              <a:latin typeface="+mn-lt"/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47ED29-D9DA-9DC6-8B43-80EC2A2E5B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4185" y="1677401"/>
            <a:ext cx="941832" cy="193675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“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CB634FAD-36DD-9FB0-7030-266A29178C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37267" y="3515165"/>
            <a:ext cx="945473" cy="193675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3980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76">
            <a:extLst>
              <a:ext uri="{FF2B5EF4-FFF2-40B4-BE49-F238E27FC236}">
                <a16:creationId xmlns:a16="http://schemas.microsoft.com/office/drawing/2014/main" id="{D9A0AA8E-BE3B-E949-89DB-0208EE4A6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>
                <a:solidFill>
                  <a:schemeClr val="accent3"/>
                </a:solidFill>
                <a:ea typeface="Baskerville" panose="02020502070401020303" pitchFamily="18" charset="0"/>
                <a:cs typeface="Times New Roman"/>
              </a:rPr>
              <a:t>Заключение 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12</a:t>
            </a:fld>
            <a:endParaRPr lang="ru-RU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3F318D-1517-DDDB-1F91-CE44A53C4CCB}"/>
              </a:ext>
            </a:extLst>
          </p:cNvPr>
          <p:cNvSpPr txBox="1"/>
          <p:nvPr/>
        </p:nvSpPr>
        <p:spPr>
          <a:xfrm>
            <a:off x="1607785" y="1454872"/>
            <a:ext cx="8896982" cy="382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Каждый человек сам кузнец своего счастья, надо только крепко верить, любить и делать счастливыми тех, кого любишь.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Кроме дорогого материального, можно дарить друг другу свою бесконечную Любовь.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 вместе пройденные испытания делают людей более сильными, укрепляют их любовь, раскрывают прекрасные стороны души.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в своей работе я попыталась через произведения искусства найти, может быть, прежде всего для себя, примеры чистых, добрых, уважительных отношений между юношей и девушкой.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Они есть, эти примеры.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 в реальной жизни, я думаю, есть такие отношения, ведь и книги некоторые имеют своих прототипов.</a:t>
            </a:r>
          </a:p>
        </p:txBody>
      </p:sp>
    </p:spTree>
    <p:extLst>
      <p:ext uri="{BB962C8B-B14F-4D97-AF65-F5344CB8AC3E}">
        <p14:creationId xmlns:p14="http://schemas.microsoft.com/office/powerpoint/2010/main" val="227683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76">
            <a:extLst>
              <a:ext uri="{FF2B5EF4-FFF2-40B4-BE49-F238E27FC236}">
                <a16:creationId xmlns:a16="http://schemas.microsoft.com/office/drawing/2014/main" id="{D9A0AA8E-BE3B-E949-89DB-0208EE4A6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sz="2200" b="1" dirty="0">
                <a:solidFill>
                  <a:schemeClr val="accent3"/>
                </a:solidFill>
                <a:ea typeface="Baskerville" panose="02020502070401020303" pitchFamily="18" charset="0"/>
                <a:cs typeface="Times New Roman"/>
              </a:rPr>
              <a:t>СПИСОК ЛИТЕРАТУРЫ</a:t>
            </a:r>
            <a:endParaRPr lang="ru-RU" sz="2200" b="1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13</a:t>
            </a:fld>
            <a:endParaRPr lang="ru-RU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A3F318D-1517-DDDB-1F91-CE44A53C4CCB}"/>
              </a:ext>
            </a:extLst>
          </p:cNvPr>
          <p:cNvSpPr txBox="1"/>
          <p:nvPr/>
        </p:nvSpPr>
        <p:spPr>
          <a:xfrm>
            <a:off x="1647509" y="1996578"/>
            <a:ext cx="889698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Комарова, Л.А. Любовь как Высшая общечеловеческая ценность [Электронный ресурс] / Л.А. Комарова // Вестник КГУ. – 2012. – №1. – Режим доступа: </a:t>
            </a:r>
            <a:r>
              <a:rPr lang="ru-RU" sz="1800" u="sng" dirty="0">
                <a:solidFill>
                  <a:srgbClr val="0563C1"/>
                </a:solidFill>
                <a:effectLst/>
                <a:ea typeface="Times New Roman" panose="02020603050405020304" pitchFamily="18" charset="0"/>
                <a:hlinkClick r:id="rId3"/>
              </a:rPr>
              <a:t>https://cyberleninka.ru/article/n/lyubov-kak-vysshaya-obschechelovecheskaya-tsennost-1</a:t>
            </a:r>
            <a:endParaRPr lang="ru-RU" sz="1800" dirty="0">
              <a:effectLst/>
              <a:ea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Современный толковый словарь русского языка / Гл. ред. </a:t>
            </a:r>
            <a:br>
              <a:rPr lang="ru-RU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С.А. Кузнецов. М.: Просвещение, 2004. – С. 328.</a:t>
            </a:r>
            <a:endParaRPr lang="ru-RU" sz="1800" dirty="0">
              <a:effectLst/>
              <a:ea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И.С. Тургенев «Ася» </a:t>
            </a:r>
          </a:p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А.С. Пушкин «Капитанская дочка»</a:t>
            </a:r>
          </a:p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А.И. Куприн «Куст сирени»</a:t>
            </a:r>
          </a:p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О. Генри «Дары волхвов»</a:t>
            </a:r>
          </a:p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Ермолай - </a:t>
            </a:r>
            <a:r>
              <a:rPr lang="ru-RU" sz="1800" dirty="0" err="1">
                <a:effectLst/>
                <a:ea typeface="Times New Roman" panose="02020603050405020304" pitchFamily="18" charset="0"/>
              </a:rPr>
              <a:t>Еразм</a:t>
            </a:r>
            <a:r>
              <a:rPr lang="ru-RU" sz="1800" dirty="0">
                <a:effectLst/>
                <a:ea typeface="Times New Roman" panose="02020603050405020304" pitchFamily="18" charset="0"/>
              </a:rPr>
              <a:t> «Повесть о Петре и Февронии Муромских»</a:t>
            </a:r>
          </a:p>
          <a:p>
            <a:pPr algn="just"/>
            <a:r>
              <a:rPr lang="ru-RU" sz="1800" dirty="0">
                <a:effectLst/>
                <a:ea typeface="Times New Roman" panose="02020603050405020304" pitchFamily="18" charset="0"/>
              </a:rPr>
              <a:t>В. Шекспир «Ромео и Джульетта».</a:t>
            </a:r>
          </a:p>
        </p:txBody>
      </p:sp>
    </p:spTree>
    <p:extLst>
      <p:ext uri="{BB962C8B-B14F-4D97-AF65-F5344CB8AC3E}">
        <p14:creationId xmlns:p14="http://schemas.microsoft.com/office/powerpoint/2010/main" val="600444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554157-869F-9BBE-CFCF-717129CA6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2247950"/>
            <a:ext cx="8695944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/>
              </a:rPr>
              <a:t>СПАСИБО ЗА ВНИМАНИЕ!!!</a:t>
            </a:r>
            <a:r>
              <a:rPr lang="ru-RU" dirty="0">
                <a:solidFill>
                  <a:schemeClr val="accent3"/>
                </a:solidFill>
              </a:rPr>
              <a:t> 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026A48-6EF8-D4D0-2C6E-1F96935EA5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70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3F61AC-ED8D-A6AA-A12B-2AF4A623C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3871" y="136525"/>
            <a:ext cx="3749040" cy="1325880"/>
          </a:xfrm>
        </p:spPr>
        <p:txBody>
          <a:bodyPr/>
          <a:lstStyle/>
          <a:p>
            <a:r>
              <a:rPr lang="ru-RU" dirty="0"/>
              <a:t>Содержание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0FAA46-140D-B3A2-9A50-93069D7AA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94A09A9-5501-47C1-A89A-A340965A2BE2}" type="slidenum">
              <a:rPr lang="ru-RU" noProof="0" smtClean="0"/>
              <a:t>2</a:t>
            </a:fld>
            <a:endParaRPr lang="ru-RU" noProof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BA3E263-03F2-35E6-B707-3D5DE20904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254529" y="1362498"/>
            <a:ext cx="4474709" cy="5254983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  <a:tabLst>
                <a:tab pos="5940425" algn="r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Введение. Что такое любовь?	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800"/>
              </a:spcAft>
              <a:tabLst>
                <a:tab pos="5940425" algn="r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Цель, задачи, актуальность проекта, новизна, практическая значимость.</a:t>
            </a:r>
            <a:endParaRPr lang="en-US" sz="1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800"/>
              </a:spcAft>
              <a:tabLst>
                <a:tab pos="5940425" algn="r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часть. Любовь как одна из главных человеческих ценностей:</a:t>
            </a:r>
          </a:p>
          <a:p>
            <a:pPr marL="342900" indent="-342900" algn="just">
              <a:lnSpc>
                <a:spcPct val="106000"/>
              </a:lnSpc>
              <a:spcAft>
                <a:spcPts val="800"/>
              </a:spcAft>
              <a:buAutoNum type="arabicParenR"/>
              <a:tabLst>
                <a:tab pos="5940425" algn="r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Повесть А.С. Пушкина «Капитанская дочка»</a:t>
            </a:r>
          </a:p>
          <a:p>
            <a:pPr marL="342900" indent="-342900" algn="just">
              <a:lnSpc>
                <a:spcPct val="106000"/>
              </a:lnSpc>
              <a:spcAft>
                <a:spcPts val="800"/>
              </a:spcAft>
              <a:buAutoNum type="arabicParenR"/>
              <a:tabLst>
                <a:tab pos="5940425" algn="r"/>
              </a:tabLs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 А.И. Куприна «Куст сирени»</a:t>
            </a:r>
          </a:p>
          <a:p>
            <a:pPr marL="342900" indent="-342900" algn="just">
              <a:lnSpc>
                <a:spcPct val="106000"/>
              </a:lnSpc>
              <a:spcAft>
                <a:spcPts val="800"/>
              </a:spcAft>
              <a:buAutoNum type="arabicParenR"/>
              <a:tabLst>
                <a:tab pos="5940425" algn="r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О. Генри «Дары волхвов»</a:t>
            </a:r>
          </a:p>
          <a:p>
            <a:pPr marL="342900" indent="-342900" algn="just">
              <a:lnSpc>
                <a:spcPct val="106000"/>
              </a:lnSpc>
              <a:spcAft>
                <a:spcPts val="800"/>
              </a:spcAft>
              <a:buAutoNum type="arabicParenR"/>
              <a:tabLst>
                <a:tab pos="5940425" algn="r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Ермолай –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Еразм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«Повесть о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петре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Февронии Муромских»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  <a:tabLst>
                <a:tab pos="5940425" algn="r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IX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Заключение. Нравственная сторона любви в произведениях литературы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  <a:tabLst>
                <a:tab pos="5940425" algn="r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Использованная литература. Интерне-ресурсы	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4A339DE-5D8C-6E75-23C3-2533F6E5A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798" y="931733"/>
            <a:ext cx="4933709" cy="4522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950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56BD15-0727-BBF1-FBD8-0228EA23C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366D2D-7985-BC38-6714-7F0B616B9066}"/>
              </a:ext>
            </a:extLst>
          </p:cNvPr>
          <p:cNvSpPr txBox="1"/>
          <p:nvPr/>
        </p:nvSpPr>
        <p:spPr>
          <a:xfrm>
            <a:off x="524372" y="1137764"/>
            <a:ext cx="10756118" cy="5137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Понятие «любовь» разносторонне. Мы говорим о любви к Родине, к Богу, к своим родным, к природе, мы стараемся выбрать такую работу, чтобы она тоже стала любимой, мы любим свою школу, своих друзей. Любовь – замечательное чувство, </a:t>
            </a:r>
            <a:r>
              <a:rPr lang="ru-RU" sz="1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здОрово</a:t>
            </a:r>
            <a:r>
              <a:rPr lang="ru-RU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когда человек способен на него. </a:t>
            </a:r>
            <a:endParaRPr lang="ru-RU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Но для темы проекта я выбрала любовь как чувство симпатии между юношей и девушкой, мужчиной и женщиной, и мне хотелось бы понять, на какие реальные поступки способен один ради другого. 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Я выбрала это потому, что у нас, 14-ти – 15-тилетних подростков, уже возникает первая влюбленность, складываются дружеские отношения между мальчиками и девочками.</a:t>
            </a:r>
            <a:r>
              <a:rPr lang="ru-RU" sz="1800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Не зря ещё А.С. Пушкин говорил: </a:t>
            </a:r>
            <a:r>
              <a:rPr lang="ru-RU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«Любви все возрасты покорны». И на уроках литературы интересно бывает знакомиться с произведениями, в которых эта тема является одной из ключевых.</a:t>
            </a:r>
            <a:r>
              <a:rPr lang="ru-RU" sz="1800" dirty="0">
                <a:solidFill>
                  <a:srgbClr val="333333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Поэты и писатели старались показать ее главенствующее место в человеческой жизни, выражая при этом в своих книгах личные взгляды на отношения между людьми.</a:t>
            </a:r>
            <a:endParaRPr lang="ru-RU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2C51013D-6625-BC62-AC09-2916CEE3E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572058"/>
          </a:xfrm>
        </p:spPr>
        <p:txBody>
          <a:bodyPr>
            <a:normAutofit fontScale="90000"/>
          </a:bodyPr>
          <a:lstStyle/>
          <a:p>
            <a:r>
              <a:rPr lang="ru-RU" dirty="0"/>
              <a:t>Актуальность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941015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8699" y="1477341"/>
            <a:ext cx="8695944" cy="3744706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algn="just">
              <a:spcBef>
                <a:spcPts val="0"/>
              </a:spcBef>
            </a:pPr>
            <a:r>
              <a:rPr lang="ru-RU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</a:t>
            </a: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изучение понятия «любовь» как одной из главных человеческих ценностей (на примере литературных произведений).</a:t>
            </a:r>
          </a:p>
          <a:p>
            <a:pPr marL="457200" algn="just">
              <a:spcBef>
                <a:spcPts val="0"/>
              </a:spcBef>
            </a:pPr>
            <a:endParaRPr lang="ru-RU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tabLst>
                <a:tab pos="5940425" algn="r"/>
              </a:tabLst>
            </a:pP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Для достижения цели необходимо решить следующие </a:t>
            </a:r>
            <a:r>
              <a:rPr lang="ru-RU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spcBef>
                <a:spcPts val="0"/>
              </a:spcBef>
              <a:tabLst>
                <a:tab pos="5940425" algn="r"/>
              </a:tabLst>
            </a:pPr>
            <a:endParaRPr lang="ru-RU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выяснить значение термина «любовь»;</a:t>
            </a: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endParaRPr lang="ru-RU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подобрать и проанализировать произведения литературы;</a:t>
            </a: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endParaRPr lang="ru-RU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исследовать причины разного поведения влюблённых героев;</a:t>
            </a: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endParaRPr lang="ru-RU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algn="just"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5940425" algn="r"/>
              </a:tabLst>
            </a:pPr>
            <a:r>
              <a:rPr lang="ru-RU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выводы.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08060B-6C9E-CFFF-55DE-F0D645C09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0B4516-A78C-D69C-2051-684BD2AB4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8"/>
            <a:ext cx="10515600" cy="5894125"/>
          </a:xfrm>
        </p:spPr>
        <p:txBody>
          <a:bodyPr rtlCol="0">
            <a:normAutofit fontScale="90000"/>
          </a:bodyPr>
          <a:lstStyle>
            <a:defPPr>
              <a:defRPr lang="ru-MO"/>
            </a:defPPr>
          </a:lstStyle>
          <a:p>
            <a:pPr>
              <a:lnSpc>
                <a:spcPct val="100000"/>
              </a:lnSpc>
              <a:tabLst>
                <a:tab pos="5940425" algn="r"/>
              </a:tabLst>
            </a:pPr>
            <a:r>
              <a:rPr lang="ru-RU" sz="22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проекта: тема любви актуальна в любое время. </a:t>
            </a: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Любовь является важнейшей силой, </a:t>
            </a:r>
            <a:r>
              <a:rPr lang="ru-RU" sz="22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дарящей</a:t>
            </a: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идеи, будящей творческую способность человека, толкающей на экстремальные поступки. </a:t>
            </a: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наше время почти ежедневно музыканты, писатели и художники создают свои произведения искусства и большинство из них про любовь. </a:t>
            </a: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А книги и фильмы рассказывают о благородстве влюблённых людей или, наоборот, о их коварстве и меркантильности.</a:t>
            </a: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Новизна </a:t>
            </a: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заключается в том, что данная работа раскрывает понятие «любовь», увиденное глазами школьницы, прочувствованное сердцем девочки-подростка, пытающейся показать ровесникам и людям старше, насколько важна данная тема для всех.</a:t>
            </a: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значимость </a:t>
            </a:r>
            <a:r>
              <a:rPr lang="ru-RU" sz="22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проекта в том, что его можно использовать на уроках литературы, классных часах, на занятиях во внеурочное время, для разговора по душам.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56BD15-0727-BBF1-FBD8-0228EA23C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051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D56BD15-0727-BBF1-FBD8-0228EA23C7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6</a:t>
            </a:fld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9AA8078-0122-A286-D61F-AA37E95E4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077" y="229350"/>
            <a:ext cx="5124901" cy="1325880"/>
          </a:xfrm>
        </p:spPr>
        <p:txBody>
          <a:bodyPr/>
          <a:lstStyle/>
          <a:p>
            <a:r>
              <a:rPr lang="ru-RU" dirty="0"/>
              <a:t>Понятие «Любовь»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785496-73A8-9EA4-D96D-869569F9F620}"/>
              </a:ext>
            </a:extLst>
          </p:cNvPr>
          <p:cNvSpPr txBox="1"/>
          <p:nvPr/>
        </p:nvSpPr>
        <p:spPr>
          <a:xfrm>
            <a:off x="360776" y="1421305"/>
            <a:ext cx="11379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Любовь – это чувство, свойственное человеку, глубокая привязанность и устремлённость к другому человеку или объекту, чувство глубокой симпатии (Википедия).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34E6BC-D5DE-7104-4AC6-DDEEE8C9933F}"/>
              </a:ext>
            </a:extLst>
          </p:cNvPr>
          <p:cNvSpPr txBox="1"/>
          <p:nvPr/>
        </p:nvSpPr>
        <p:spPr>
          <a:xfrm>
            <a:off x="304438" y="2526209"/>
            <a:ext cx="114354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Любовь выступает как чувство глубокой привязанности, основанное на общности интересов, идеалов, симпатии (Словарь С. Ожегова и др.).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A8ECC1-4B50-B426-1F89-8AD4FBC01AAF}"/>
              </a:ext>
            </a:extLst>
          </p:cNvPr>
          <p:cNvSpPr txBox="1"/>
          <p:nvPr/>
        </p:nvSpPr>
        <p:spPr>
          <a:xfrm>
            <a:off x="360775" y="3536590"/>
            <a:ext cx="1137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Любовь – это состояние души, когда другой человек становится дороже всего на свете. Любовь – это близкие, доверительные отношения между людьми, это непреодолимое влечение одного человека к другому, желание быть с ним рядом, заботиться и оберегать.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B69D38F-7911-F8F1-BACA-42F0FBC99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352077" y="5525770"/>
            <a:ext cx="5171488" cy="132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0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143C50-6937-DD3E-B402-4ABB2469E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7</a:t>
            </a:fld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C5E13DF-196B-B8C5-3D64-26D7A838D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71" y="1867801"/>
            <a:ext cx="5445738" cy="36120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C362F87-818C-ECBE-78AE-89A4FE7E26F0}"/>
              </a:ext>
            </a:extLst>
          </p:cNvPr>
          <p:cNvSpPr txBox="1"/>
          <p:nvPr/>
        </p:nvSpPr>
        <p:spPr>
          <a:xfrm>
            <a:off x="6214154" y="1054654"/>
            <a:ext cx="5771335" cy="5484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Что больше всего привлекло меня в истории любви Петра Гринёва и Маши Мироновой? 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Во-первых, они по возрасту недалеко ушли от нас, но, читая произведение, мне казалось, что они намного самостоятельнее, правильно воспитаны: различают, что хорошо, что плохо, с уважением относятся к старшим. 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Во-вторых, привлекает нежность, стеснительность  и забота друг о друге в отношениях Марьи Ивановны и Петра Андреевича. 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В-третьих, что поразило, и я думаю не только меня, готовность обоих, и Петра, и Маши, взять самый тяжёлый груз ответственности на себя. 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 какому выводу я прихожу? Отвечу словами итальянского философа 13 века Фомы Аквинского: «Любить кого-нибудь означает желать этому человеку только добра». Разве кто-нибудь из нас, современных, не хотел бы, чтобы в трудную минуту наш близкий друг протянул нам руку помощи?!</a:t>
            </a:r>
            <a:endParaRPr lang="ru-RU" sz="1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16D2C6-D4F3-C9E1-13FD-8C44A93C3B08}"/>
              </a:ext>
            </a:extLst>
          </p:cNvPr>
          <p:cNvSpPr txBox="1"/>
          <p:nvPr/>
        </p:nvSpPr>
        <p:spPr>
          <a:xfrm>
            <a:off x="2423593" y="268200"/>
            <a:ext cx="70540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Повесть А.С. Пушкина «Капитанская дочка»</a:t>
            </a:r>
          </a:p>
        </p:txBody>
      </p:sp>
    </p:spTree>
    <p:extLst>
      <p:ext uri="{BB962C8B-B14F-4D97-AF65-F5344CB8AC3E}">
        <p14:creationId xmlns:p14="http://schemas.microsoft.com/office/powerpoint/2010/main" val="871201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143C50-6937-DD3E-B402-4ABB2469E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8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62F87-818C-ECBE-78AE-89A4FE7E26F0}"/>
              </a:ext>
            </a:extLst>
          </p:cNvPr>
          <p:cNvSpPr txBox="1"/>
          <p:nvPr/>
        </p:nvSpPr>
        <p:spPr>
          <a:xfrm>
            <a:off x="6179873" y="1878048"/>
            <a:ext cx="577133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Небольшое произведение написано более ста лет назад!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центре повествования молодая чета.</a:t>
            </a: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Ради честного имени мужа и его мечты поступить в Академию, Верочка сдаёт свои драгоценности в ломбард, и на эти деньги садовники сажают кусты сирени.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Мы видим, что обстоятельства вдохновляют любящую женщину на смелые поступки.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связи с этим можно обратиться к высказыванию израильского государственного деятеля 20 века Голда Меир: «Лучше хорошо поступать, чем хорошо говорить».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16D2C6-D4F3-C9E1-13FD-8C44A93C3B08}"/>
              </a:ext>
            </a:extLst>
          </p:cNvPr>
          <p:cNvSpPr txBox="1"/>
          <p:nvPr/>
        </p:nvSpPr>
        <p:spPr>
          <a:xfrm>
            <a:off x="2423593" y="268200"/>
            <a:ext cx="70540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Рассказ А.И. Куприна «Куст сирени»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F955F1-F103-E01B-EEF6-CC3366749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43" y="1399768"/>
            <a:ext cx="4822386" cy="417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4563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143C50-6937-DD3E-B402-4ABB2469E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362F87-818C-ECBE-78AE-89A4FE7E26F0}"/>
              </a:ext>
            </a:extLst>
          </p:cNvPr>
          <p:cNvSpPr txBox="1"/>
          <p:nvPr/>
        </p:nvSpPr>
        <p:spPr>
          <a:xfrm>
            <a:off x="3952290" y="1075232"/>
            <a:ext cx="786891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основе рассказа эпизод из жизни автора!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Деллы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были длинные волосы, которые очень нравились мужу. А у </a:t>
            </a:r>
            <a:r>
              <a:rPr lang="ru-RU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Джейма</a:t>
            </a:r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дорогим предметом считались часы. Перед праздником девушка пожертвовала свои волосы парикмахеру и купила на вырученные деньги цепочку для часов. А мужчина, думая, как бы порадовать свою бесценную Деллу, продал часы и купил гребни для волос, о которых давно мечтала Делла.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 чём эта история?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 любящих людях, пожертвовавших друг для друга свои величайшие сокровища. </a:t>
            </a:r>
          </a:p>
          <a:p>
            <a:pPr algn="ctr"/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 опять здесь любовь показана как готовность не только к нежности, но и взаимопониманию, уважению, самопожертвованию. Сюда подойдут слова норвежского драматурга 19 в. Генрика Ибсена: «Тысячи слов оставят меньший след, чем память об одном поступке».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16D2C6-D4F3-C9E1-13FD-8C44A93C3B08}"/>
              </a:ext>
            </a:extLst>
          </p:cNvPr>
          <p:cNvSpPr txBox="1"/>
          <p:nvPr/>
        </p:nvSpPr>
        <p:spPr>
          <a:xfrm>
            <a:off x="2423593" y="268200"/>
            <a:ext cx="70540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Новела О. Генри «Дары волхвов»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F072C8-29D4-80D3-6D81-1D5725EA8E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5" r="3209"/>
          <a:stretch/>
        </p:blipFill>
        <p:spPr>
          <a:xfrm>
            <a:off x="1040076" y="793544"/>
            <a:ext cx="2197160" cy="5796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555129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95_TF56410444_Win32" id="{D0524A03-AA06-424F-8535-98963A5C8ECD}" vid="{C2754639-684A-4B5A-914E-EA25D604847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81E8B4-8BDD-415B-94AB-2A31BADE7B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customXml/itemProps3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{67366DDA-59BE-49C9-BA90-9BA344EF40AC}tf56410444_win32</Template>
  <TotalTime>0</TotalTime>
  <Words>1417</Words>
  <Application>Microsoft Office PowerPoint</Application>
  <PresentationFormat>Широкоэкранный</PresentationFormat>
  <Paragraphs>122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Baskerville</vt:lpstr>
      <vt:lpstr>Baskerville Old Face</vt:lpstr>
      <vt:lpstr>Calibri</vt:lpstr>
      <vt:lpstr>Gill Sans Light</vt:lpstr>
      <vt:lpstr>Gill Sans Nova</vt:lpstr>
      <vt:lpstr>Gill Sans Nova Light</vt:lpstr>
      <vt:lpstr>Symbol</vt:lpstr>
      <vt:lpstr>Times New Roman</vt:lpstr>
      <vt:lpstr>Тема Office</vt:lpstr>
      <vt:lpstr>Муниципальное общеобразовательное учреждение  средняя общеобразовательная школа №13 им. Р.А. Наумова  г.о.г. Буй</vt:lpstr>
      <vt:lpstr>Содержание </vt:lpstr>
      <vt:lpstr>Актуальность проекта</vt:lpstr>
      <vt:lpstr>Презентация PowerPoint</vt:lpstr>
      <vt:lpstr>Актуальность проекта: тема любви актуальна в любое время.  Любовь является важнейшей силой, дарящей идеи, будящей творческую способность человека, толкающей на экстремальные поступки.  В наше время почти ежедневно музыканты, писатели и художники создают свои произведения искусства и большинство из них про любовь.  А книги и фильмы рассказывают о благородстве влюблённых людей или, наоборот, о их коварстве и меркантильности.  Новизна заключается в том, что данная работа раскрывает понятие «любовь», увиденное глазами школьницы, прочувствованное сердцем девочки-подростка, пытающейся показать ровесникам и людям старше, насколько важна данная тема для всех.  Практическая значимость проекта в том, что его можно использовать на уроках литературы, классных часах, на занятиях во внеурочное время, для разговора по душам. </vt:lpstr>
      <vt:lpstr>Понятие «Любовь»</vt:lpstr>
      <vt:lpstr>Презентация PowerPoint</vt:lpstr>
      <vt:lpstr>Презентация PowerPoint</vt:lpstr>
      <vt:lpstr>Презентация PowerPoint</vt:lpstr>
      <vt:lpstr>Презентация PowerPoint</vt:lpstr>
      <vt:lpstr>Любовь долготерпит, милосердствует, любовь не завидует, любовь не превозносится, не гордится, не бесчинствует, не ищет своего, не раздражается, не мыслит зла, не радуется неправде, а сорадуется истине;  все покрывает, всему верит, всего надеется, все переносит. Любовь никогда не перестает, хотя и пророчества прекратятся, и языки умолкнут, и знание упразднится  Апостол Павел</vt:lpstr>
      <vt:lpstr>Заключение </vt:lpstr>
      <vt:lpstr>СПИСОК ЛИТЕРАТУРЫ</vt:lpstr>
      <vt:lpstr>СПАСИБО ЗА ВНИМАНИЕ!!!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 «Средняя общеобразовательная школа №13 им. Р.А. Наумова»  г.о.г. Буй</dc:title>
  <dc:creator>Andre Weißgerber</dc:creator>
  <cp:lastModifiedBy>Andre Weißgerber</cp:lastModifiedBy>
  <cp:revision>3</cp:revision>
  <dcterms:created xsi:type="dcterms:W3CDTF">2023-04-18T09:41:51Z</dcterms:created>
  <dcterms:modified xsi:type="dcterms:W3CDTF">2023-04-20T17:32:06Z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