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8" r:id="rId2"/>
    <p:sldId id="322" r:id="rId3"/>
    <p:sldId id="319" r:id="rId4"/>
    <p:sldId id="279" r:id="rId5"/>
    <p:sldId id="321" r:id="rId6"/>
    <p:sldId id="303" r:id="rId7"/>
    <p:sldId id="304" r:id="rId8"/>
    <p:sldId id="305" r:id="rId9"/>
    <p:sldId id="267" r:id="rId10"/>
    <p:sldId id="311" r:id="rId11"/>
    <p:sldId id="324" r:id="rId12"/>
    <p:sldId id="325" r:id="rId13"/>
    <p:sldId id="284" r:id="rId14"/>
    <p:sldId id="309" r:id="rId15"/>
    <p:sldId id="265" r:id="rId16"/>
    <p:sldId id="285" r:id="rId17"/>
    <p:sldId id="326" r:id="rId18"/>
    <p:sldId id="327" r:id="rId19"/>
    <p:sldId id="328" r:id="rId20"/>
    <p:sldId id="329" r:id="rId21"/>
    <p:sldId id="330" r:id="rId22"/>
    <p:sldId id="262" r:id="rId23"/>
    <p:sldId id="282" r:id="rId24"/>
    <p:sldId id="264" r:id="rId25"/>
    <p:sldId id="263" r:id="rId26"/>
    <p:sldId id="269" r:id="rId27"/>
    <p:sldId id="323" r:id="rId28"/>
    <p:sldId id="306" r:id="rId29"/>
    <p:sldId id="300" r:id="rId30"/>
    <p:sldId id="280" r:id="rId31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384DEE61-180C-4001-9C07-406C19842063}">
          <p14:sldIdLst>
            <p14:sldId id="308"/>
            <p14:sldId id="322"/>
            <p14:sldId id="319"/>
            <p14:sldId id="279"/>
            <p14:sldId id="321"/>
            <p14:sldId id="303"/>
            <p14:sldId id="304"/>
            <p14:sldId id="305"/>
            <p14:sldId id="267"/>
            <p14:sldId id="311"/>
            <p14:sldId id="324"/>
            <p14:sldId id="325"/>
            <p14:sldId id="284"/>
            <p14:sldId id="309"/>
            <p14:sldId id="265"/>
            <p14:sldId id="285"/>
            <p14:sldId id="326"/>
            <p14:sldId id="327"/>
            <p14:sldId id="328"/>
            <p14:sldId id="329"/>
            <p14:sldId id="330"/>
            <p14:sldId id="262"/>
            <p14:sldId id="282"/>
            <p14:sldId id="264"/>
            <p14:sldId id="263"/>
            <p14:sldId id="269"/>
            <p14:sldId id="323"/>
            <p14:sldId id="306"/>
            <p14:sldId id="300"/>
            <p14:sldId id="2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99CC"/>
    <a:srgbClr val="FF0000"/>
    <a:srgbClr val="FF3399"/>
    <a:srgbClr val="0066FF"/>
    <a:srgbClr val="3333FF"/>
    <a:srgbClr val="66FFFF"/>
    <a:srgbClr val="004C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4660"/>
  </p:normalViewPr>
  <p:slideViewPr>
    <p:cSldViewPr>
      <p:cViewPr>
        <p:scale>
          <a:sx n="60" d="100"/>
          <a:sy n="60" d="100"/>
        </p:scale>
        <p:origin x="-159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1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9047B-D642-4B5C-B43B-C28232E9AF8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4E750E-4208-40B9-A905-1AAE18DD5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070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087FA-AF8A-4018-AFCF-B46328525E14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399"/>
            <a:ext cx="5438140" cy="4466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7075"/>
            <a:ext cx="2945659" cy="4962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69D4D-5914-471F-8AE2-8C9A52FC9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77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895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015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Космонавты всегда занимаются спортом и делают зарядку. Даже в полете они находят время на спортивные упражнения.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59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9D4D-5914-471F-8AE2-8C9A52FC977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4" descr="http://www.ccfeastwood.org/blog/wp-content/uploads/2013/05/blue-sky-background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9EBE6-D92E-413C-AA26-1298B3E31C83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05E1C-E259-4833-A798-C2C31C658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youtu.be/Dn7W5_8nx2o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8mnTDeNj_I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cs11.pikabu.ru/post_img/2020/07/13/7/og_og_1594637401228527990.jpg" TargetMode="External"/><Relationship Id="rId3" Type="http://schemas.openxmlformats.org/officeDocument/2006/relationships/hyperlink" Target="https://avatars.mds.yandex.net/get-images-cbir/2404260/YOy-_Pez_MtEAneqOYldZw1929/ocr" TargetMode="External"/><Relationship Id="rId7" Type="http://schemas.openxmlformats.org/officeDocument/2006/relationships/hyperlink" Target="https://sun9-17.userapi.com/c10922/u24825015/88778813/y_e4a132a0.jpg" TargetMode="External"/><Relationship Id="rId2" Type="http://schemas.openxmlformats.org/officeDocument/2006/relationships/hyperlink" Target="https://cs9.pikabu.ru/post_img/2018/04/12/6/152352291913755111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spso.ru/wp-content/uploads/2021/04/1600_1000_max.jpeg" TargetMode="External"/><Relationship Id="rId11" Type="http://schemas.openxmlformats.org/officeDocument/2006/relationships/hyperlink" Target="https://avatars.mds.yandex.net/i?id=7682222dcf2e9a716763810a71772f63_l-6955035-images-thumbs&amp;n=13" TargetMode="External"/><Relationship Id="rId5" Type="http://schemas.openxmlformats.org/officeDocument/2006/relationships/hyperlink" Target="https://i.pinimg.com/originals/a4/ea/29/a4ea2913a80f27711218d48bdb771c40.jpg" TargetMode="External"/><Relationship Id="rId10" Type="http://schemas.openxmlformats.org/officeDocument/2006/relationships/hyperlink" Target="https://i.pinimg.com/736x/a8/15/f9/a815f982c32c6179c0fe76b87e4e9cad.jpg" TargetMode="External"/><Relationship Id="rId4" Type="http://schemas.openxmlformats.org/officeDocument/2006/relationships/hyperlink" Target="https://api.rbsmi.ru/attachments/9841a181bf8180238fbe8695837259297cf2f237/store/crop/0/0/955/489/1600/0/0/e0032a17070f93284a94feecaaca37b34c3e811f605d62a14bc275b5e088/2f56d6bf4a228257950c35a3214b7c6b.jpg" TargetMode="External"/><Relationship Id="rId9" Type="http://schemas.openxmlformats.org/officeDocument/2006/relationships/hyperlink" Target="https://mywatch.ru/netcat_files/Image/watch_chasyi-kosmonavtyi_1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4;&#1077;&#1085;&#1095;&#1080;&#1082;\Desktop\Documents\&#1086;&#1073;&#1097;&#1080;&#1077;%20&#1076;&#1086;&#1082;&#1091;&#1084;&#1077;&#1085;&#1090;&#1099;\&#1084;&#1086;&#1080;%20&#1082;&#1086;&#1085;&#1082;&#1091;&#1088;&#1089;&#1099;\&#1084;&#1086;&#1080;%20&#1082;&#1086;&#1085;&#1082;&#1091;&#1088;&#1089;&#1099;\&#1084;&#1091;&#1083;&#1100;&#1090;&#1080;&#1084;&#1077;&#1076;&#1080;&#1081;&#1085;&#1072;&#1103;%20&#1074;&#1080;&#1082;&#1090;&#1086;&#1088;&#1080;&#1085;&#1072;%20&#1086;%20&#1043;&#1072;&#1075;&#1072;&#1088;&#1080;&#1085;&#1077;\&#1070;&#1088;&#1080;&#1081;_&#1043;&#1091;&#1083;&#1103;&#1077;&#1074;_-_&#1047;&#1085;&#1072;&#1077;&#1090;&#1077;,_&#1082;&#1072;&#1082;&#1080;&#1084;_&#1086;&#1085;_&#1087;&#1072;&#1088;&#1085;&#1077;&#1084;_&#1073;&#1099;&#1083;_(-).mp3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6845"/>
            <a:ext cx="6858000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/>
              <a:t>Внеурочное занятие </a:t>
            </a:r>
            <a:r>
              <a:rPr lang="ru-RU" sz="3200" dirty="0"/>
              <a:t>по </a:t>
            </a:r>
            <a:r>
              <a:rPr lang="ru-RU" sz="3200" dirty="0" smtClean="0"/>
              <a:t>математике </a:t>
            </a:r>
            <a:r>
              <a:rPr lang="ru-RU" sz="3200" dirty="0"/>
              <a:t>в 5 </a:t>
            </a:r>
            <a:r>
              <a:rPr lang="ru-RU" sz="3200" dirty="0" smtClean="0"/>
              <a:t>классе</a:t>
            </a:r>
          </a:p>
          <a:p>
            <a:r>
              <a:rPr lang="ru-RU" sz="3200" dirty="0" smtClean="0"/>
              <a:t> «</a:t>
            </a:r>
            <a:r>
              <a:rPr lang="ru-RU" sz="3200" dirty="0"/>
              <a:t>Полёт Юрия Гагарина в космос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3068960"/>
            <a:ext cx="5526360" cy="31393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Автор</a:t>
            </a:r>
            <a:r>
              <a:rPr lang="ru-RU" dirty="0"/>
              <a:t>:  Евдокимова Ирина </a:t>
            </a:r>
            <a:r>
              <a:rPr lang="ru-RU" dirty="0" err="1"/>
              <a:t>Рашитовна</a:t>
            </a:r>
            <a:endParaRPr lang="ru-RU" dirty="0"/>
          </a:p>
          <a:p>
            <a:r>
              <a:rPr lang="ru-RU" dirty="0"/>
              <a:t>учитель математики и информатики  </a:t>
            </a:r>
            <a:endParaRPr lang="ru-RU" dirty="0" smtClean="0"/>
          </a:p>
          <a:p>
            <a:r>
              <a:rPr lang="ru-RU" dirty="0" smtClean="0"/>
              <a:t>МБОУ </a:t>
            </a:r>
            <a:r>
              <a:rPr lang="ru-RU" dirty="0" err="1" smtClean="0"/>
              <a:t>Холмогойская</a:t>
            </a:r>
            <a:r>
              <a:rPr lang="ru-RU" dirty="0" smtClean="0"/>
              <a:t> СОШ </a:t>
            </a:r>
            <a:endParaRPr lang="ru-RU" dirty="0"/>
          </a:p>
          <a:p>
            <a:r>
              <a:rPr lang="ru-RU" dirty="0"/>
              <a:t>высшая квалификационная категория, </a:t>
            </a:r>
          </a:p>
          <a:p>
            <a:endParaRPr lang="ru-RU" dirty="0"/>
          </a:p>
          <a:p>
            <a:r>
              <a:rPr lang="ru-RU" dirty="0" smtClean="0"/>
              <a:t>Соавтор: </a:t>
            </a:r>
            <a:r>
              <a:rPr lang="ru-RU" dirty="0" err="1" smtClean="0"/>
              <a:t>Погуляева</a:t>
            </a:r>
            <a:r>
              <a:rPr lang="ru-RU" dirty="0" smtClean="0"/>
              <a:t> Оксана Григорьевна </a:t>
            </a:r>
          </a:p>
          <a:p>
            <a:r>
              <a:rPr lang="ru-RU" dirty="0" smtClean="0"/>
              <a:t>Учитель начальных классов </a:t>
            </a:r>
          </a:p>
          <a:p>
            <a:r>
              <a:rPr lang="ru-RU" dirty="0"/>
              <a:t>МБОУ </a:t>
            </a:r>
            <a:r>
              <a:rPr lang="ru-RU" dirty="0" err="1"/>
              <a:t>Холмогойская</a:t>
            </a:r>
            <a:r>
              <a:rPr lang="ru-RU" dirty="0"/>
              <a:t> СОШ </a:t>
            </a:r>
          </a:p>
          <a:p>
            <a:r>
              <a:rPr lang="ru-RU" dirty="0" smtClean="0"/>
              <a:t>первая </a:t>
            </a:r>
            <a:r>
              <a:rPr lang="ru-RU" dirty="0"/>
              <a:t>квалификационная </a:t>
            </a:r>
            <a:r>
              <a:rPr lang="ru-RU" dirty="0" smtClean="0"/>
              <a:t>категория.</a:t>
            </a:r>
          </a:p>
          <a:p>
            <a:endParaRPr lang="ru-RU" dirty="0" smtClean="0"/>
          </a:p>
          <a:p>
            <a:r>
              <a:rPr lang="ru-RU" dirty="0" smtClean="0"/>
              <a:t>2023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31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20.userapi.com/c854424/v854424108/4b003/61MJRr2cUo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612112"/>
            <a:ext cx="9276274" cy="624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99"/>
                </a:solidFill>
              </a:rPr>
              <a:t> 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99"/>
                </a:solidFill>
              </a:rPr>
              <a:t> </a:t>
            </a:r>
            <a:endParaRPr lang="ru-RU" sz="2400" b="1" dirty="0">
              <a:solidFill>
                <a:srgbClr val="000099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8" name="Таблица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3417500"/>
                  </p:ext>
                </p:extLst>
              </p:nvPr>
            </p:nvGraphicFramePr>
            <p:xfrm>
              <a:off x="-108521" y="0"/>
              <a:ext cx="9262712" cy="1268760"/>
            </p:xfrm>
            <a:graphic>
              <a:graphicData uri="http://schemas.openxmlformats.org/drawingml/2006/table">
                <a:tbl>
                  <a:tblPr firstRow="1" firstCol="1" bandRow="1">
                    <a:tableStyleId>{00A15C55-8517-42AA-B614-E9B94910E393}</a:tableStyleId>
                  </a:tblPr>
                  <a:tblGrid>
                    <a:gridCol w="1104757"/>
                    <a:gridCol w="1130957"/>
                    <a:gridCol w="1184448"/>
                    <a:gridCol w="1157156"/>
                    <a:gridCol w="1157156"/>
                    <a:gridCol w="1157156"/>
                    <a:gridCol w="1185541"/>
                    <a:gridCol w="1185541"/>
                  </a:tblGrid>
                  <a:tr h="126876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𝟏𝟎𝟎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𝟏𝟏𝟕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𝟏𝟏𝟕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 b="1" i="0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𝟐𝟎</m:t>
                                    </m:r>
                                  </m:num>
                                  <m:den>
                                    <m:r>
                                      <a:rPr lang="ru-RU" sz="2800" b="1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𝟏𝟏𝟕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𝟐𝟎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ru-RU" sz="2800" b="1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ru-RU" sz="2800" b="1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 b="1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800" i="1" smtClean="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ru-RU" sz="2800">
                                        <a:solidFill>
                                          <a:srgbClr val="000099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𝟏𝟎𝟎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8" name="Таблица 1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3417500"/>
                  </p:ext>
                </p:extLst>
              </p:nvPr>
            </p:nvGraphicFramePr>
            <p:xfrm>
              <a:off x="-108521" y="0"/>
              <a:ext cx="9262712" cy="1268760"/>
            </p:xfrm>
            <a:graphic>
              <a:graphicData uri="http://schemas.openxmlformats.org/drawingml/2006/table">
                <a:tbl>
                  <a:tblPr firstRow="1" firstCol="1" bandRow="1">
                    <a:tableStyleId>{00A15C55-8517-42AA-B614-E9B94910E393}</a:tableStyleId>
                  </a:tblPr>
                  <a:tblGrid>
                    <a:gridCol w="1104757"/>
                    <a:gridCol w="1130957"/>
                    <a:gridCol w="1184448"/>
                    <a:gridCol w="1157156"/>
                    <a:gridCol w="1157156"/>
                    <a:gridCol w="1157156"/>
                    <a:gridCol w="1185541"/>
                    <a:gridCol w="1185541"/>
                  </a:tblGrid>
                  <a:tr h="126876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r="-739779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97312" r="-619892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89175" r="-494330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95263" r="-404737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395263" r="-304737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495263" r="-204737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582990" r="-100515" b="-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679487" b="-48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100" name="Picture 4" descr="https://lh6.googleusercontent.com/xrWI_G0FhFyQKs_hObTKUY_Wi852j3cfYhs-RKFnOpSSzmfNoO3iaYmTMHgRr-xtPyqiTVZGpJma7F6JD-ZhcKuUaTZCWZla6ruspxImUp2kjOX5UdBvKBXv78TuVRZqUm8MfwL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980728"/>
            <a:ext cx="9510480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0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8928992" cy="633670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7" t="42241" r="48866" b="25431"/>
          <a:stretch/>
        </p:blipFill>
        <p:spPr bwMode="auto">
          <a:xfrm>
            <a:off x="1115615" y="1340768"/>
            <a:ext cx="4965207" cy="493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39552" y="476672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число надо вставить в окошко, чтобы равенство стало верным?</a:t>
            </a:r>
          </a:p>
        </p:txBody>
      </p:sp>
    </p:spTree>
    <p:extLst>
      <p:ext uri="{BB962C8B-B14F-4D97-AF65-F5344CB8AC3E}">
        <p14:creationId xmlns:p14="http://schemas.microsoft.com/office/powerpoint/2010/main" val="23078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75" y="358948"/>
            <a:ext cx="8928992" cy="633670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7" t="42241" r="48866" b="25431"/>
          <a:stretch/>
        </p:blipFill>
        <p:spPr bwMode="auto">
          <a:xfrm>
            <a:off x="1092444" y="1340768"/>
            <a:ext cx="5567788" cy="493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39552" y="476672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число надо вставить в окошко, чтобы равенство стало верным?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67511" y="1553890"/>
            <a:ext cx="504056" cy="5069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2585" y="2348880"/>
            <a:ext cx="594504" cy="5069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33954" y="3175521"/>
            <a:ext cx="706270" cy="5069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84140" y="3933056"/>
            <a:ext cx="603684" cy="57896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81246" y="4797152"/>
            <a:ext cx="611749" cy="5069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36540" y="5589240"/>
            <a:ext cx="656456" cy="5069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78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51520" y="260648"/>
            <a:ext cx="8783750" cy="1476163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2000" b="1" dirty="0">
                <a:solidFill>
                  <a:srgbClr val="3333FF"/>
                </a:solidFill>
              </a:rPr>
              <a:t>С помощью </a:t>
            </a:r>
            <a:r>
              <a:rPr lang="ru-RU" sz="2000" b="1" dirty="0" smtClean="0">
                <a:solidFill>
                  <a:srgbClr val="3333FF"/>
                </a:solidFill>
              </a:rPr>
              <a:t>ответов и </a:t>
            </a:r>
            <a:r>
              <a:rPr lang="ru-RU" sz="2000" b="1" dirty="0">
                <a:solidFill>
                  <a:srgbClr val="3333FF"/>
                </a:solidFill>
              </a:rPr>
              <a:t>кодировочной таблицы ответьте на </a:t>
            </a:r>
            <a:r>
              <a:rPr lang="ru-RU" sz="2000" b="1" dirty="0" smtClean="0">
                <a:solidFill>
                  <a:srgbClr val="3333FF"/>
                </a:solidFill>
              </a:rPr>
              <a:t>вопрос:  </a:t>
            </a:r>
            <a:r>
              <a:rPr lang="ru-RU" sz="2000" b="1" dirty="0" smtClean="0">
                <a:solidFill>
                  <a:srgbClr val="C00000"/>
                </a:solidFill>
              </a:rPr>
              <a:t>«Какое </a:t>
            </a:r>
            <a:r>
              <a:rPr lang="ru-RU" sz="2000" b="1" dirty="0">
                <a:solidFill>
                  <a:srgbClr val="C00000"/>
                </a:solidFill>
              </a:rPr>
              <a:t>название имела ракета-носитель, </a:t>
            </a:r>
            <a:r>
              <a:rPr lang="ru-RU" sz="2000" b="1" dirty="0" smtClean="0">
                <a:solidFill>
                  <a:srgbClr val="C00000"/>
                </a:solidFill>
              </a:rPr>
              <a:t>которая должна была впервые в истории  </a:t>
            </a:r>
            <a:r>
              <a:rPr lang="ru-RU" sz="2000" b="1" dirty="0">
                <a:solidFill>
                  <a:srgbClr val="C00000"/>
                </a:solidFill>
              </a:rPr>
              <a:t>человечества вывести в космос корабль </a:t>
            </a:r>
            <a:r>
              <a:rPr lang="ru-RU" sz="2000" b="1" dirty="0" smtClean="0">
                <a:solidFill>
                  <a:srgbClr val="C00000"/>
                </a:solidFill>
              </a:rPr>
              <a:t> с </a:t>
            </a:r>
            <a:r>
              <a:rPr lang="ru-RU" sz="2000" b="1" dirty="0">
                <a:solidFill>
                  <a:srgbClr val="C00000"/>
                </a:solidFill>
              </a:rPr>
              <a:t>человеком на борту</a:t>
            </a:r>
            <a:r>
              <a:rPr lang="ru-RU" sz="2000" b="1" dirty="0" smtClean="0">
                <a:solidFill>
                  <a:srgbClr val="C00000"/>
                </a:solidFill>
              </a:rPr>
              <a:t>?»</a:t>
            </a:r>
            <a:endParaRPr lang="ru-RU" sz="2000" kern="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2" t="23743" r="22434" b="17456"/>
          <a:stretch/>
        </p:blipFill>
        <p:spPr bwMode="auto">
          <a:xfrm>
            <a:off x="1691680" y="1988840"/>
            <a:ext cx="5434334" cy="46167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18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ds05.infourok.ru/uploads/ex/0f23/0008600a-40df739a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6" t="27650" r="6596" b="7507"/>
          <a:stretch/>
        </p:blipFill>
        <p:spPr bwMode="auto">
          <a:xfrm>
            <a:off x="-159560" y="-99392"/>
            <a:ext cx="9339469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56201" y="0"/>
            <a:ext cx="845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Первый космический корабль «Восток -1»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https://fs01.infourok.ru/images/doc/22/29039/img1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0" t="18035" r="40541" b="64288"/>
          <a:stretch/>
        </p:blipFill>
        <p:spPr bwMode="auto">
          <a:xfrm>
            <a:off x="-134925" y="4509120"/>
            <a:ext cx="9314834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64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60466" y="260648"/>
                <a:ext cx="8668027" cy="64640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C00000"/>
                    </a:solidFill>
                  </a:rPr>
                  <a:t>Задание № 4. </a:t>
                </a:r>
              </a:p>
              <a:p>
                <a:r>
                  <a:rPr lang="ru-RU" sz="2800" b="1" dirty="0" smtClean="0">
                    <a:solidFill>
                      <a:srgbClr val="C00000"/>
                    </a:solidFill>
                  </a:rPr>
                  <a:t>Заполните пропуски:</a:t>
                </a:r>
                <a:endParaRPr lang="ru-RU" sz="24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lvl="0" indent="-514350">
                  <a:buAutoNum type="arabicParenR"/>
                </a:pP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Строится дом, в котором 32 этажа. Уже возвели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solidFill>
                              <a:srgbClr val="000099"/>
                            </a:solidFill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rgbClr val="000099"/>
                            </a:solidFill>
                          </a:rPr>
                          <m:t>𝟓</m:t>
                        </m:r>
                      </m:num>
                      <m:den>
                        <m:r>
                          <a:rPr lang="ru-RU" sz="2400" b="1" i="1">
                            <a:solidFill>
                              <a:srgbClr val="000099"/>
                            </a:solidFill>
                          </a:rPr>
                          <m:t>𝟖</m:t>
                        </m:r>
                      </m:den>
                    </m:f>
                  </m:oMath>
                </a14:m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всех этажей. Сколько этажей осталось возвести</a:t>
                </a:r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pPr lvl="0"/>
                <a:endParaRPr lang="ru-RU" sz="2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       – число</a:t>
                </a:r>
              </a:p>
              <a:p>
                <a:endParaRPr lang="ru-RU" sz="2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 Длина </a:t>
                </a: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дороги 24 км. </a:t>
                </a:r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Заасфальтировали</a:t>
                </a: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>
                            <a:solidFill>
                              <a:srgbClr val="000099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>
                            <a:solidFill>
                              <a:srgbClr val="000099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ru-RU" sz="2400" b="1" i="1">
                            <a:solidFill>
                              <a:srgbClr val="000099"/>
                            </a:solidFill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дороги. Сколько километров осталось заасфальтировать?</a:t>
                </a:r>
              </a:p>
              <a:p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</a:t>
                </a:r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– месяц</a:t>
                </a:r>
              </a:p>
              <a:p>
                <a:endParaRPr lang="ru-RU" sz="2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За </a:t>
                </a:r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 </a:t>
                </a: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дней в типографии изготовили </a:t>
                </a:r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6540 сувенирных </a:t>
                </a: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значков. Сколько значков изготовили в типографии за </a:t>
                </a:r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дня?</a:t>
                </a:r>
              </a:p>
              <a:p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</a:t>
                </a: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         </a:t>
                </a:r>
                <a:r>
                  <a:rPr lang="ru-RU" sz="2400" b="1" dirty="0" smtClean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-  </a:t>
                </a:r>
                <a:r>
                  <a:rPr lang="ru-RU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год</a:t>
                </a:r>
              </a:p>
              <a:p>
                <a:endParaRPr lang="ru-RU" sz="2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466" y="260648"/>
                <a:ext cx="8668027" cy="6464077"/>
              </a:xfrm>
              <a:prstGeom prst="rect">
                <a:avLst/>
              </a:prstGeom>
              <a:blipFill rotWithShape="1">
                <a:blip r:embed="rId2"/>
                <a:stretch>
                  <a:fillRect l="-1477" t="-849" r="-18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1501694" y="2410163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58747" y="4077072"/>
            <a:ext cx="504056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99740" y="5855529"/>
            <a:ext cx="812020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</a:t>
            </a:r>
            <a:r>
              <a:rPr lang="ru-RU" sz="2800" b="1" dirty="0" smtClean="0">
                <a:solidFill>
                  <a:schemeClr val="tx1"/>
                </a:solidFill>
              </a:rPr>
              <a:t>12 апреля 1962 года</a:t>
            </a:r>
            <a:r>
              <a:rPr lang="ru-RU" sz="3600" dirty="0" smtClean="0"/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       12 декабря1951 года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        12 апреля 1961 года</a:t>
            </a:r>
            <a:r>
              <a:rPr lang="ru-RU" sz="3200" dirty="0" smtClean="0"/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   9 мая 1945 года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2924944"/>
            <a:ext cx="9144000" cy="1789931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Вопрос к заданию № 4.</a:t>
            </a:r>
          </a:p>
          <a:p>
            <a:pPr eaLnBrk="0" hangingPunct="0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rgbClr val="000099"/>
                </a:solidFill>
              </a:rPr>
              <a:t>Когда </a:t>
            </a:r>
            <a:r>
              <a:rPr lang="ru-RU" sz="3200" b="1" dirty="0">
                <a:solidFill>
                  <a:srgbClr val="000099"/>
                </a:solidFill>
              </a:rPr>
              <a:t>состоялся исторический старт корабля «Восток» с первым космонавтом Юрием Алексеевичем Гагариным на борту?</a:t>
            </a:r>
            <a:endParaRPr lang="ru-RU" sz="3200" kern="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929330"/>
            <a:ext cx="10001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00636"/>
            <a:ext cx="79701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5786454"/>
            <a:ext cx="8627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18" name="Picture 2" descr="http://im1-tub-ru.yandex.net/i?id=f94fa4303799b84eb2468d53e543508a-55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256213"/>
            <a:ext cx="4214832" cy="2522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292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33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457732" y="299333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err="1" smtClean="0">
                <a:solidFill>
                  <a:schemeClr val="bg1"/>
                </a:solidFill>
              </a:rPr>
              <a:t>Физминутка</a:t>
            </a:r>
            <a:r>
              <a:rPr lang="ru-RU" b="1" dirty="0" smtClean="0">
                <a:solidFill>
                  <a:schemeClr val="bg1"/>
                </a:solidFill>
              </a:rPr>
              <a:t> с Гагариным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Picture 4" descr="https://simg.sputnik.ru/?key=139abcda47dcd3b04c63089a44daaa1154f5304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63" y="1379377"/>
            <a:ext cx="8768225" cy="493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40458" y="6451918"/>
            <a:ext cx="366420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AU" sz="2000" b="1" dirty="0">
                <a:solidFill>
                  <a:schemeClr val="bg1"/>
                </a:solidFill>
                <a:hlinkClick r:id="rId4"/>
              </a:rPr>
              <a:t>https://youtu.be/Dn7W5_8nx2o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8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675043" y="1281744"/>
            <a:ext cx="5489599" cy="954107"/>
          </a:xfrm>
          <a:prstGeom prst="rect">
            <a:avLst/>
          </a:prstGeom>
          <a:solidFill>
            <a:srgbClr val="66FFFF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Какова </a:t>
            </a:r>
            <a:r>
              <a:rPr lang="ru-RU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была максимальная </a:t>
            </a:r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высота гагаринского полёта</a:t>
            </a:r>
            <a:r>
              <a:rPr lang="ru-RU" sz="2800" b="1" dirty="0" smtClean="0"/>
              <a:t> ?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Россия на время становится монополистом в космосе / &quot;КОРЕШо.к.&quot; - Ежедневная интернет газета молодежи и студентов КМ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551" y="404664"/>
            <a:ext cx="3651244" cy="270826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3120816"/>
            <a:ext cx="9164642" cy="163121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Найдите значение </a:t>
            </a:r>
            <a:r>
              <a:rPr lang="ru-RU" sz="2800" dirty="0" smtClean="0">
                <a:solidFill>
                  <a:srgbClr val="C00000"/>
                </a:solidFill>
              </a:rPr>
              <a:t>выражения</a:t>
            </a:r>
          </a:p>
          <a:p>
            <a:pPr algn="ctr"/>
            <a:r>
              <a:rPr lang="ru-RU" sz="4400" b="1" dirty="0" smtClean="0">
                <a:solidFill>
                  <a:srgbClr val="000099"/>
                </a:solidFill>
              </a:rPr>
              <a:t> </a:t>
            </a:r>
            <a:r>
              <a:rPr lang="ru-RU" sz="4400" b="1" dirty="0">
                <a:solidFill>
                  <a:srgbClr val="000099"/>
                </a:solidFill>
              </a:rPr>
              <a:t>(15 345 + 31 455) : 60 − 15 · 24 </a:t>
            </a:r>
            <a:r>
              <a:rPr lang="ru-RU" sz="4400" b="1" dirty="0" smtClean="0">
                <a:solidFill>
                  <a:srgbClr val="000099"/>
                </a:solidFill>
              </a:rPr>
              <a:t>– 93= </a:t>
            </a:r>
            <a:endParaRPr lang="ru-RU" sz="4400" b="1" dirty="0">
              <a:solidFill>
                <a:srgbClr val="000099"/>
              </a:solidFill>
            </a:endParaRPr>
          </a:p>
          <a:p>
            <a:r>
              <a:rPr lang="ru-RU" sz="2800" dirty="0">
                <a:solidFill>
                  <a:srgbClr val="C00000"/>
                </a:solidFill>
              </a:rPr>
              <a:t>Запишите решение и ответ.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767465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4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000636"/>
            <a:ext cx="14468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857892"/>
            <a:ext cx="150016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57752" y="5072074"/>
            <a:ext cx="12858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86314" y="5857892"/>
            <a:ext cx="12858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643042" y="5143512"/>
            <a:ext cx="11673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327км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6000768"/>
            <a:ext cx="11673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27км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85918" y="5929330"/>
            <a:ext cx="11673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27км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215074" y="5214950"/>
            <a:ext cx="11673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27км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Управляющая кнопка: далее 24">
            <a:hlinkClick r:id="rId3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13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41784" y="2771"/>
            <a:ext cx="8460432" cy="717227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chemeClr val="tx1"/>
                </a:solidFill>
              </a:rPr>
              <a:t>Сколько витков совершил корабль вокруг Земли?</a:t>
            </a:r>
            <a:endParaRPr lang="ru-RU" sz="2800" b="1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9218" name="Picture 2" descr="Ю.А. Гагарин и корабль &quot;Восток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2910" y="755858"/>
            <a:ext cx="4371398" cy="2617899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0" y="3552138"/>
                <a:ext cx="9144000" cy="14123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ru-RU" sz="2800" dirty="0"/>
                  <a:t>Какое число нужно написать в числителе, чтобы равенство стало верным</a:t>
                </a:r>
                <a:r>
                  <a:rPr lang="ru-RU" sz="2800" dirty="0" smtClean="0"/>
                  <a:t>? </a:t>
                </a:r>
                <a:r>
                  <a:rPr lang="ru-RU" sz="2800" dirty="0"/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ru-RU" sz="4000" b="1" i="1">
                            <a:latin typeface="Cambria Math"/>
                          </a:rPr>
                          <m:t>𝟐𝟒</m:t>
                        </m:r>
                      </m:den>
                    </m:f>
                  </m:oMath>
                </a14:m>
                <a:r>
                  <a:rPr lang="ru-RU" sz="4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/>
                          </a:rPr>
                          <m:t>?</m:t>
                        </m:r>
                      </m:num>
                      <m:den>
                        <m:r>
                          <a:rPr lang="ru-RU" sz="4000" b="1" i="1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ru-RU" sz="4000" b="1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52138"/>
                <a:ext cx="9144000" cy="1412374"/>
              </a:xfrm>
              <a:prstGeom prst="rect">
                <a:avLst/>
              </a:prstGeom>
              <a:blipFill rotWithShape="1">
                <a:blip r:embed="rId4"/>
                <a:stretch>
                  <a:fillRect l="-1333" t="-3896" r="-1800" b="-9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4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000636"/>
            <a:ext cx="14468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857892"/>
            <a:ext cx="132590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29190" y="5072074"/>
            <a:ext cx="93988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29190" y="5857892"/>
            <a:ext cx="93417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57422" y="5143512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785918" y="6000768"/>
            <a:ext cx="14795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витка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5072074"/>
            <a:ext cx="14795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витка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15074" y="6000768"/>
            <a:ext cx="14795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витка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571604" y="5072074"/>
            <a:ext cx="15005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виток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Управляющая кнопка: далее 24">
            <a:hlinkClick r:id="rId5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88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4988" y="1273121"/>
            <a:ext cx="82134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66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1666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</a:t>
            </a:r>
          </a:p>
          <a:p>
            <a:pPr marL="0" marR="0" lvl="0" indent="1666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 </a:t>
            </a:r>
            <a:endParaRPr kumimoji="0" lang="ru-RU" alt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AutoShape 2" descr="https://math5-vpr.sdamgia.ru/get_file?id=70709"/>
          <p:cNvSpPr>
            <a:spLocks noChangeAspect="1" noChangeArrowheads="1"/>
          </p:cNvSpPr>
          <p:nvPr/>
        </p:nvSpPr>
        <p:spPr bwMode="auto">
          <a:xfrm>
            <a:off x="230188" y="2746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5575" y="339249"/>
            <a:ext cx="902233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 1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ясных дней было в последние три месяца 2018 года?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диаграмме показано, сколько ясных дней было в Москве в каждом месяце 2018 года. По вертикали указано количество ясных дней, по горизонтали  — месяцы.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Пользуясь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этими данными, ответьте на вопросы</a:t>
            </a:r>
          </a:p>
        </p:txBody>
      </p:sp>
      <p:sp>
        <p:nvSpPr>
          <p:cNvPr id="7" name="AutoShape 4" descr="https://math5-vpr.sdamgia.ru/get_file?id=7070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9144000" cy="429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1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       1 </a:t>
            </a:r>
            <a:r>
              <a:rPr lang="ru-RU" sz="3600" b="1" dirty="0">
                <a:solidFill>
                  <a:schemeClr val="tx1"/>
                </a:solidFill>
              </a:rPr>
              <a:t>час 48 минут </a:t>
            </a: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          </a:t>
            </a:r>
            <a:r>
              <a:rPr lang="ru-RU" sz="3200" b="1" dirty="0" smtClean="0">
                <a:solidFill>
                  <a:schemeClr val="tx1"/>
                </a:solidFill>
              </a:rPr>
              <a:t>3 </a:t>
            </a:r>
            <a:r>
              <a:rPr lang="ru-RU" sz="3200" b="1" dirty="0">
                <a:solidFill>
                  <a:schemeClr val="tx1"/>
                </a:solidFill>
              </a:rPr>
              <a:t>часа 00 минут</a:t>
            </a: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  5 </a:t>
            </a:r>
            <a:r>
              <a:rPr lang="ru-RU" sz="3200" b="1" dirty="0">
                <a:solidFill>
                  <a:schemeClr val="tx1"/>
                </a:solidFill>
              </a:rPr>
              <a:t>часов 53 минуты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  24 часа 43 минуты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</a:rPr>
              <a:t>Сколько времени провёл Гагарин на околоземной орбите?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000636"/>
            <a:ext cx="92869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5786454"/>
            <a:ext cx="82586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5000636"/>
            <a:ext cx="79701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9190" y="5857892"/>
            <a:ext cx="8627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pic>
        <p:nvPicPr>
          <p:cNvPr id="11266" name="Picture 2" descr="http://goldkey.lpgzt.ru/photo/theme/26/15298/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0648"/>
            <a:ext cx="3807295" cy="2799184"/>
          </a:xfrm>
          <a:prstGeom prst="rect">
            <a:avLst/>
          </a:prstGeom>
          <a:noFill/>
        </p:spPr>
      </p:pic>
      <p:sp>
        <p:nvSpPr>
          <p:cNvPr id="18" name="Управляющая кнопка: далее 17">
            <a:hlinkClick r:id="rId3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649359" y="3893344"/>
            <a:ext cx="2220480" cy="523220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Задание № </a:t>
            </a:r>
            <a:r>
              <a:rPr lang="ru-RU" sz="2800" b="1" dirty="0" smtClean="0">
                <a:solidFill>
                  <a:schemeClr val="bg1"/>
                </a:solidFill>
              </a:rPr>
              <a:t>8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66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573015"/>
            <a:ext cx="9144000" cy="1141859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/>
              <a:t> </a:t>
            </a:r>
            <a:endParaRPr lang="ru-RU" sz="3200" kern="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5857892"/>
            <a:ext cx="82586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72074"/>
            <a:ext cx="10113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5857892"/>
            <a:ext cx="8627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77657" y="3573015"/>
            <a:ext cx="721110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Сколько ступеней имела ракета-носитель «Восток»</a:t>
            </a:r>
            <a:r>
              <a:rPr lang="ru-RU" sz="3200" b="1" dirty="0" smtClean="0"/>
              <a:t> </a:t>
            </a:r>
            <a:r>
              <a:rPr lang="ru-RU" sz="3200" b="1" dirty="0" smtClean="0"/>
              <a:t>?   </a:t>
            </a:r>
            <a:endParaRPr lang="ru-RU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57290" y="5143512"/>
            <a:ext cx="209704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Две ступени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29322" y="6072206"/>
            <a:ext cx="22188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Пять ступени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00760" y="5214950"/>
            <a:ext cx="26491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Четыре ступени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28728" y="6000768"/>
            <a:ext cx="204767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Три ступени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Управляющая кнопка: далее 22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649359" y="3893344"/>
            <a:ext cx="2220480" cy="523220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Задание № </a:t>
            </a:r>
            <a:r>
              <a:rPr lang="ru-RU" sz="2800" b="1" dirty="0" smtClean="0">
                <a:solidFill>
                  <a:schemeClr val="bg1"/>
                </a:solidFill>
              </a:rPr>
              <a:t>9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242" name="Picture 2" descr="https://cs11.pikabu.ru/post_img/2020/07/13/7/og_og_15946374012285279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461" y="116052"/>
            <a:ext cx="6352581" cy="332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88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bestwatch.ru/news/img/cosmos/pic226.jpg"/>
          <p:cNvPicPr>
            <a:picLocks noChangeAspect="1" noChangeArrowheads="1"/>
          </p:cNvPicPr>
          <p:nvPr/>
        </p:nvPicPr>
        <p:blipFill>
          <a:blip r:embed="rId3" cstate="print"/>
          <a:srcRect l="7560" t="4414" r="14951"/>
          <a:stretch>
            <a:fillRect/>
          </a:stretch>
        </p:blipFill>
        <p:spPr bwMode="auto">
          <a:xfrm>
            <a:off x="2922733" y="-99392"/>
            <a:ext cx="2952328" cy="3641812"/>
          </a:xfrm>
          <a:prstGeom prst="rect">
            <a:avLst/>
          </a:prstGeom>
          <a:noFill/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      </a:t>
            </a:r>
            <a:r>
              <a:rPr lang="ru-RU" sz="2800" b="1" dirty="0" smtClean="0">
                <a:solidFill>
                  <a:schemeClr val="tx1"/>
                </a:solidFill>
              </a:rPr>
              <a:t>06 </a:t>
            </a:r>
            <a:r>
              <a:rPr lang="ru-RU" sz="2800" b="1" dirty="0">
                <a:solidFill>
                  <a:schemeClr val="tx1"/>
                </a:solidFill>
              </a:rPr>
              <a:t>часов 00 минут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     </a:t>
            </a:r>
            <a:r>
              <a:rPr lang="ru-RU" sz="2800" b="1" dirty="0" smtClean="0">
                <a:solidFill>
                  <a:schemeClr val="tx1"/>
                </a:solidFill>
              </a:rPr>
              <a:t>09 </a:t>
            </a:r>
            <a:r>
              <a:rPr lang="ru-RU" sz="2800" b="1" dirty="0">
                <a:solidFill>
                  <a:schemeClr val="tx1"/>
                </a:solidFill>
              </a:rPr>
              <a:t>часов </a:t>
            </a:r>
            <a:r>
              <a:rPr lang="ru-RU" sz="2800" b="1" dirty="0" smtClean="0">
                <a:solidFill>
                  <a:schemeClr val="tx1"/>
                </a:solidFill>
              </a:rPr>
              <a:t>07 </a:t>
            </a:r>
            <a:r>
              <a:rPr lang="ru-RU" sz="2800" b="1" dirty="0">
                <a:solidFill>
                  <a:schemeClr val="tx1"/>
                </a:solidFill>
              </a:rPr>
              <a:t>минут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             12 </a:t>
            </a:r>
            <a:r>
              <a:rPr lang="ru-RU" sz="2800" b="1" dirty="0">
                <a:solidFill>
                  <a:schemeClr val="tx1"/>
                </a:solidFill>
              </a:rPr>
              <a:t>часов 00 минут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       </a:t>
            </a:r>
            <a:r>
              <a:rPr lang="ru-RU" sz="2800" b="1" dirty="0" smtClean="0">
                <a:solidFill>
                  <a:schemeClr val="tx1"/>
                </a:solidFill>
              </a:rPr>
              <a:t>18 часов 23 минуты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211032"/>
            <a:ext cx="9252520" cy="1296144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rgbClr val="C00000"/>
                </a:solidFill>
              </a:rPr>
              <a:t>Вопрос к заданию № </a:t>
            </a:r>
            <a:r>
              <a:rPr lang="ru-RU" sz="2800" b="1" dirty="0" smtClean="0">
                <a:solidFill>
                  <a:srgbClr val="C00000"/>
                </a:solidFill>
              </a:rPr>
              <a:t>5.</a:t>
            </a:r>
            <a:endParaRPr lang="ru-RU" sz="2800" b="1" dirty="0">
              <a:solidFill>
                <a:srgbClr val="C00000"/>
              </a:solidFill>
            </a:endParaRPr>
          </a:p>
          <a:p>
            <a:pPr algn="ctr" eaLnBrk="0" hangingPunct="0"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Сколько </a:t>
            </a:r>
            <a:r>
              <a:rPr lang="ru-RU" sz="2800" b="1" dirty="0">
                <a:solidFill>
                  <a:schemeClr val="tx1"/>
                </a:solidFill>
              </a:rPr>
              <a:t>времени было на </a:t>
            </a:r>
            <a:r>
              <a:rPr lang="ru-RU" sz="2800" b="1" dirty="0" smtClean="0">
                <a:solidFill>
                  <a:schemeClr val="tx1"/>
                </a:solidFill>
              </a:rPr>
              <a:t>часах (московское время), </a:t>
            </a:r>
            <a:r>
              <a:rPr lang="ru-RU" sz="2800" b="1" dirty="0">
                <a:solidFill>
                  <a:schemeClr val="tx1"/>
                </a:solidFill>
              </a:rPr>
              <a:t>когда включился двигатель ракеты на старте?</a:t>
            </a:r>
            <a:endParaRPr lang="ru-RU" sz="28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59" y="5929330"/>
            <a:ext cx="7858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endParaRPr lang="ru-RU" sz="4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72074"/>
            <a:ext cx="10113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9190" y="5929331"/>
            <a:ext cx="8627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66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4.mylove.ru/9_1bs5MzsY13ch7iK.jpg"/>
          <p:cNvPicPr>
            <a:picLocks noChangeAspect="1" noChangeArrowheads="1"/>
          </p:cNvPicPr>
          <p:nvPr/>
        </p:nvPicPr>
        <p:blipFill>
          <a:blip r:embed="rId2" cstate="print"/>
          <a:srcRect t="22370"/>
          <a:stretch>
            <a:fillRect/>
          </a:stretch>
        </p:blipFill>
        <p:spPr bwMode="auto">
          <a:xfrm>
            <a:off x="2915816" y="0"/>
            <a:ext cx="2826693" cy="2987274"/>
          </a:xfrm>
          <a:prstGeom prst="rect">
            <a:avLst/>
          </a:prstGeom>
          <a:noFill/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rgbClr val="0070C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/>
              <a:t> </a:t>
            </a:r>
            <a:endParaRPr lang="ru-RU" sz="3200" kern="0" dirty="0">
              <a:solidFill>
                <a:schemeClr val="accent4">
                  <a:lumMod val="1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5857892"/>
            <a:ext cx="82586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5072074"/>
            <a:ext cx="85725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5857892"/>
            <a:ext cx="86273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142976" y="3357562"/>
            <a:ext cx="668952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сказал Ю.Гагарин при старте</a:t>
            </a:r>
          </a:p>
          <a:p>
            <a:pPr algn="ctr"/>
            <a:r>
              <a:rPr lang="ru-RU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своего корабля</a:t>
            </a:r>
            <a:r>
              <a:rPr lang="ru-RU" sz="3600" b="1" dirty="0" smtClean="0"/>
              <a:t> ?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85852" y="4929198"/>
            <a:ext cx="28592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 свидания! 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5715016"/>
            <a:ext cx="19704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злетаю!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72198" y="5643578"/>
            <a:ext cx="20717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Погнали!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72198" y="4929198"/>
            <a:ext cx="1994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Поехали!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449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33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077267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</a:rPr>
              <a:t>Сколько времени провёл Гагарин на околоземной орбите?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1266" name="Picture 2" descr="http://goldkey.lpgzt.ru/photo/theme/26/15298/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0648"/>
            <a:ext cx="3807295" cy="27991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9672" y="4685639"/>
            <a:ext cx="6102424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Вычисли: </a:t>
            </a:r>
          </a:p>
          <a:p>
            <a:r>
              <a:rPr lang="ru-RU" sz="3200" b="1" dirty="0">
                <a:solidFill>
                  <a:srgbClr val="000099"/>
                </a:solidFill>
              </a:rPr>
              <a:t>53ч52мин - 52ч04 мин =?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       </a:t>
            </a:r>
            <a:r>
              <a:rPr lang="ru-RU" sz="3200" b="1" dirty="0" smtClean="0">
                <a:solidFill>
                  <a:schemeClr val="tx1"/>
                </a:solidFill>
              </a:rPr>
              <a:t>Полёт </a:t>
            </a:r>
            <a:r>
              <a:rPr lang="ru-RU" sz="3200" b="1" dirty="0">
                <a:solidFill>
                  <a:schemeClr val="tx1"/>
                </a:solidFill>
              </a:rPr>
              <a:t>по орбите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Посадка</a:t>
            </a:r>
            <a:r>
              <a:rPr lang="ru-RU" sz="2400" b="1" dirty="0"/>
              <a:t> </a:t>
            </a:r>
            <a:r>
              <a:rPr lang="ru-RU" sz="2400" b="1" dirty="0" smtClean="0"/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Взлёт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Поломка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43" y="3717032"/>
            <a:ext cx="9144000" cy="1139006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</a:rPr>
              <a:t>Какая часть полёта более всего беспокоила конструкторов?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857892"/>
            <a:ext cx="132590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57752" y="5072074"/>
            <a:ext cx="12144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5857892"/>
            <a:ext cx="12144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8" name="Управляющая кнопка: далее 17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18" name="Picture 2" descr="https://sun9-17.userapi.com/c10922/u24825015/88778813/y_e4a132a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029" y="41878"/>
            <a:ext cx="5506713" cy="367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0" y="5072074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Орел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0" y="5929330"/>
            <a:ext cx="4500562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Сокол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4714876" y="5072074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Кедр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714876" y="5929330"/>
            <a:ext cx="4429124" cy="714380"/>
          </a:xfrm>
          <a:prstGeom prst="snip2DiagRect">
            <a:avLst>
              <a:gd name="adj1" fmla="val 46632"/>
              <a:gd name="adj2" fmla="val 43263"/>
            </a:avLst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Сосна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071813"/>
            <a:ext cx="9144000" cy="1643062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Какой позывной был у первого космонавта Юрия Гагарина 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000636"/>
            <a:ext cx="714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5000636"/>
            <a:ext cx="101822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5857892"/>
            <a:ext cx="82586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72066" y="5072074"/>
            <a:ext cx="79701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5857892"/>
            <a:ext cx="107157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</a:t>
            </a:r>
          </a:p>
        </p:txBody>
      </p:sp>
      <p:sp>
        <p:nvSpPr>
          <p:cNvPr id="17" name="Управляющая кнопка: далее 16">
            <a:hlinkClick r:id="rId2" action="ppaction://hlinksldjump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17144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8194" name="Picture 2" descr="К 50-ЛЕТИЮ ПОЛЕТА ЮРИЯ ГАГАРИНА Граждане СССР Группы Мой Ми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14280"/>
            <a:ext cx="3401044" cy="27826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33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rosspectr.ru/wp-content/uploads/2/4/4/244a4606cdfcf01a1004b7eb80cbaeb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57456" cy="6334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669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72500" y="6429375"/>
            <a:ext cx="571500" cy="428625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-89086" y="4459672"/>
            <a:ext cx="6616086" cy="2378568"/>
            <a:chOff x="5703108" y="4091378"/>
            <a:chExt cx="6616086" cy="211666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703108" y="4095325"/>
              <a:ext cx="6616086" cy="211272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200000"/>
                </a:lnSpc>
              </a:pPr>
              <a:r>
                <a:rPr lang="ru-RU" sz="2800" b="1" dirty="0" smtClean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- Могу решить сам.</a:t>
              </a:r>
            </a:p>
            <a:p>
              <a:pPr>
                <a:lnSpc>
                  <a:spcPct val="200000"/>
                </a:lnSpc>
              </a:pPr>
              <a:r>
                <a:rPr lang="ru-RU" sz="2800" b="1" dirty="0" smtClean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- Мне нужна небольшая помощь.</a:t>
              </a:r>
            </a:p>
            <a:p>
              <a:pPr>
                <a:lnSpc>
                  <a:spcPct val="200000"/>
                </a:lnSpc>
              </a:pPr>
              <a:r>
                <a:rPr lang="ru-RU" sz="2800" b="1" dirty="0" smtClean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- Мне пока трудно.</a:t>
              </a:r>
            </a:p>
            <a:p>
              <a:r>
                <a:rPr lang="ru-RU" dirty="0" smtClean="0">
                  <a:solidFill>
                    <a:srgbClr val="000099"/>
                  </a:solidFill>
                </a:rPr>
                <a:t>  </a:t>
              </a:r>
              <a:endParaRPr lang="ru-RU" dirty="0">
                <a:solidFill>
                  <a:srgbClr val="000099"/>
                </a:solidFill>
              </a:endParaRPr>
            </a:p>
          </p:txBody>
        </p:sp>
        <p:sp>
          <p:nvSpPr>
            <p:cNvPr id="8" name="5-конечная звезда 7"/>
            <p:cNvSpPr/>
            <p:nvPr/>
          </p:nvSpPr>
          <p:spPr>
            <a:xfrm>
              <a:off x="5935068" y="4091378"/>
              <a:ext cx="936104" cy="679746"/>
            </a:xfrm>
            <a:prstGeom prst="star5">
              <a:avLst/>
            </a:prstGeom>
            <a:solidFill>
              <a:srgbClr val="0000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99"/>
                </a:solidFill>
              </a:endParaRPr>
            </a:p>
          </p:txBody>
        </p:sp>
        <p:sp>
          <p:nvSpPr>
            <p:cNvPr id="9" name="5-конечная звезда 8"/>
            <p:cNvSpPr/>
            <p:nvPr/>
          </p:nvSpPr>
          <p:spPr>
            <a:xfrm>
              <a:off x="6012978" y="5483442"/>
              <a:ext cx="936104" cy="679746"/>
            </a:xfrm>
            <a:prstGeom prst="star5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99"/>
                </a:solidFill>
              </a:endParaRPr>
            </a:p>
          </p:txBody>
        </p:sp>
        <p:sp>
          <p:nvSpPr>
            <p:cNvPr id="10" name="5-конечная звезда 9"/>
            <p:cNvSpPr/>
            <p:nvPr/>
          </p:nvSpPr>
          <p:spPr>
            <a:xfrm>
              <a:off x="5935068" y="4752364"/>
              <a:ext cx="936104" cy="679746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-89086" y="103487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2676" y="3356992"/>
            <a:ext cx="6553820" cy="936104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1  уровень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15816" y="2424078"/>
            <a:ext cx="6120680" cy="936104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2  уровень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65339" y="1487974"/>
            <a:ext cx="5571157" cy="936104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0099"/>
                </a:solidFill>
              </a:rPr>
              <a:t>3  уровень</a:t>
            </a:r>
            <a:endParaRPr lang="ru-RU" sz="2800" b="1" dirty="0">
              <a:solidFill>
                <a:srgbClr val="000099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19" r="36412"/>
          <a:stretch/>
        </p:blipFill>
        <p:spPr>
          <a:xfrm>
            <a:off x="6668814" y="1277367"/>
            <a:ext cx="247518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horeografiya.com/image/data/65822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0788880">
            <a:off x="2689575" y="761379"/>
            <a:ext cx="6480720" cy="158417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506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6ff5bf938dd62f9e4bf3e9a6e5585763858b8669-1093276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9" y="1269671"/>
            <a:ext cx="791817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1038" y="43934"/>
            <a:ext cx="79150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«Гагарин»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</a:t>
            </a:r>
            <a:r>
              <a:rPr lang="ru-RU" sz="28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Ханова</a:t>
            </a:r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54089" y="536376"/>
            <a:ext cx="4392487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AU" sz="2400" dirty="0">
                <a:solidFill>
                  <a:schemeClr val="bg1"/>
                </a:solidFill>
                <a:hlinkClick r:id="rId3"/>
              </a:rPr>
              <a:t>https://</a:t>
            </a:r>
            <a:r>
              <a:rPr lang="en-AU" sz="2400" dirty="0" smtClean="0">
                <a:solidFill>
                  <a:schemeClr val="bg1"/>
                </a:solidFill>
                <a:hlinkClick r:id="rId3"/>
              </a:rPr>
              <a:t>youtu.be/8mnTDeNj_I4</a:t>
            </a:r>
            <a:endParaRPr lang="ru-RU" sz="24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67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96944" cy="640175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000099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используемые ресурсы.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sun9-35.userapi.com/m73OhHz8jod7f_N5qw9NSTa6QtB_6ePN-BafZA/X8Yb05CUEUM.jpg</a:t>
            </a:r>
            <a:endParaRPr lang="ru-RU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cs9.pikabu.ru/post_img/2018/04/12/6/1523522919137551111.jpg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https://avatars.mds.yandex.net/get-images-cbir/2404260/YOy-_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Pez_MtEAneqOYldZw1929/ocr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sun9-41.userapi.com/impf/E5UPKX657VME2VPFHr5elgjzjagAyO7ipIy8ag/hiUfIJS7XNA.jpg?size=807x593&amp;quality=95&amp;sign=ede3c9ff6e092057781bc7e0d56dcc37&amp;c_uniq_tag=oqTC0RuhwACiY0BJW8CJu5vG2p7YuAgqEcYTNCl8S74&amp;type=album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api.rbsmi.ru/attachments/9841a181bf8180238fbe8695837259297cf2f237/store/crop/0/0/955/489/1600/0/0/e0032a17070f93284a94feecaaca37b34c3e811f605d62a14bc275b5e088/2f56d6bf4a228257950c35a3214b7c6b.jpg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i.pinimg.com/originals/a4/ea/29/a4ea2913a80f27711218d48bdb771c40.jpg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cspso.ru/wp-content/uploads/2021/04/1600_1000_max.jpeg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sun9-17.userapi.com/c10922/u24825015/88778813/y_e4a132a0.jpg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cs11.pikabu.ru/post_img/2020/07/13/7/og_og_1594637401228527990.jpg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mywatch.ru/netcat_files/Image/watch_chasyi-kosmonavtyi_1.jpg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i.pinimg.com/736x/a8/15/f9/a815f982c32c6179c0fe76b87e4e9cad.jpg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</a:t>
            </a:r>
            <a:r>
              <a:rPr lang="en-A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://</a:t>
            </a:r>
            <a:r>
              <a:rPr lang="en-A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avatars.mds.yandex.net/i?id=7682222dcf2e9a716763810a71772f63_l-6955035-images-thumbs&amp;n=13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Юрий_Гуляев_-_Знаете,_каким_он_парнем_был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57356" y="4286256"/>
            <a:ext cx="304800" cy="304800"/>
          </a:xfrm>
          <a:prstGeom prst="rect">
            <a:avLst/>
          </a:prstGeom>
        </p:spPr>
      </p:pic>
      <p:pic>
        <p:nvPicPr>
          <p:cNvPr id="2050" name="Picture 2" descr="Жизнь в путешеств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85728"/>
            <a:ext cx="6215106" cy="4199780"/>
          </a:xfrm>
          <a:prstGeom prst="rect">
            <a:avLst/>
          </a:prstGeom>
          <a:solidFill>
            <a:srgbClr val="66FFFF"/>
          </a:solidFill>
          <a:ln>
            <a:solidFill>
              <a:srgbClr val="66FFFF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683568" y="3995678"/>
            <a:ext cx="6408712" cy="206210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Математику нам нужно знать,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космос покорять. 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неведомые дали и миры, смело открывать могли бы мы!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929" y="112394"/>
            <a:ext cx="8363272" cy="70788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«</a:t>
            </a:r>
            <a:r>
              <a:rPr lang="ru-RU" sz="4000" b="1" dirty="0">
                <a:solidFill>
                  <a:schemeClr val="bg1"/>
                </a:solidFill>
              </a:rPr>
              <a:t>Полёт Юрия Гагарина в космос</a:t>
            </a:r>
            <a:r>
              <a:rPr lang="ru-RU" sz="4000" b="1" dirty="0" smtClean="0">
                <a:solidFill>
                  <a:schemeClr val="bg1"/>
                </a:solidFill>
              </a:rPr>
              <a:t>»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2821" y="1196752"/>
            <a:ext cx="8539777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Цели:</a:t>
            </a:r>
          </a:p>
          <a:p>
            <a:r>
              <a:rPr lang="ru-RU" sz="2800" dirty="0" smtClean="0"/>
              <a:t>1. Решать </a:t>
            </a:r>
            <a:r>
              <a:rPr lang="ru-RU" sz="2800" dirty="0"/>
              <a:t>задания из ВПР.</a:t>
            </a:r>
          </a:p>
          <a:p>
            <a:r>
              <a:rPr lang="ru-RU" sz="2800" dirty="0" smtClean="0"/>
              <a:t>2. Познакомимся </a:t>
            </a:r>
            <a:r>
              <a:rPr lang="ru-RU" sz="2800" dirty="0"/>
              <a:t>с фактами биографии </a:t>
            </a:r>
            <a:r>
              <a:rPr lang="ru-RU" sz="2800" dirty="0" err="1"/>
              <a:t>Ю.А.Гагарина</a:t>
            </a:r>
            <a:r>
              <a:rPr lang="ru-RU" sz="2800" dirty="0"/>
              <a:t>.</a:t>
            </a:r>
          </a:p>
        </p:txBody>
      </p:sp>
      <p:pic>
        <p:nvPicPr>
          <p:cNvPr id="7" name="Picture 3" descr="https://knigobox.ru/image/cache/catalog/efron/5/474405146-matematika-5-klass-vserossijskaya-proverochnaya-rabota-tipovye-zadaniya-10-variantov-zadanij-podrobnye-kriterii-otsenivaniya-otvety-9785377144434-1200x6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2" r="31982" b="253"/>
          <a:stretch/>
        </p:blipFill>
        <p:spPr bwMode="auto">
          <a:xfrm>
            <a:off x="5364088" y="2688573"/>
            <a:ext cx="2736304" cy="3950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31" name="Picture 7" descr="https://366days.ru/media/article_images/404/eKgOsQ8B38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69"/>
          <a:stretch/>
        </p:blipFill>
        <p:spPr bwMode="auto">
          <a:xfrm>
            <a:off x="422928" y="2815649"/>
            <a:ext cx="3768819" cy="382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54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5.infourok.ru/uploads/ex/0aca/00099431-f5051272/1/img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5" t="24512" r="8884" b="5629"/>
          <a:stretch/>
        </p:blipFill>
        <p:spPr bwMode="auto">
          <a:xfrm>
            <a:off x="2982279" y="2276872"/>
            <a:ext cx="5850463" cy="374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6153690"/>
            <a:ext cx="4834516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/>
              <a:t>Группа подготовки космонавтов </a:t>
            </a:r>
            <a:r>
              <a:rPr lang="ru-RU" b="1" dirty="0" smtClean="0"/>
              <a:t>знакомится</a:t>
            </a:r>
          </a:p>
          <a:p>
            <a:r>
              <a:rPr lang="ru-RU" b="1" dirty="0" smtClean="0"/>
              <a:t> </a:t>
            </a:r>
            <a:r>
              <a:rPr lang="ru-RU" b="1" dirty="0"/>
              <a:t>с космической техникой. 1960 год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40518" y="177871"/>
            <a:ext cx="320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Работа в группе: </a:t>
            </a:r>
          </a:p>
        </p:txBody>
      </p:sp>
      <p:pic>
        <p:nvPicPr>
          <p:cNvPr id="3076" name="Picture 4" descr="https://fs00.infourok.ru/images/doc/221/12593/2/img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26"/>
          <a:stretch/>
        </p:blipFill>
        <p:spPr bwMode="auto">
          <a:xfrm>
            <a:off x="179512" y="129542"/>
            <a:ext cx="4209468" cy="2629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53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76897" y="255611"/>
            <a:ext cx="4603808" cy="839327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</a:rPr>
              <a:t>Кто был дублёром Гагарина?</a:t>
            </a:r>
            <a:endParaRPr lang="ru-RU" sz="3200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9998270"/>
                  </p:ext>
                </p:extLst>
              </p:nvPr>
            </p:nvGraphicFramePr>
            <p:xfrm>
              <a:off x="376896" y="1412776"/>
              <a:ext cx="8443574" cy="5035699"/>
            </p:xfrm>
            <a:graphic>
              <a:graphicData uri="http://schemas.openxmlformats.org/drawingml/2006/table">
                <a:tbl>
                  <a:tblPr firstRow="1" firstCol="1" bandRow="1">
                    <a:tableStyleId>{D03447BB-5D67-496B-8E87-E561075AD55C}</a:tableStyleId>
                  </a:tblPr>
                  <a:tblGrid>
                    <a:gridCol w="2743909"/>
                    <a:gridCol w="3167796"/>
                    <a:gridCol w="2531869"/>
                  </a:tblGrid>
                  <a:tr h="1246821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𝟏𝟐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= 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𝟐𝟗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  <m:r>
                                <a:rPr lang="ru-RU" sz="2800" b="1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𝟏𝟒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  <m:r>
                                <a:rPr lang="ru-RU" sz="2800" b="1" i="0" smtClean="0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2800" b="1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 </m:t>
                              </m:r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1 -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  <m: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1259094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𝟐𝟑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𝟏𝟒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  <m: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 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𝟏𝟏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𝟑𝟏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126109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 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2800" b="1" i="1" smtClean="0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𝟕</m:t>
                              </m:r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2800" b="1" i="1" smtClean="0">
                                  <a:solidFill>
                                    <a:srgbClr val="000099"/>
                                  </a:solidFill>
                                  <a:effectLst/>
                                  <a:latin typeface="Cambria Math"/>
                                </a:rPr>
                                <m:t>𝟐</m:t>
                              </m:r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𝟏𝟔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  <a:tr h="126869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 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𝟑𝟒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𝟏𝟓</m:t>
                                  </m:r>
                                  <m:r>
                                    <a:rPr lang="ru-RU" sz="2800" b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 -</a:t>
                          </a:r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0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𝟖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ru-RU" sz="2800" b="1" dirty="0" smtClean="0">
                              <a:solidFill>
                                <a:srgbClr val="000099"/>
                              </a:solidFill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ru-RU" sz="2800" b="1" i="1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𝟑𝟗</m:t>
                                  </m:r>
                                  <m:r>
                                    <a:rPr lang="ru-RU" sz="2800" b="1" i="1" smtClean="0">
                                      <a:solidFill>
                                        <a:srgbClr val="000099"/>
                                      </a:solidFill>
                                      <a:effectLst/>
                                      <a:latin typeface="Cambria Math"/>
                                    </a:rPr>
                                    <m:t> 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800" b="1" dirty="0">
                              <a:solidFill>
                                <a:srgbClr val="000099"/>
                              </a:solidFill>
                              <a:effectLst/>
                            </a:rPr>
                            <a:t>=</a:t>
                          </a: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endParaRPr lang="ru-RU" sz="2800" b="1" dirty="0">
                            <a:solidFill>
                              <a:srgbClr val="000099"/>
                            </a:solidFill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Таблица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9998270"/>
                  </p:ext>
                </p:extLst>
              </p:nvPr>
            </p:nvGraphicFramePr>
            <p:xfrm>
              <a:off x="376896" y="1412776"/>
              <a:ext cx="8443574" cy="5035699"/>
            </p:xfrm>
            <a:graphic>
              <a:graphicData uri="http://schemas.openxmlformats.org/drawingml/2006/table">
                <a:tbl>
                  <a:tblPr firstRow="1" firstCol="1" bandRow="1">
                    <a:tableStyleId>{D03447BB-5D67-496B-8E87-E561075AD55C}</a:tableStyleId>
                  </a:tblPr>
                  <a:tblGrid>
                    <a:gridCol w="2743909"/>
                    <a:gridCol w="3167796"/>
                    <a:gridCol w="2531869"/>
                  </a:tblGrid>
                  <a:tr h="124682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22" t="-488" r="-207778" b="-3029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6731" t="-488" r="-79808" b="-3029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33976" t="-488" b="-302927"/>
                          </a:stretch>
                        </a:blipFill>
                      </a:tcPr>
                    </a:tc>
                  </a:tr>
                  <a:tr h="125909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22" t="-100000" r="-207778" b="-2014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6731" t="-100000" r="-79808" b="-2014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33976" t="-100000" b="-201456"/>
                          </a:stretch>
                        </a:blipFill>
                      </a:tcPr>
                    </a:tc>
                  </a:tr>
                  <a:tr h="126109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22" t="-199034" r="-207778" b="-1004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6731" t="-199034" r="-79808" b="-1004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33976" t="-199034" b="-100483"/>
                          </a:stretch>
                        </a:blipFill>
                      </a:tcPr>
                    </a:tc>
                  </a:tr>
                  <a:tr h="126869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22" t="-297596" r="-20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6731" t="-297596" r="-798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33976" t="-29759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652120" y="444441"/>
            <a:ext cx="2306991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Устный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счёт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42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7" t="21303" r="28435" b="20775"/>
          <a:stretch/>
        </p:blipFill>
        <p:spPr bwMode="auto">
          <a:xfrm>
            <a:off x="302339" y="260648"/>
            <a:ext cx="8600145" cy="6358309"/>
          </a:xfrm>
          <a:prstGeom prst="rect">
            <a:avLst/>
          </a:prstGeom>
          <a:solidFill>
            <a:schemeClr val="bg1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69065" y="226004"/>
                <a:ext cx="3150807" cy="15487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𝟏𝟐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065" y="226004"/>
                <a:ext cx="3150807" cy="154875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268107" y="1774760"/>
                <a:ext cx="3151765" cy="166504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107" y="1774760"/>
                <a:ext cx="3151765" cy="166504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68107" y="3439802"/>
                <a:ext cx="3151765" cy="167639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𝟏𝟗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𝟒𝟕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107" y="3439802"/>
                <a:ext cx="3151765" cy="167639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268107" y="5142335"/>
                <a:ext cx="3151765" cy="153391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𝟏𝟓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107" y="5142335"/>
                <a:ext cx="3151765" cy="153391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6012160" y="226004"/>
                <a:ext cx="2908444" cy="154875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𝟏𝟑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226004"/>
                <a:ext cx="2908444" cy="154875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012159" y="1774760"/>
                <a:ext cx="2907487" cy="166504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𝟏𝟓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𝟒𝟕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59" y="1774760"/>
                <a:ext cx="2907487" cy="166504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6012159" y="3439802"/>
                <a:ext cx="2907488" cy="167639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59" y="3439802"/>
                <a:ext cx="2907488" cy="1676394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9"/>
          <p:cNvSpPr/>
          <p:nvPr/>
        </p:nvSpPr>
        <p:spPr>
          <a:xfrm>
            <a:off x="6012159" y="5142335"/>
            <a:ext cx="2907487" cy="15339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242469"/>
            <a:ext cx="2908444" cy="15487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3419871" y="1791225"/>
                <a:ext cx="2907487" cy="166504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𝟗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𝟒𝟕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1" y="1791225"/>
                <a:ext cx="2907487" cy="166504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3419871" y="3456267"/>
                <a:ext cx="2907488" cy="167639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rgbClr val="000099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4400" b="1" i="1">
                              <a:solidFill>
                                <a:srgbClr val="000099"/>
                              </a:solidFill>
                              <a:latin typeface="Cambria Math"/>
                            </a:rPr>
                            <m:t>𝟑𝟗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1" y="3456267"/>
                <a:ext cx="2907488" cy="1676394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3419871" y="5158800"/>
                <a:ext cx="2907487" cy="153391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5400" b="1" dirty="0" smtClean="0">
                    <a:solidFill>
                      <a:srgbClr val="000099"/>
                    </a:solidFill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6000" b="1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ru-RU" sz="6000" b="1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  <m:t>𝟏𝟔</m:t>
                        </m:r>
                      </m:den>
                    </m:f>
                  </m:oMath>
                </a14:m>
                <a:endParaRPr lang="ru-RU" sz="60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1" y="5158800"/>
                <a:ext cx="2907487" cy="1533911"/>
              </a:xfrm>
              <a:prstGeom prst="rect">
                <a:avLst/>
              </a:prstGeom>
              <a:blipFill rotWithShape="1">
                <a:blip r:embed="rId13"/>
                <a:stretch>
                  <a:fillRect b="-58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49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699149" y="112692"/>
            <a:ext cx="6444207" cy="1656184"/>
          </a:xfrm>
          <a:prstGeom prst="roundRect">
            <a:avLst/>
          </a:prstGeom>
          <a:solidFill>
            <a:srgbClr val="66FF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    С </a:t>
            </a:r>
            <a:r>
              <a:rPr lang="ru-RU" sz="3600" b="1" dirty="0">
                <a:solidFill>
                  <a:schemeClr val="tx1"/>
                </a:solidFill>
              </a:rPr>
              <a:t>какого космодрома </a:t>
            </a:r>
          </a:p>
          <a:p>
            <a:pPr algn="ctr" eaLnBrk="0" hangingPunct="0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полетел </a:t>
            </a:r>
            <a:r>
              <a:rPr lang="ru-RU" sz="3600" b="1" dirty="0">
                <a:solidFill>
                  <a:schemeClr val="tx1"/>
                </a:solidFill>
              </a:rPr>
              <a:t>Юрий Гагарин?</a:t>
            </a:r>
            <a:endParaRPr lang="ru-RU" sz="3600" b="1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1785938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Прямоугольник 14"/>
          <p:cNvSpPr>
            <a:spLocks noChangeArrowheads="1"/>
          </p:cNvSpPr>
          <p:nvPr/>
        </p:nvSpPr>
        <p:spPr bwMode="auto">
          <a:xfrm>
            <a:off x="1857375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Прямоугольник 15"/>
          <p:cNvSpPr>
            <a:spLocks noChangeArrowheads="1"/>
          </p:cNvSpPr>
          <p:nvPr/>
        </p:nvSpPr>
        <p:spPr bwMode="auto">
          <a:xfrm>
            <a:off x="6215063" y="5214938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6000750" y="6000750"/>
            <a:ext cx="2535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pic>
        <p:nvPicPr>
          <p:cNvPr id="12290" name="Picture 2" descr="http://fs00.infourok.ru/images/doc/315/314887/2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023" y="121671"/>
            <a:ext cx="2237280" cy="16779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4022" y="2490162"/>
            <a:ext cx="7580345" cy="30469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Расставьте дроби в порядке убывания: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endParaRPr lang="ru-RU" sz="3200" b="1" dirty="0">
              <a:solidFill>
                <a:srgbClr val="C00000"/>
              </a:solidFill>
            </a:endParaRPr>
          </a:p>
          <a:p>
            <a:endParaRPr lang="ru-RU" sz="3200" b="1" dirty="0" smtClean="0">
              <a:solidFill>
                <a:srgbClr val="C00000"/>
              </a:solidFill>
            </a:endParaRPr>
          </a:p>
          <a:p>
            <a:endParaRPr lang="ru-RU" sz="3200" b="1" dirty="0">
              <a:solidFill>
                <a:srgbClr val="C00000"/>
              </a:solidFill>
            </a:endParaRPr>
          </a:p>
          <a:p>
            <a:endParaRPr lang="ru-RU" sz="3200" b="1" dirty="0" smtClean="0">
              <a:solidFill>
                <a:srgbClr val="C00000"/>
              </a:solidFill>
            </a:endParaRPr>
          </a:p>
          <a:p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7" t="38429" r="45105" b="51381"/>
          <a:stretch/>
        </p:blipFill>
        <p:spPr bwMode="auto">
          <a:xfrm>
            <a:off x="883801" y="3356550"/>
            <a:ext cx="6420786" cy="185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3228</TotalTime>
  <Words>994</Words>
  <PresentationFormat>Экран (4:3)</PresentationFormat>
  <Paragraphs>278</Paragraphs>
  <Slides>30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2024-02-10T17:30:55Z</cp:lastPrinted>
  <dcterms:created xsi:type="dcterms:W3CDTF">2014-10-11T11:18:00Z</dcterms:created>
  <dcterms:modified xsi:type="dcterms:W3CDTF">2024-02-11T17:04:16Z</dcterms:modified>
</cp:coreProperties>
</file>