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65" r:id="rId4"/>
    <p:sldId id="257" r:id="rId5"/>
    <p:sldId id="258" r:id="rId6"/>
    <p:sldId id="260" r:id="rId7"/>
    <p:sldId id="259" r:id="rId8"/>
    <p:sldId id="267" r:id="rId9"/>
    <p:sldId id="268" r:id="rId10"/>
    <p:sldId id="261" r:id="rId11"/>
    <p:sldId id="269" r:id="rId12"/>
    <p:sldId id="262" r:id="rId13"/>
    <p:sldId id="266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E70F0F"/>
    <a:srgbClr val="480000"/>
    <a:srgbClr val="00FF00"/>
    <a:srgbClr val="FF33CC"/>
    <a:srgbClr val="FFFF00"/>
    <a:srgbClr val="F8A83E"/>
    <a:srgbClr val="D6E4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726" y="14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Двигательная
 активность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Начало года</c:v>
                </c:pt>
                <c:pt idx="1">
                  <c:v>Конец года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58</c:v>
                </c:pt>
                <c:pt idx="1">
                  <c:v>62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Физическая 
подготовленность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Начало года</c:v>
                </c:pt>
                <c:pt idx="1">
                  <c:v>Конец года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62</c:v>
                </c:pt>
                <c:pt idx="1">
                  <c:v>70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Физическое
 развитие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Начало года</c:v>
                </c:pt>
                <c:pt idx="1">
                  <c:v>Конец года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60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04462264"/>
        <c:axId val="304463048"/>
      </c:barChart>
      <c:catAx>
        <c:axId val="304462264"/>
        <c:scaling>
          <c:orientation val="minMax"/>
        </c:scaling>
        <c:delete val="0"/>
        <c:axPos val="b"/>
        <c:majorGridlines/>
        <c:numFmt formatCode="General" sourceLinked="0"/>
        <c:majorTickMark val="out"/>
        <c:minorTickMark val="none"/>
        <c:tickLblPos val="nextTo"/>
        <c:crossAx val="304463048"/>
        <c:crosses val="autoZero"/>
        <c:auto val="1"/>
        <c:lblAlgn val="ctr"/>
        <c:lblOffset val="50"/>
        <c:noMultiLvlLbl val="0"/>
      </c:catAx>
      <c:valAx>
        <c:axId val="3044630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0446226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286644" y="2000246"/>
            <a:ext cx="1667089" cy="2278798"/>
          </a:xfrm>
          <a:prstGeom prst="rect">
            <a:avLst/>
          </a:prstGeom>
        </p:spPr>
      </p:pic>
      <p:pic>
        <p:nvPicPr>
          <p:cNvPr id="13" name="Рисунок 12" descr="6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357555" y="2809963"/>
            <a:ext cx="1214446" cy="1807148"/>
          </a:xfrm>
          <a:prstGeom prst="rect">
            <a:avLst/>
          </a:prstGeom>
        </p:spPr>
      </p:pic>
      <p:pic>
        <p:nvPicPr>
          <p:cNvPr id="14" name="Рисунок 13" descr="1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 rot="387762">
            <a:off x="447663" y="2565130"/>
            <a:ext cx="1894927" cy="1715169"/>
          </a:xfrm>
          <a:prstGeom prst="rect">
            <a:avLst/>
          </a:prstGeom>
        </p:spPr>
      </p:pic>
      <p:pic>
        <p:nvPicPr>
          <p:cNvPr id="17" name="Рисунок 16" descr="9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 flipH="1">
            <a:off x="5286380" y="2428874"/>
            <a:ext cx="1670754" cy="20895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429AAAB-2417-49D1-9D88-6A08A0AF903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B8AB752-8280-4272-9336-41B5AFFBC78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429AAAB-2417-49D1-9D88-6A08A0AF903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B8AB752-8280-4272-9336-41B5AFFBC78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2901.jpg"/>
          <p:cNvPicPr>
            <a:picLocks noChangeAspect="1"/>
          </p:cNvPicPr>
          <p:nvPr userDrawn="1"/>
        </p:nvPicPr>
        <p:blipFill>
          <a:blip r:embed="rId2">
            <a:lum bright="10000" contrast="20000"/>
          </a:blip>
          <a:srcRect t="8048" b="988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2691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387762" flipH="1">
            <a:off x="6020653" y="3173932"/>
            <a:ext cx="1912205" cy="17308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99653" y="2285998"/>
            <a:ext cx="1614827" cy="2207360"/>
          </a:xfrm>
          <a:prstGeom prst="rect">
            <a:avLst/>
          </a:prstGeom>
        </p:spPr>
      </p:pic>
      <p:pic>
        <p:nvPicPr>
          <p:cNvPr id="7" name="Рисунок 6" descr="2901.jpg"/>
          <p:cNvPicPr>
            <a:picLocks noChangeAspect="1"/>
          </p:cNvPicPr>
          <p:nvPr userDrawn="1"/>
        </p:nvPicPr>
        <p:blipFill>
          <a:blip r:embed="rId3">
            <a:lum bright="10000" contrast="20000"/>
          </a:blip>
          <a:srcRect t="8048" b="988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2691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2901.jpg"/>
          <p:cNvPicPr>
            <a:picLocks noChangeAspect="1"/>
          </p:cNvPicPr>
          <p:nvPr userDrawn="1"/>
        </p:nvPicPr>
        <p:blipFill>
          <a:blip r:embed="rId2">
            <a:lum bright="10000" contrast="20000"/>
          </a:blip>
          <a:srcRect t="8048" b="988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2691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9" name="Рисунок 8" descr="6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flipH="1">
            <a:off x="6072198" y="3214692"/>
            <a:ext cx="1166438" cy="17357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2901.jpg"/>
          <p:cNvPicPr>
            <a:picLocks noChangeAspect="1"/>
          </p:cNvPicPr>
          <p:nvPr userDrawn="1"/>
        </p:nvPicPr>
        <p:blipFill>
          <a:blip r:embed="rId2">
            <a:lum bright="10000" contrast="20000"/>
          </a:blip>
          <a:srcRect t="8048" b="988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2691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1" name="Рисунок 10" descr="9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flipH="1">
            <a:off x="5929322" y="2857502"/>
            <a:ext cx="1670754" cy="20895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901.jpg"/>
          <p:cNvPicPr>
            <a:picLocks noChangeAspect="1"/>
          </p:cNvPicPr>
          <p:nvPr userDrawn="1"/>
        </p:nvPicPr>
        <p:blipFill>
          <a:blip r:embed="rId2">
            <a:lum bright="10000" contrast="20000"/>
          </a:blip>
          <a:srcRect t="8048" b="988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2691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7" name="Рисунок 6" descr="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387762" flipH="1">
            <a:off x="6505055" y="3370733"/>
            <a:ext cx="1584237" cy="1433952"/>
          </a:xfrm>
          <a:prstGeom prst="rect">
            <a:avLst/>
          </a:prstGeom>
        </p:spPr>
      </p:pic>
      <p:pic>
        <p:nvPicPr>
          <p:cNvPr id="8" name="Рисунок 7" descr="6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 flipH="1">
            <a:off x="4929190" y="3571882"/>
            <a:ext cx="942459" cy="1402419"/>
          </a:xfrm>
          <a:prstGeom prst="rect">
            <a:avLst/>
          </a:prstGeom>
        </p:spPr>
      </p:pic>
      <p:pic>
        <p:nvPicPr>
          <p:cNvPr id="9" name="Рисунок 8" descr="9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2357422" y="3286130"/>
            <a:ext cx="1385159" cy="1732403"/>
          </a:xfrm>
          <a:prstGeom prst="rect">
            <a:avLst/>
          </a:prstGeom>
        </p:spPr>
      </p:pic>
      <p:pic>
        <p:nvPicPr>
          <p:cNvPr id="10" name="Рисунок 9" descr="3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 flipH="1">
            <a:off x="142844" y="3143254"/>
            <a:ext cx="1411049" cy="19288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901.jpg"/>
          <p:cNvPicPr>
            <a:picLocks noChangeAspect="1"/>
          </p:cNvPicPr>
          <p:nvPr userDrawn="1"/>
        </p:nvPicPr>
        <p:blipFill>
          <a:blip r:embed="rId2">
            <a:lum bright="10000" contrast="20000"/>
          </a:blip>
          <a:srcRect t="8048" b="988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2691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429AAAB-2417-49D1-9D88-6A08A0AF903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B8AB752-8280-4272-9336-41B5AFFBC78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429AAAB-2417-49D1-9D88-6A08A0AF903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B8AB752-8280-4272-9336-41B5AFFBC78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 descr="http://%D0%BA%D0%B0%D1%80%D1%82%D0%B8%D0%BD%D0%BA%D0%B8.cc/img/2/9/0/2901.jpg"/>
          <p:cNvSpPr>
            <a:spLocks noChangeAspect="1" noChangeArrowheads="1"/>
          </p:cNvSpPr>
          <p:nvPr userDrawn="1"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6" name="AutoShape 4" descr="http://%D0%BA%D0%B0%D1%80%D1%82%D0%B8%D0%BD%D0%BA%D0%B8.cc/img/2/9/0/2901.jpg"/>
          <p:cNvSpPr>
            <a:spLocks noChangeAspect="1" noChangeArrowheads="1"/>
          </p:cNvSpPr>
          <p:nvPr userDrawn="1"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2901.jpg"/>
          <p:cNvPicPr>
            <a:picLocks noChangeAspect="1"/>
          </p:cNvPicPr>
          <p:nvPr userDrawn="1"/>
        </p:nvPicPr>
        <p:blipFill>
          <a:blip r:embed="rId13">
            <a:lum bright="10000" contrast="20000"/>
          </a:blip>
          <a:srcRect t="8048" b="988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Рисунок 9" descr="2901.jpg"/>
          <p:cNvPicPr>
            <a:picLocks noChangeAspect="1"/>
          </p:cNvPicPr>
          <p:nvPr userDrawn="1"/>
        </p:nvPicPr>
        <p:blipFill>
          <a:blip r:embed="rId13">
            <a:lum bright="10000" contrast="20000"/>
          </a:blip>
          <a:srcRect t="8048" b="9882"/>
          <a:stretch>
            <a:fillRect/>
          </a:stretch>
        </p:blipFill>
        <p:spPr>
          <a:xfrm>
            <a:off x="0" y="0"/>
            <a:ext cx="9144000" cy="5143500"/>
          </a:xfrm>
          <a:prstGeom prst="frame">
            <a:avLst>
              <a:gd name="adj1" fmla="val 3304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51520" y="2499742"/>
            <a:ext cx="5400600" cy="172819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267494"/>
            <a:ext cx="5616624" cy="194421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51520" y="204789"/>
            <a:ext cx="5688632" cy="4023146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ru-RU" sz="2400" b="1" i="1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  <a:cs typeface="Times New Roman" panose="02020603050405020304" pitchFamily="18" charset="0"/>
              </a:rPr>
              <a:t>Бредихина Светлана Анатольевна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000066"/>
                </a:solidFill>
                <a:effectLst/>
                <a:latin typeface="Arial Black" panose="020B0A04020102020204" pitchFamily="34" charset="0"/>
                <a:cs typeface="Times New Roman" panose="02020603050405020304" pitchFamily="18" charset="0"/>
              </a:rPr>
              <a:t>Учитель физической культуры, высшей квалификационной категории «Гимназия № 25» города Курска.</a:t>
            </a:r>
          </a:p>
          <a:p>
            <a:pPr marL="0" indent="0">
              <a:buNone/>
            </a:pPr>
            <a:endParaRPr lang="ru-RU" sz="1800" b="1" i="1" u="sng" dirty="0" smtClean="0">
              <a:solidFill>
                <a:srgbClr val="000066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b="1" i="1" u="sng" dirty="0" smtClean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b="1" i="1" u="sng" dirty="0" smtClean="0">
                <a:solidFill>
                  <a:srgbClr val="000066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Стаж работы</a:t>
            </a:r>
            <a:r>
              <a:rPr lang="ru-RU" sz="1800" i="1" u="sng" dirty="0" smtClean="0">
                <a:solidFill>
                  <a:srgbClr val="000066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i="1" dirty="0" smtClean="0">
                <a:solidFill>
                  <a:srgbClr val="000066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– </a:t>
            </a:r>
            <a:r>
              <a:rPr lang="ru-RU" sz="1800" b="1" dirty="0" smtClean="0">
                <a:solidFill>
                  <a:srgbClr val="000066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27</a:t>
            </a:r>
            <a:r>
              <a:rPr lang="ru-RU" sz="1800" b="1" dirty="0" smtClean="0">
                <a:solidFill>
                  <a:srgbClr val="000066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 </a:t>
            </a:r>
            <a:r>
              <a:rPr lang="ru-RU" sz="1800" b="1" dirty="0" smtClean="0">
                <a:solidFill>
                  <a:srgbClr val="000066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лет</a:t>
            </a:r>
          </a:p>
          <a:p>
            <a:pPr marL="0" indent="0">
              <a:buNone/>
            </a:pPr>
            <a:r>
              <a:rPr lang="ru-RU" sz="1800" b="1" i="1" u="sng" dirty="0" smtClean="0">
                <a:solidFill>
                  <a:srgbClr val="000066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Педагогический стаж </a:t>
            </a:r>
            <a:r>
              <a:rPr lang="ru-RU" sz="1800" dirty="0" smtClean="0">
                <a:solidFill>
                  <a:srgbClr val="000066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–</a:t>
            </a:r>
            <a:r>
              <a:rPr lang="ru-RU" sz="1800" b="1" i="1" dirty="0" smtClean="0">
                <a:solidFill>
                  <a:srgbClr val="000066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rgbClr val="000066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27лет</a:t>
            </a:r>
            <a:endParaRPr lang="ru-RU" sz="1800" b="1" dirty="0" smtClean="0">
              <a:solidFill>
                <a:srgbClr val="000066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b="1" i="1" u="sng" dirty="0" smtClean="0">
                <a:solidFill>
                  <a:srgbClr val="000066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Мое педагогическое кредо: 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rgbClr val="000066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«Не останавливаться на достигнутом!</a:t>
            </a:r>
          </a:p>
          <a:p>
            <a:pPr marL="0" indent="0">
              <a:buNone/>
            </a:pPr>
            <a:r>
              <a:rPr lang="ru-RU" sz="1800" b="1" i="1" u="sng" dirty="0" smtClean="0">
                <a:solidFill>
                  <a:srgbClr val="000066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Мой девиз</a:t>
            </a:r>
            <a:r>
              <a:rPr lang="ru-RU" sz="1800" i="1" u="sng" dirty="0" smtClean="0">
                <a:solidFill>
                  <a:srgbClr val="000066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: </a:t>
            </a:r>
            <a:r>
              <a:rPr lang="ru-RU" sz="1800" b="1" u="sng" dirty="0" smtClean="0">
                <a:solidFill>
                  <a:srgbClr val="000066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«Движение  это жизнь</a:t>
            </a:r>
            <a:r>
              <a:rPr lang="ru-RU" sz="1800" b="1" u="sng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!</a:t>
            </a:r>
            <a:endParaRPr lang="ru-RU" sz="1800" b="1" u="sng" dirty="0">
              <a:solidFill>
                <a:srgbClr val="000066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240" y="280508"/>
            <a:ext cx="3081170" cy="3960440"/>
          </a:xfrm>
          <a:prstGeom prst="roundRect">
            <a:avLst>
              <a:gd name="adj" fmla="val 16667"/>
            </a:avLst>
          </a:prstGeom>
          <a:ln w="12700">
            <a:solidFill>
              <a:schemeClr val="tx2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Алексей Рыбников - Песня звездочёта (minu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071" y="267494"/>
            <a:ext cx="3081170" cy="3960440"/>
          </a:xfrm>
          <a:prstGeom prst="roundRect">
            <a:avLst>
              <a:gd name="adj" fmla="val 16667"/>
            </a:avLst>
          </a:prstGeom>
          <a:ln w="12700">
            <a:solidFill>
              <a:schemeClr val="tx2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0068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7256" y="195486"/>
            <a:ext cx="8533215" cy="172819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827584" y="267494"/>
            <a:ext cx="77048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Подвижные игры, развивающие двигательные способности 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i="1" dirty="0">
                <a:solidFill>
                  <a:srgbClr val="000066"/>
                </a:solidFill>
                <a:latin typeface="Arial Black" panose="020B0A04020102020204" pitchFamily="34" charset="0"/>
              </a:rPr>
              <a:t>и</a:t>
            </a:r>
            <a:r>
              <a:rPr lang="ru-RU" sz="1600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гры на развитие координационных способностей;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i="1" dirty="0">
                <a:solidFill>
                  <a:srgbClr val="000066"/>
                </a:solidFill>
                <a:latin typeface="Arial Black" panose="020B0A04020102020204" pitchFamily="34" charset="0"/>
              </a:rPr>
              <a:t>и</a:t>
            </a:r>
            <a:r>
              <a:rPr lang="ru-RU" sz="1600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гры на развитие спортивных способностей;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i="1" dirty="0">
                <a:solidFill>
                  <a:srgbClr val="000066"/>
                </a:solidFill>
                <a:latin typeface="Arial Black" panose="020B0A04020102020204" pitchFamily="34" charset="0"/>
              </a:rPr>
              <a:t>и</a:t>
            </a:r>
            <a:r>
              <a:rPr lang="ru-RU" sz="1600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гры на развитие скоростно-силовых способностей;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i="1" dirty="0">
                <a:solidFill>
                  <a:srgbClr val="000066"/>
                </a:solidFill>
                <a:latin typeface="Arial Black" panose="020B0A04020102020204" pitchFamily="34" charset="0"/>
              </a:rPr>
              <a:t>и</a:t>
            </a:r>
            <a:r>
              <a:rPr lang="ru-RU" sz="1600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гры на развитие выносливости.</a:t>
            </a:r>
            <a:endParaRPr lang="ru-RU" sz="1600" i="1" dirty="0">
              <a:solidFill>
                <a:srgbClr val="000066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001075"/>
            <a:ext cx="4818671" cy="2891202"/>
          </a:xfrm>
          <a:prstGeom prst="roundRect">
            <a:avLst>
              <a:gd name="adj" fmla="val 16667"/>
            </a:avLst>
          </a:prstGeom>
          <a:ln w="19050">
            <a:solidFill>
              <a:srgbClr val="000066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497155377"/>
              </p:ext>
            </p:extLst>
          </p:nvPr>
        </p:nvGraphicFramePr>
        <p:xfrm>
          <a:off x="755576" y="1203598"/>
          <a:ext cx="6096000" cy="3375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611560" y="223582"/>
            <a:ext cx="7200800" cy="85091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99592" y="243499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Мониторинг физического развития детей</a:t>
            </a:r>
            <a:endParaRPr lang="ru-RU" sz="2400" i="1" dirty="0">
              <a:solidFill>
                <a:srgbClr val="C00000"/>
              </a:solidFill>
              <a:effectLst/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84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483768" y="195486"/>
            <a:ext cx="4896544" cy="8640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771800" y="258202"/>
            <a:ext cx="46085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Дни здоровья. </a:t>
            </a:r>
          </a:p>
          <a:p>
            <a:pPr algn="ctr"/>
            <a:r>
              <a:rPr lang="ru-RU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В здоровом теле - здоровый дух!</a:t>
            </a:r>
            <a:endParaRPr lang="ru-RU" i="1" dirty="0">
              <a:solidFill>
                <a:srgbClr val="000066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424" y="2355726"/>
            <a:ext cx="4353063" cy="2448598"/>
          </a:xfrm>
          <a:prstGeom prst="roundRect">
            <a:avLst>
              <a:gd name="adj" fmla="val 16667"/>
            </a:avLst>
          </a:prstGeom>
          <a:ln w="190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40208"/>
            <a:ext cx="4359904" cy="2452446"/>
          </a:xfrm>
          <a:prstGeom prst="roundRect">
            <a:avLst>
              <a:gd name="adj" fmla="val 16667"/>
            </a:avLst>
          </a:prstGeom>
          <a:ln w="190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45112" y="699541"/>
            <a:ext cx="4680520" cy="392250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3124" y="811231"/>
            <a:ext cx="446449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Результативность деятельности моей системы работы: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положительная динамика роста физической подготовленности обучающихся;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соблюдение ЗОЖ;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отмечается развитие основных физических качеств учащихся, формирование культуры движения; 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i="1" dirty="0">
                <a:solidFill>
                  <a:srgbClr val="000066"/>
                </a:solidFill>
                <a:latin typeface="Arial Black" panose="020B0A04020102020204" pitchFamily="34" charset="0"/>
              </a:rPr>
              <a:t>п</a:t>
            </a:r>
            <a:r>
              <a:rPr lang="ru-RU" sz="1600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оявилось коллективное взаимодействие и сотрудничество в учебной и соревновательной деятельности.</a:t>
            </a:r>
            <a:endParaRPr lang="ru-RU" sz="1600" i="1" dirty="0">
              <a:solidFill>
                <a:srgbClr val="000066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753" y="1091647"/>
            <a:ext cx="4053539" cy="3040154"/>
          </a:xfrm>
          <a:prstGeom prst="roundRect">
            <a:avLst>
              <a:gd name="adj" fmla="val 16667"/>
            </a:avLst>
          </a:prstGeom>
          <a:ln w="190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8037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43608" y="339502"/>
            <a:ext cx="7344816" cy="8640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115616" y="413251"/>
            <a:ext cx="698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anose="020B0A04020102020204" pitchFamily="34" charset="0"/>
              </a:rPr>
              <a:t>Показатели результативности и эффективности педагогической деятельности</a:t>
            </a:r>
            <a:endParaRPr lang="ru-RU" sz="2000" i="1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88781"/>
            <a:ext cx="4149080" cy="2766053"/>
          </a:xfrm>
          <a:prstGeom prst="roundRect">
            <a:avLst>
              <a:gd name="adj" fmla="val 16667"/>
            </a:avLst>
          </a:prstGeom>
          <a:ln w="190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757941"/>
            <a:ext cx="4315972" cy="2427734"/>
          </a:xfrm>
          <a:prstGeom prst="roundRect">
            <a:avLst>
              <a:gd name="adj" fmla="val 16667"/>
            </a:avLst>
          </a:prstGeom>
          <a:ln w="190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8529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33847"/>
            <a:ext cx="7550356" cy="4530213"/>
          </a:xfrm>
          <a:prstGeom prst="roundRect">
            <a:avLst>
              <a:gd name="adj" fmla="val 16667"/>
            </a:avLst>
          </a:prstGeom>
          <a:ln w="190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1694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9502"/>
            <a:ext cx="4680520" cy="2808312"/>
          </a:xfrm>
          <a:prstGeom prst="roundRect">
            <a:avLst>
              <a:gd name="adj" fmla="val 16667"/>
            </a:avLst>
          </a:prstGeom>
          <a:ln w="190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707654"/>
            <a:ext cx="4869695" cy="3240360"/>
          </a:xfrm>
          <a:prstGeom prst="roundRect">
            <a:avLst>
              <a:gd name="adj" fmla="val 16667"/>
            </a:avLst>
          </a:prstGeom>
          <a:ln w="190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26164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95486"/>
            <a:ext cx="7056784" cy="4704524"/>
          </a:xfrm>
          <a:prstGeom prst="roundRect">
            <a:avLst>
              <a:gd name="adj" fmla="val 16667"/>
            </a:avLst>
          </a:prstGeom>
          <a:ln w="190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3686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95486"/>
            <a:ext cx="7212406" cy="4808271"/>
          </a:xfrm>
          <a:prstGeom prst="roundRect">
            <a:avLst>
              <a:gd name="adj" fmla="val 16667"/>
            </a:avLst>
          </a:prstGeom>
          <a:ln w="190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9414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691680" y="483518"/>
            <a:ext cx="5832648" cy="11521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763688" y="884208"/>
            <a:ext cx="5688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anose="020B0A04020102020204" pitchFamily="34" charset="0"/>
              </a:rPr>
              <a:t>СПАСИБО ЗА ВНИМАНИЕ!</a:t>
            </a:r>
            <a:endParaRPr lang="ru-RU" sz="2800" i="1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73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136494" y="339502"/>
            <a:ext cx="6666493" cy="194421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246668" y="339501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3200" i="1" dirty="0" smtClean="0">
                <a:solidFill>
                  <a:srgbClr val="C00000"/>
                </a:solidFill>
                <a:effectLst/>
                <a:latin typeface="Arial Black" pitchFamily="34" charset="0"/>
              </a:rPr>
              <a:t>Методический</a:t>
            </a:r>
            <a:r>
              <a:rPr lang="ru-RU" sz="2800" i="1" dirty="0" smtClean="0">
                <a:solidFill>
                  <a:srgbClr val="C00000"/>
                </a:solidFill>
                <a:effectLst/>
                <a:latin typeface="Arial Black" pitchFamily="34" charset="0"/>
              </a:rPr>
              <a:t> семинар</a:t>
            </a:r>
            <a:endParaRPr lang="ru-RU" sz="2800" i="1" dirty="0">
              <a:solidFill>
                <a:srgbClr val="C00000"/>
              </a:solidFill>
              <a:effectLst/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17413" y="1131590"/>
            <a:ext cx="59046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Подготовила С.А. Бредихина,</a:t>
            </a:r>
          </a:p>
          <a:p>
            <a:pPr algn="ctr"/>
            <a:r>
              <a:rPr lang="ru-RU" sz="2000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 учитель физической культуры</a:t>
            </a:r>
          </a:p>
          <a:p>
            <a:pPr algn="ctr"/>
            <a:r>
              <a:rPr lang="ru-RU" sz="2000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 МБОУ «Гимназия №25 города Курска</a:t>
            </a:r>
            <a:endParaRPr lang="ru-RU" sz="2000" i="1" dirty="0">
              <a:solidFill>
                <a:srgbClr val="000066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683568" y="375158"/>
            <a:ext cx="8123940" cy="12003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740768" y="375158"/>
            <a:ext cx="80667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Тема: </a:t>
            </a:r>
            <a:r>
              <a:rPr lang="ru-RU" sz="2400" b="1" i="1" dirty="0" smtClean="0">
                <a:solidFill>
                  <a:srgbClr val="000066"/>
                </a:solidFill>
                <a:effectLst/>
                <a:latin typeface="Arial Black" panose="020B0A04020102020204" pitchFamily="34" charset="0"/>
              </a:rPr>
              <a:t>«Игровые технологии как инструмент оптимизации двигательной активности младших школьников»</a:t>
            </a:r>
            <a:endParaRPr lang="ru-RU" sz="2400" b="1" i="1" dirty="0">
              <a:solidFill>
                <a:srgbClr val="000066"/>
              </a:solidFill>
              <a:effectLst/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868" y="1801050"/>
            <a:ext cx="4032448" cy="3024336"/>
          </a:xfrm>
          <a:prstGeom prst="roundRect">
            <a:avLst>
              <a:gd name="adj" fmla="val 16667"/>
            </a:avLst>
          </a:prstGeom>
          <a:ln w="19050">
            <a:solidFill>
              <a:schemeClr val="tx2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91" y="1707654"/>
            <a:ext cx="4032448" cy="3024336"/>
          </a:xfrm>
          <a:prstGeom prst="roundRect">
            <a:avLst>
              <a:gd name="adj" fmla="val 16667"/>
            </a:avLst>
          </a:prstGeom>
          <a:ln w="12700">
            <a:solidFill>
              <a:schemeClr val="tx2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1373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67544" y="339502"/>
            <a:ext cx="8280920" cy="261610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39552" y="339502"/>
            <a:ext cx="820891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Актуальность темы</a:t>
            </a:r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anose="020B0A04020102020204" pitchFamily="34" charset="0"/>
              </a:rPr>
              <a:t>: </a:t>
            </a:r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  <a:effectLst/>
                <a:latin typeface="Arial Black" panose="020B0A04020102020204" pitchFamily="34" charset="0"/>
              </a:rPr>
              <a:t>Оздоровительная направленность  образовательного процесса, адаптации младших школьников к новому режиму психофизической активности, регуляции и нормированию их интеллектуальной, эмоциональной и физической нагрузки, сохранения и укрепления здоровья через двигательную активность на уроках физической культуры.</a:t>
            </a:r>
            <a:endParaRPr lang="ru-RU" sz="2000" i="1" dirty="0">
              <a:solidFill>
                <a:schemeClr val="tx2">
                  <a:lumMod val="50000"/>
                </a:schemeClr>
              </a:solidFill>
              <a:effectLst/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331640" y="555526"/>
            <a:ext cx="7488832" cy="208823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331640" y="619673"/>
            <a:ext cx="73448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Цель применения игровых технологий на уроках физической культуры младших школьников: </a:t>
            </a:r>
            <a:r>
              <a:rPr lang="ru-RU" sz="2000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формирование познавательного интереса у учащихся к двигательной активности и гармонического физического развития через разнообразные игровые формы обучения</a:t>
            </a:r>
            <a:endParaRPr lang="ru-RU" sz="2000" i="1" dirty="0">
              <a:solidFill>
                <a:srgbClr val="000066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267494"/>
            <a:ext cx="5040560" cy="331236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82572" y="482496"/>
            <a:ext cx="511256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Игровые технологии на уроках физкультуры применяются для: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 </a:t>
            </a:r>
            <a:r>
              <a:rPr lang="ru-RU" sz="1600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обучения двигательным действиям;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развития различных физических качеств;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i="1" dirty="0">
                <a:solidFill>
                  <a:srgbClr val="000066"/>
                </a:solidFill>
                <a:latin typeface="Arial Black" panose="020B0A04020102020204" pitchFamily="34" charset="0"/>
              </a:rPr>
              <a:t>ф</a:t>
            </a:r>
            <a:r>
              <a:rPr lang="ru-RU" sz="1600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ормирование понятий о нормах общественного поведения;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воспитания культурных навыков поведения;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i="1" dirty="0">
                <a:solidFill>
                  <a:srgbClr val="000066"/>
                </a:solidFill>
                <a:latin typeface="Arial Black" panose="020B0A04020102020204" pitchFamily="34" charset="0"/>
              </a:rPr>
              <a:t>у</a:t>
            </a:r>
            <a:r>
              <a:rPr lang="ru-RU" sz="1600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величения положительных эмоций от занятий физической культурой;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600" i="1" dirty="0">
                <a:solidFill>
                  <a:srgbClr val="000066"/>
                </a:solidFill>
                <a:latin typeface="Arial Black" panose="020B0A04020102020204" pitchFamily="34" charset="0"/>
              </a:rPr>
              <a:t>п</a:t>
            </a:r>
            <a:r>
              <a:rPr lang="ru-RU" sz="1600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овышения интереса к предмету.</a:t>
            </a:r>
          </a:p>
          <a:p>
            <a:endParaRPr lang="ru-RU" sz="1600" dirty="0">
              <a:solidFill>
                <a:srgbClr val="000066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140" y="411510"/>
            <a:ext cx="3318669" cy="2489002"/>
          </a:xfrm>
          <a:prstGeom prst="roundRect">
            <a:avLst>
              <a:gd name="adj" fmla="val 16667"/>
            </a:avLst>
          </a:prstGeom>
          <a:ln w="19050">
            <a:solidFill>
              <a:srgbClr val="000066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915816" y="405101"/>
            <a:ext cx="3456384" cy="86409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167844" y="513983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НАПРАВЛЕНИЕ РАБОТЫ</a:t>
            </a:r>
            <a:endParaRPr lang="ru-RU" i="1" dirty="0">
              <a:solidFill>
                <a:srgbClr val="C00000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9361" y="1269197"/>
            <a:ext cx="2278424" cy="1163107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72840" y="2859781"/>
            <a:ext cx="2709889" cy="1594181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842864" y="1850750"/>
            <a:ext cx="2749512" cy="99780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732240" y="1187362"/>
            <a:ext cx="2153636" cy="1212301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82622" y="1301226"/>
            <a:ext cx="22451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Увеличение двигательной активности обучающихся</a:t>
            </a:r>
            <a:endParaRPr lang="ru-RU" sz="1600" i="1" dirty="0">
              <a:solidFill>
                <a:srgbClr val="000066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31639" y="2896975"/>
            <a:ext cx="25922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Совершенствование физического воспитания на основе реализации индивидуального подхода</a:t>
            </a:r>
            <a:endParaRPr lang="ru-RU" sz="1600" i="1" dirty="0">
              <a:solidFill>
                <a:srgbClr val="000066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96760" y="1962945"/>
            <a:ext cx="2664296" cy="830997"/>
          </a:xfrm>
          <a:prstGeom prst="rect">
            <a:avLst/>
          </a:prstGeom>
          <a:noFill/>
          <a:ln>
            <a:solidFill>
              <a:srgbClr val="FF33CC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Построение уроков на основе принципов </a:t>
            </a:r>
            <a:r>
              <a:rPr lang="ru-RU" sz="1600" i="1" dirty="0" err="1" smtClean="0">
                <a:solidFill>
                  <a:srgbClr val="000066"/>
                </a:solidFill>
                <a:latin typeface="Arial Black" panose="020B0A04020102020204" pitchFamily="34" charset="0"/>
              </a:rPr>
              <a:t>здоровьесбережения</a:t>
            </a:r>
            <a:endParaRPr lang="ru-RU" sz="1600" i="1" dirty="0">
              <a:solidFill>
                <a:srgbClr val="000066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61056" y="1254903"/>
            <a:ext cx="2363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>
                <a:solidFill>
                  <a:srgbClr val="000066"/>
                </a:solidFill>
                <a:latin typeface="Arial Black" panose="020B0A04020102020204" pitchFamily="34" charset="0"/>
              </a:rPr>
              <a:t>Использование здоровье сберегающих технологий</a:t>
            </a:r>
            <a:endParaRPr lang="ru-RU" sz="1600" i="1" dirty="0">
              <a:solidFill>
                <a:srgbClr val="000066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16" name="Прямая со стрелкой 15"/>
          <p:cNvCxnSpPr>
            <a:stCxn id="4" idx="1"/>
          </p:cNvCxnSpPr>
          <p:nvPr/>
        </p:nvCxnSpPr>
        <p:spPr>
          <a:xfrm flipH="1">
            <a:off x="1763688" y="837149"/>
            <a:ext cx="1152128" cy="417754"/>
          </a:xfrm>
          <a:prstGeom prst="straightConnector1">
            <a:avLst/>
          </a:prstGeom>
          <a:ln w="1905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4" idx="3"/>
            <a:endCxn id="10" idx="0"/>
          </p:cNvCxnSpPr>
          <p:nvPr/>
        </p:nvCxnSpPr>
        <p:spPr>
          <a:xfrm>
            <a:off x="6372200" y="837149"/>
            <a:ext cx="1436858" cy="350213"/>
          </a:xfrm>
          <a:prstGeom prst="straightConnector1">
            <a:avLst/>
          </a:prstGeom>
          <a:ln w="1905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8" idx="0"/>
          </p:cNvCxnSpPr>
          <p:nvPr/>
        </p:nvCxnSpPr>
        <p:spPr>
          <a:xfrm flipH="1">
            <a:off x="2627785" y="1269197"/>
            <a:ext cx="792087" cy="1590584"/>
          </a:xfrm>
          <a:prstGeom prst="straightConnector1">
            <a:avLst/>
          </a:prstGeom>
          <a:ln w="1905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5004048" y="1301226"/>
            <a:ext cx="360040" cy="538609"/>
          </a:xfrm>
          <a:prstGeom prst="straightConnector1">
            <a:avLst/>
          </a:prstGeom>
          <a:ln w="1905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11560" y="267494"/>
            <a:ext cx="7992888" cy="709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971600" y="330791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anose="020B0A04020102020204" pitchFamily="34" charset="0"/>
              </a:rPr>
              <a:t>Организация педагогического процесса гимназии по развитию двигательных способностей</a:t>
            </a:r>
            <a:endParaRPr lang="ru-RU" i="1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19872" y="2139702"/>
            <a:ext cx="1872208" cy="64807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983026" y="1203598"/>
            <a:ext cx="1728192" cy="64807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732240" y="2390890"/>
            <a:ext cx="2016224" cy="50871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671298" y="3314423"/>
            <a:ext cx="1728192" cy="64807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67015" y="3428700"/>
            <a:ext cx="1800200" cy="64807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1560" y="2294460"/>
            <a:ext cx="1728192" cy="64807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97821" y="1203598"/>
            <a:ext cx="1728192" cy="64807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563888" y="2094406"/>
            <a:ext cx="17281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Двигательная активность обучающихся</a:t>
            </a:r>
            <a:endParaRPr lang="ru-RU" sz="1400" i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56718" y="1266024"/>
            <a:ext cx="161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Спортивные соревнования</a:t>
            </a:r>
            <a:endParaRPr lang="ru-RU" sz="1400" i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3568" y="2376380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Подвижные игры</a:t>
            </a:r>
            <a:endParaRPr lang="ru-RU" sz="1400" i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55676" y="3383404"/>
            <a:ext cx="19082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Динамическая пауза на свежем воздухе</a:t>
            </a:r>
            <a:endParaRPr lang="ru-RU" sz="1400" i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32574" y="3383404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Игровые перемены</a:t>
            </a:r>
            <a:endParaRPr lang="ru-RU" sz="1400" i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68244" y="2464608"/>
            <a:ext cx="19802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Физкультминутка</a:t>
            </a:r>
            <a:endParaRPr lang="ru-RU" sz="1400" i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90710" y="1314127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Спортивные праздники</a:t>
            </a:r>
            <a:endParaRPr lang="ru-RU" sz="1400" i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03534" y="3798032"/>
            <a:ext cx="1728192" cy="48067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E70F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Урок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785411" y="3884581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Урок</a:t>
            </a:r>
            <a:endParaRPr lang="ru-RU" sz="1600" i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563888" y="1141172"/>
            <a:ext cx="1728192" cy="64807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3567215" y="1314127"/>
            <a:ext cx="17248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День здоровья</a:t>
            </a:r>
            <a:endParaRPr lang="ru-RU" sz="1400" i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24" name="Прямая соединительная линия 23"/>
          <p:cNvCxnSpPr>
            <a:stCxn id="21" idx="2"/>
            <a:endCxn id="12" idx="0"/>
          </p:cNvCxnSpPr>
          <p:nvPr/>
        </p:nvCxnSpPr>
        <p:spPr>
          <a:xfrm>
            <a:off x="4427984" y="1789244"/>
            <a:ext cx="0" cy="305162"/>
          </a:xfrm>
          <a:prstGeom prst="line">
            <a:avLst/>
          </a:prstGeom>
          <a:ln w="1905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726013" y="1509786"/>
            <a:ext cx="810090" cy="612068"/>
          </a:xfrm>
          <a:prstGeom prst="line">
            <a:avLst/>
          </a:prstGeom>
          <a:ln w="1905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364129" y="2390890"/>
            <a:ext cx="1080120" cy="19494"/>
          </a:xfrm>
          <a:prstGeom prst="line">
            <a:avLst/>
          </a:prstGeom>
          <a:ln w="1905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4433483" y="2793806"/>
            <a:ext cx="0" cy="1010258"/>
          </a:xfrm>
          <a:prstGeom prst="line">
            <a:avLst/>
          </a:prstGeom>
          <a:ln w="1905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 flipV="1">
            <a:off x="5292080" y="2645245"/>
            <a:ext cx="690946" cy="647658"/>
          </a:xfrm>
          <a:prstGeom prst="line">
            <a:avLst/>
          </a:prstGeom>
          <a:ln w="1905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endCxn id="12" idx="3"/>
          </p:cNvCxnSpPr>
          <p:nvPr/>
        </p:nvCxnSpPr>
        <p:spPr>
          <a:xfrm flipH="1" flipV="1">
            <a:off x="5292080" y="2463738"/>
            <a:ext cx="1440160" cy="870"/>
          </a:xfrm>
          <a:prstGeom prst="line">
            <a:avLst/>
          </a:prstGeom>
          <a:ln w="1905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5220072" y="1789244"/>
            <a:ext cx="792088" cy="368460"/>
          </a:xfrm>
          <a:prstGeom prst="line">
            <a:avLst/>
          </a:prstGeom>
          <a:ln w="1905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2904189" y="2787774"/>
            <a:ext cx="663026" cy="640926"/>
          </a:xfrm>
          <a:prstGeom prst="line">
            <a:avLst/>
          </a:prstGeom>
          <a:ln w="19050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778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547664" y="267494"/>
            <a:ext cx="5976664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619672" y="370860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Современный урок в школе. Какой он?</a:t>
            </a:r>
            <a:endParaRPr lang="ru-RU" sz="2000" i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987574"/>
            <a:ext cx="5472608" cy="3283566"/>
          </a:xfrm>
          <a:prstGeom prst="roundRect">
            <a:avLst>
              <a:gd name="adj" fmla="val 16667"/>
            </a:avLst>
          </a:prstGeom>
          <a:ln w="19050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5272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</TotalTime>
  <Words>341</Words>
  <Application>Microsoft Office PowerPoint</Application>
  <PresentationFormat>Экран (16:9)</PresentationFormat>
  <Paragraphs>56</Paragraphs>
  <Slides>19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Arial Black</vt:lpstr>
      <vt:lpstr>Calibri</vt:lpstr>
      <vt:lpstr>Courier New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Свет</cp:lastModifiedBy>
  <cp:revision>45</cp:revision>
  <dcterms:created xsi:type="dcterms:W3CDTF">2016-06-03T14:12:26Z</dcterms:created>
  <dcterms:modified xsi:type="dcterms:W3CDTF">2024-02-11T18:05:19Z</dcterms:modified>
</cp:coreProperties>
</file>