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9" r:id="rId11"/>
    <p:sldId id="274" r:id="rId12"/>
    <p:sldId id="264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22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256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635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9496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369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2761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739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67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966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58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75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4647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1798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76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60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411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51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B4652F-F5F4-4C0E-851C-4482E3A9590F}" type="datetimeFigureOut">
              <a:rPr lang="ru-RU" smtClean="0"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4C6F892-7FFA-48CE-AE9D-FCED1324D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77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  <p:sldLayoutId id="2147483864" r:id="rId15"/>
    <p:sldLayoutId id="2147483865" r:id="rId16"/>
    <p:sldLayoutId id="21474838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g0.liveinternet.ru/images/attach/c/0/113/277/113277584_large_4000579_85015770_f0fa775278be.jpg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g0.liveinternet.ru/images/attach/c/0/113/277/113277586_large_4000579_poltoracky_a_a_2_1_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hyperlink" Target="https://rg.ru/2017/07/03/rodina-odnoklassniki-pushkina.html" TargetMode="External"/><Relationship Id="rId7" Type="http://schemas.openxmlformats.org/officeDocument/2006/relationships/hyperlink" Target="https://fb.ru/article/362623/ekaterina-pavlovna-bakunina-biografiya-znakomstvo-s-pushkinyim-stihi-pushkina-posvyaschennyie-bakuninoy" TargetMode="External"/><Relationship Id="rId2" Type="http://schemas.openxmlformats.org/officeDocument/2006/relationships/hyperlink" Target="http://dekabrist.mybb.ru/viewtopic.php?id=250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infourok.ru/aleksandr-sergeevich-pushkin-i-ekaterina-bakunina-4728024.html" TargetMode="External"/><Relationship Id="rId5" Type="http://schemas.openxmlformats.org/officeDocument/2006/relationships/hyperlink" Target="https://muromlena57.livejournal.com/24320.html" TargetMode="External"/><Relationship Id="rId4" Type="http://schemas.openxmlformats.org/officeDocument/2006/relationships/hyperlink" Target="https://kulturologia.ru/blogs/250622/53602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2" y="2191407"/>
            <a:ext cx="9601196" cy="9459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Муниципальное общеобразовательное учреждение</a:t>
            </a:r>
            <a:br>
              <a:rPr lang="ru-RU" sz="3100" dirty="0"/>
            </a:br>
            <a:r>
              <a:rPr lang="ru-RU" sz="3100" dirty="0"/>
              <a:t>средняя общеобразовательная школа № 13 им. Р.А. Наумова</a:t>
            </a:r>
            <a:br>
              <a:rPr lang="ru-RU" sz="3100" dirty="0"/>
            </a:br>
            <a:r>
              <a:rPr lang="ru-RU" sz="3100" dirty="0"/>
              <a:t>городского округа город Буй Костромской области</a:t>
            </a:r>
            <a:br>
              <a:rPr lang="ru-RU" sz="3100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b="1" dirty="0"/>
              <a:t>Тема проекта: </a:t>
            </a:r>
            <a:r>
              <a:rPr lang="ru-RU" b="1" dirty="0" smtClean="0"/>
              <a:t>«</a:t>
            </a:r>
            <a:r>
              <a:rPr lang="ru-RU" b="1" dirty="0"/>
              <a:t>Костромские «тропинки» </a:t>
            </a:r>
            <a:r>
              <a:rPr lang="ru-RU" b="1" dirty="0" smtClean="0"/>
              <a:t>А.С</a:t>
            </a:r>
            <a:r>
              <a:rPr lang="ru-RU" b="1" dirty="0"/>
              <a:t>. Пушкина»</a:t>
            </a:r>
            <a:endParaRPr lang="ru-RU" dirty="0"/>
          </a:p>
          <a:p>
            <a:pPr algn="r"/>
            <a:r>
              <a:rPr lang="ru-RU" dirty="0"/>
              <a:t>Автор проекта: </a:t>
            </a:r>
          </a:p>
          <a:p>
            <a:pPr marL="0" indent="0" algn="r">
              <a:buNone/>
            </a:pPr>
            <a:r>
              <a:rPr lang="ru-RU" dirty="0"/>
              <a:t>Смирнова Полина, ученица 8 а класса</a:t>
            </a:r>
          </a:p>
          <a:p>
            <a:pPr marL="0" indent="0" algn="r">
              <a:buNone/>
            </a:pPr>
            <a:r>
              <a:rPr lang="ru-RU" dirty="0"/>
              <a:t> </a:t>
            </a:r>
          </a:p>
          <a:p>
            <a:pPr algn="r"/>
            <a:r>
              <a:rPr lang="ru-RU" dirty="0"/>
              <a:t>Руководитель проекта: </a:t>
            </a:r>
          </a:p>
          <a:p>
            <a:pPr marL="0" indent="0" algn="r">
              <a:buNone/>
            </a:pPr>
            <a:r>
              <a:rPr lang="ru-RU" dirty="0" err="1"/>
              <a:t>Йокса</a:t>
            </a:r>
            <a:r>
              <a:rPr lang="ru-RU" dirty="0"/>
              <a:t> Любовь Ивановна,</a:t>
            </a:r>
          </a:p>
          <a:p>
            <a:pPr marL="0" indent="0" algn="r">
              <a:buNone/>
            </a:pPr>
            <a:r>
              <a:rPr lang="ru-RU" dirty="0"/>
              <a:t>учитель  русского языка и литературы</a:t>
            </a:r>
          </a:p>
          <a:p>
            <a:pPr algn="ctr"/>
            <a:r>
              <a:rPr lang="ru-RU" dirty="0"/>
              <a:t> </a:t>
            </a:r>
            <a:r>
              <a:rPr lang="ru-RU" dirty="0" smtClean="0"/>
              <a:t>Буй, 2023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28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8648" y="1119352"/>
            <a:ext cx="5454869" cy="1166647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Худ. Стрешнев </a:t>
            </a:r>
            <a:r>
              <a:rPr lang="ru-RU" sz="3100" b="1" dirty="0"/>
              <a:t>Яков, крепостной человек Бакуниных</a:t>
            </a:r>
            <a:r>
              <a:rPr lang="ru-RU" sz="3100" b="1" dirty="0" smtClean="0"/>
              <a:t>.</a:t>
            </a:r>
            <a:br>
              <a:rPr lang="ru-RU" sz="3100" b="1" dirty="0" smtClean="0"/>
            </a:br>
            <a:r>
              <a:rPr lang="ru-RU" sz="3100" b="1" dirty="0" smtClean="0"/>
              <a:t> </a:t>
            </a:r>
            <a:r>
              <a:rPr lang="ru-RU" sz="3100" b="1" dirty="0"/>
              <a:t>Анна Борисовна Бакунина, </a:t>
            </a:r>
            <a:r>
              <a:rPr lang="ru-RU" sz="3100" b="1" dirty="0" smtClean="0"/>
              <a:t>1832 </a:t>
            </a:r>
            <a:r>
              <a:rPr lang="ru-RU" sz="3100" b="1" dirty="0"/>
              <a:t> </a:t>
            </a:r>
          </a:p>
        </p:txBody>
      </p:sp>
      <p:pic>
        <p:nvPicPr>
          <p:cNvPr id="7170" name="Picture 2" descr="4000579_009070 (500x482, 95Kb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414" y="788276"/>
            <a:ext cx="4191958" cy="508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4000579_493PX1 (493x600, 76Kb)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45" y="2774321"/>
            <a:ext cx="2613117" cy="309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25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Место, где стоял барский дом </a:t>
            </a:r>
            <a:r>
              <a:rPr lang="ru-RU" sz="2800" b="1" u="sng" dirty="0" smtClean="0"/>
              <a:t>2022г.</a:t>
            </a:r>
            <a:br>
              <a:rPr lang="ru-RU" sz="2800" b="1" u="sng" dirty="0" smtClean="0"/>
            </a:br>
            <a:r>
              <a:rPr lang="ru-RU" sz="2800" b="1" dirty="0" smtClean="0"/>
              <a:t>Нижний пруд в Райково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975" y="2560638"/>
            <a:ext cx="4413249" cy="33099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2560638"/>
            <a:ext cx="4413249" cy="3309937"/>
          </a:xfrm>
        </p:spPr>
      </p:pic>
    </p:spTree>
    <p:extLst>
      <p:ext uri="{BB962C8B-B14F-4D97-AF65-F5344CB8AC3E}">
        <p14:creationId xmlns:p14="http://schemas.microsoft.com/office/powerpoint/2010/main" val="376945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Портрет работы Е.П</a:t>
            </a:r>
            <a:r>
              <a:rPr lang="ru-RU" sz="2800" b="1" dirty="0" smtClean="0"/>
              <a:t>. Бакуниной </a:t>
            </a:r>
            <a:r>
              <a:rPr lang="ru-RU" sz="2800" b="1" dirty="0"/>
              <a:t>(1824</a:t>
            </a:r>
            <a:r>
              <a:rPr lang="ru-RU" sz="2800" b="1" dirty="0" smtClean="0"/>
              <a:t>)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Анна Борисовна Бакунина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В1835 г. Анна Борисовна в возрасте 32 лет умирает от чахотки, а Бакунин увольняется с должности попечителя Костромской гимназии и становится советником Московской палаты уголовного суда.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6146" name="Picture 2" descr="4000579_490PX1 (490x600, 35Kb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580" y="2443655"/>
            <a:ext cx="2896578" cy="342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3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А.П. Бакунин 1797-1862</a:t>
            </a:r>
            <a:endParaRPr lang="ru-RU" sz="28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Летом навещает </a:t>
            </a:r>
            <a:r>
              <a:rPr lang="ru-RU" dirty="0" err="1"/>
              <a:t>вичугское</a:t>
            </a:r>
            <a:r>
              <a:rPr lang="ru-RU" dirty="0"/>
              <a:t> имение, там знакомится с дочерью местного помещика Марией Александровной Шулепниковой. Они венчаются в с. Спас-</a:t>
            </a:r>
            <a:r>
              <a:rPr lang="ru-RU" dirty="0" err="1"/>
              <a:t>Нозога</a:t>
            </a:r>
            <a:r>
              <a:rPr lang="ru-RU" dirty="0"/>
              <a:t> близ Плёса. В приданое Александр Павлович получил </a:t>
            </a:r>
            <a:r>
              <a:rPr lang="ru-RU" dirty="0" err="1"/>
              <a:t>вичугские</a:t>
            </a:r>
            <a:r>
              <a:rPr lang="ru-RU" dirty="0"/>
              <a:t> деревни</a:t>
            </a:r>
          </a:p>
          <a:p>
            <a:r>
              <a:rPr lang="ru-RU" dirty="0"/>
              <a:t>Бакунина переводят в Санкт-Петербург на должность директора департамента госимущества.</a:t>
            </a:r>
            <a:br>
              <a:rPr lang="ru-RU" dirty="0"/>
            </a:br>
            <a:r>
              <a:rPr lang="ru-RU" dirty="0"/>
              <a:t>В1842 – он назначен тверским гражданским губернатором, в должности прослужит 15 лет и получит знак отличия за беспорочную службу.</a:t>
            </a:r>
          </a:p>
          <a:p>
            <a:r>
              <a:rPr lang="ru-RU" dirty="0"/>
              <a:t>Про Бакунина писали, что он «постепенно стал настоящим хозяином Тверской губернии, а хозяин должен всё знать, всё контролировать». Таковым он и стал.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9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Фотография Александра Павловича Бакунина 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800" b="1" i="1" dirty="0" smtClean="0"/>
              <a:t>1860-х </a:t>
            </a:r>
            <a:r>
              <a:rPr lang="ru-RU" sz="2800" b="1" i="1" dirty="0"/>
              <a:t>годов</a:t>
            </a:r>
            <a:endParaRPr lang="ru-RU" sz="28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1857 – ушел в отставку в результате возникших непониманий с министром внутренних дел С. С. Ланским. В рапорте указал — «по болезни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1862 </a:t>
            </a:r>
            <a:r>
              <a:rPr lang="ru-RU" dirty="0"/>
              <a:t>– из-за ухудшения здоровья уехал с женой на лечение в Ниццу, где и скончался.</a:t>
            </a:r>
          </a:p>
          <a:p>
            <a:endParaRPr lang="ru-RU" dirty="0"/>
          </a:p>
        </p:txBody>
      </p:sp>
      <p:pic>
        <p:nvPicPr>
          <p:cNvPr id="9218" name="Picture 2" descr="4000579_460pxAl_Pavl_Bakunin_adult (460x599, 68Kb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708" y="1702676"/>
            <a:ext cx="2865077" cy="416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8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Сын</a:t>
            </a:r>
            <a:r>
              <a:rPr lang="ru-RU" sz="2800" dirty="0"/>
              <a:t> от первого брака с Анной Борисовной </a:t>
            </a:r>
            <a:r>
              <a:rPr lang="ru-RU" sz="2800" dirty="0" smtClean="0"/>
              <a:t>Зеленской, 1893г.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Сын</a:t>
            </a:r>
            <a:r>
              <a:rPr lang="ru-RU" dirty="0" smtClean="0"/>
              <a:t> </a:t>
            </a:r>
            <a:r>
              <a:rPr lang="ru-RU" dirty="0"/>
              <a:t>от первого брака с Анной Борисовной Зеленской</a:t>
            </a:r>
          </a:p>
          <a:p>
            <a:r>
              <a:rPr lang="ru-RU" b="1" dirty="0"/>
              <a:t>Николай Александрович</a:t>
            </a:r>
            <a:r>
              <a:rPr lang="ru-RU" dirty="0"/>
              <a:t> в 1860 г. стал </a:t>
            </a:r>
            <a:r>
              <a:rPr lang="ru-RU" b="1" dirty="0"/>
              <a:t>основателем стекольного завода в п. Сазоново Вологодской обл.</a:t>
            </a:r>
            <a:r>
              <a:rPr lang="ru-RU" dirty="0"/>
              <a:t> </a:t>
            </a:r>
            <a:r>
              <a:rPr lang="ru-RU" dirty="0" err="1"/>
              <a:t>Бакунинский</a:t>
            </a:r>
            <a:r>
              <a:rPr lang="ru-RU" dirty="0"/>
              <a:t> стеклозавод позднее стал именоваться Покровским. </a:t>
            </a:r>
          </a:p>
          <a:p>
            <a:endParaRPr lang="ru-RU" dirty="0"/>
          </a:p>
        </p:txBody>
      </p:sp>
      <p:pic>
        <p:nvPicPr>
          <p:cNvPr id="8194" name="Picture 2" descr="4000579_Nikolay_Bakunun (285x358, 38Kb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247" y="2560638"/>
            <a:ext cx="2635005" cy="330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5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А.С. Пушкин и А.П. Бакунин.</a:t>
            </a:r>
            <a:br>
              <a:rPr lang="ru-RU" sz="2800" b="1" dirty="0" smtClean="0"/>
            </a:br>
            <a:r>
              <a:rPr lang="ru-RU" sz="2800" b="1" dirty="0" smtClean="0"/>
              <a:t>Заключение</a:t>
            </a:r>
            <a:endParaRPr lang="ru-RU" sz="28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Х</a:t>
            </a:r>
            <a:r>
              <a:rPr lang="ru-RU" dirty="0" smtClean="0"/>
              <a:t>отя </a:t>
            </a:r>
            <a:r>
              <a:rPr lang="ru-RU" dirty="0"/>
              <a:t>с Пушкиным Бакунин особо близок не был, в декабристах не состоял и мемуаров о лицейских годах не оставил, но прожил он вполне правильную жизнь, много лет прослужил гражданским губернатором Твери, зарекомендовав себя  честным руководителем и порядочным человеком, </a:t>
            </a:r>
            <a:r>
              <a:rPr lang="ru-RU" b="1" dirty="0"/>
              <a:t>лицеист первого (пушкинского, 1817 г.) выпуска.</a:t>
            </a:r>
          </a:p>
          <a:p>
            <a:r>
              <a:rPr lang="ru-RU" dirty="0"/>
              <a:t>В октябре 1823 г. участвовал в праздновании лицейской годовщины в Царском селе вместе с Пушкиным и другими товарищами. Позднее Пушкин встречался с Бакуниным и его женой Анной Борисовной, урождённой Зеленской.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14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Знакомство А.С. Пушкина с Екатериной Павловной Бакуниной (1795-1869),</a:t>
            </a:r>
            <a:r>
              <a:rPr lang="ru-RU" sz="2800" dirty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сестрой </a:t>
            </a:r>
            <a:r>
              <a:rPr lang="ru-RU" sz="2800" b="1" dirty="0"/>
              <a:t>А.П. Бакунина, адресатом ранней лирики </a:t>
            </a:r>
            <a:r>
              <a:rPr lang="ru-RU" sz="2800" b="1" dirty="0" smtClean="0"/>
              <a:t>поэта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i="1" dirty="0" smtClean="0"/>
              <a:t>О </a:t>
            </a:r>
            <a:r>
              <a:rPr lang="ru-RU" i="1" dirty="0"/>
              <a:t>милая, повсюду ты со мною,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Но я уныл и втайне я грущу.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Блеснет ли день за синею горою,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Взойдет ли ночь с осеннею луною —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Я всё тебя, прелестный друг, ищу;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Засну ли я, лишь о тебе мечтаю.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Одну тебя в неверном вижу сне;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Задумаюсь — невольно призываю,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Заслушаюсь — твой голос слышен мне.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Рассеянный сижу между друзьями,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Невнятен мне их шумный разговор,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Гляжу на них недвижными глазами,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Не узнает уж их мой хладный взор!</a:t>
            </a:r>
            <a:endParaRPr lang="ru-RU" dirty="0"/>
          </a:p>
          <a:p>
            <a:r>
              <a:rPr lang="ru-RU" dirty="0"/>
              <a:t>Из стих. А.С. Пушкина «Разлука», 1816</a:t>
            </a:r>
          </a:p>
          <a:p>
            <a:endParaRPr lang="ru-RU" dirty="0"/>
          </a:p>
        </p:txBody>
      </p:sp>
      <p:pic>
        <p:nvPicPr>
          <p:cNvPr id="10242" name="Picture 2" descr="https://i.pinimg.com/736x/80/78/b2/8078b2dde6aa1a729ce29f39bd310c80--vintage-printable-vintage-fashio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083" y="2159876"/>
            <a:ext cx="2881847" cy="3710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9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Домашнее образование было весьма достойным, </a:t>
            </a:r>
            <a:r>
              <a:rPr lang="ru-RU" dirty="0" smtClean="0"/>
              <a:t>шесть </a:t>
            </a:r>
            <a:r>
              <a:rPr lang="ru-RU" dirty="0"/>
              <a:t>лет семья Бакуниных прожила в Европе. В 1804 г. из-за финансовых </a:t>
            </a:r>
            <a:r>
              <a:rPr lang="ru-RU" dirty="0" smtClean="0"/>
              <a:t>трудностей вернулись </a:t>
            </a:r>
            <a:r>
              <a:rPr lang="ru-RU" dirty="0"/>
              <a:t>в Санкт-Петербург, где после смерти отца Екатерина и два ее младших брата были взяты под опеку дедом по материнской линии А. </a:t>
            </a:r>
            <a:r>
              <a:rPr lang="ru-RU" dirty="0" err="1"/>
              <a:t>Саблуковым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 descr="https://i.pinimg.com/originals/55/14/d4/5514d4c09bdfeaa2f2f895920bcc95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528" y="982132"/>
            <a:ext cx="3064010" cy="488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56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Пушкин - лицеист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412124"/>
            <a:ext cx="4718304" cy="361030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После того как </a:t>
            </a:r>
            <a:r>
              <a:rPr lang="ru-RU" dirty="0" smtClean="0"/>
              <a:t>брат Александр </a:t>
            </a:r>
            <a:r>
              <a:rPr lang="ru-RU" dirty="0"/>
              <a:t>поступил в Царскосельский Лицей, на лето Катерина с матерью переселялись в Царское Село, получали приглашения на балы и праздники лицея. </a:t>
            </a:r>
            <a:endParaRPr lang="ru-RU" dirty="0" smtClean="0"/>
          </a:p>
          <a:p>
            <a:r>
              <a:rPr lang="ru-RU" dirty="0" smtClean="0"/>
              <a:t>Там </a:t>
            </a:r>
            <a:r>
              <a:rPr lang="ru-RU" dirty="0"/>
              <a:t>Пушкин впервые ее и увидел. Тогда 16-летняя Катенька Бакунина пленила взгляды многих лицеистов. Это была первая любовь юноши, — Катенька стала музой молодого поэта и недосягаемым объектом.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371" y="2560638"/>
            <a:ext cx="4330758" cy="3309937"/>
          </a:xfrm>
        </p:spPr>
      </p:pic>
    </p:spTree>
    <p:extLst>
      <p:ext uri="{BB962C8B-B14F-4D97-AF65-F5344CB8AC3E}">
        <p14:creationId xmlns:p14="http://schemas.microsoft.com/office/powerpoint/2010/main" val="7984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b="1" dirty="0" smtClean="0"/>
              <a:t>Содержание</a:t>
            </a:r>
            <a:endParaRPr lang="ru-RU" sz="28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8448" y="804041"/>
            <a:ext cx="4718304" cy="50664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5600" dirty="0"/>
          </a:p>
          <a:p>
            <a:r>
              <a:rPr lang="en-US" sz="6400" dirty="0"/>
              <a:t>l</a:t>
            </a:r>
            <a:r>
              <a:rPr lang="ru-RU" sz="6400" dirty="0"/>
              <a:t>. Введение.</a:t>
            </a:r>
            <a:r>
              <a:rPr lang="ru-RU" sz="6400" b="1" dirty="0"/>
              <a:t> </a:t>
            </a:r>
            <a:r>
              <a:rPr lang="ru-RU" sz="6400" dirty="0"/>
              <a:t>Обоснование выбора темы.</a:t>
            </a:r>
          </a:p>
          <a:p>
            <a:r>
              <a:rPr lang="en-US" sz="6400" dirty="0" err="1"/>
              <a:t>ll</a:t>
            </a:r>
            <a:r>
              <a:rPr lang="ru-RU" sz="6400" dirty="0"/>
              <a:t>. Основная часть. Костромские «тропинки» А.С. Пушкина.</a:t>
            </a:r>
          </a:p>
          <a:p>
            <a:pPr marL="0" lvl="0" indent="0">
              <a:buNone/>
            </a:pPr>
            <a:r>
              <a:rPr lang="ru-RU" sz="6400" dirty="0"/>
              <a:t>Цель, задачи, актуальность проекта.</a:t>
            </a:r>
          </a:p>
          <a:p>
            <a:pPr marL="0" lvl="0" indent="0">
              <a:buNone/>
            </a:pPr>
            <a:r>
              <a:rPr lang="ru-RU" sz="6400" dirty="0"/>
              <a:t>Знакомство А.С. Пушкина и А.П. Бакунина, лицейского товарища </a:t>
            </a:r>
            <a:r>
              <a:rPr lang="ru-RU" sz="6400" dirty="0" smtClean="0"/>
              <a:t>А.С</a:t>
            </a:r>
            <a:r>
              <a:rPr lang="ru-RU" sz="6400" dirty="0"/>
              <a:t>. Пушкина. </a:t>
            </a:r>
          </a:p>
          <a:p>
            <a:pPr marL="0" lvl="0" indent="0">
              <a:buNone/>
            </a:pPr>
            <a:r>
              <a:rPr lang="ru-RU" sz="6400" dirty="0"/>
              <a:t>Потомки Бакуниных (А.П. Бакунина и А.Б. Зеленской). </a:t>
            </a:r>
          </a:p>
          <a:p>
            <a:r>
              <a:rPr lang="en-US" sz="6400" dirty="0"/>
              <a:t>III</a:t>
            </a:r>
            <a:r>
              <a:rPr lang="ru-RU" sz="6400" dirty="0"/>
              <a:t>. Заключение по линии А.С. Пушкин и А.П. Бакунин.</a:t>
            </a:r>
          </a:p>
          <a:p>
            <a:pPr marL="0" lvl="0" indent="0">
              <a:buNone/>
            </a:pPr>
            <a:r>
              <a:rPr lang="ru-RU" sz="6400" dirty="0"/>
              <a:t>Знакомство А.С. Пушкина с Е.П. Бакуниной.</a:t>
            </a:r>
          </a:p>
          <a:p>
            <a:pPr marL="0" lvl="0" indent="0">
              <a:buNone/>
            </a:pPr>
            <a:r>
              <a:rPr lang="ru-RU" sz="6400" dirty="0"/>
              <a:t>Е.П. Бакунина - адресат ранней лирики поэта.</a:t>
            </a:r>
          </a:p>
          <a:p>
            <a:pPr marL="0" lvl="0" indent="0">
              <a:buNone/>
            </a:pPr>
            <a:r>
              <a:rPr lang="ru-RU" sz="6400" dirty="0"/>
              <a:t>Как сложилась жизнь Е.П. Бакуниной?</a:t>
            </a:r>
          </a:p>
          <a:p>
            <a:pPr marL="0" lvl="0" indent="0">
              <a:buNone/>
            </a:pPr>
            <a:r>
              <a:rPr lang="ru-RU" sz="6400" dirty="0"/>
              <a:t>Потомки Е.П. Бакуниной и А.А. Полторацкого.</a:t>
            </a:r>
          </a:p>
          <a:p>
            <a:r>
              <a:rPr lang="en-US" sz="6400" dirty="0" err="1"/>
              <a:t>lll</a:t>
            </a:r>
            <a:r>
              <a:rPr lang="ru-RU" sz="6400" dirty="0"/>
              <a:t>. Заключение по линии А.С. Пушкин и Е.П. Бакунина.</a:t>
            </a:r>
          </a:p>
          <a:p>
            <a:r>
              <a:rPr lang="en-US" sz="6400" dirty="0" err="1"/>
              <a:t>lV</a:t>
            </a:r>
            <a:r>
              <a:rPr lang="ru-RU" sz="6400" dirty="0"/>
              <a:t>. Использованная литература, Интернет-ресурсы.</a:t>
            </a:r>
          </a:p>
          <a:p>
            <a:r>
              <a:rPr lang="ru-RU" sz="6400" dirty="0"/>
              <a:t> 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25" y="2464090"/>
            <a:ext cx="4718050" cy="3113572"/>
          </a:xfrm>
        </p:spPr>
      </p:pic>
    </p:spTree>
    <p:extLst>
      <p:ext uri="{BB962C8B-B14F-4D97-AF65-F5344CB8AC3E}">
        <p14:creationId xmlns:p14="http://schemas.microsoft.com/office/powerpoint/2010/main" val="41226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 1816 появился так </a:t>
            </a:r>
            <a:r>
              <a:rPr lang="ru-RU" sz="2800" b="1" dirty="0" smtClean="0"/>
              <a:t>называемый</a:t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err="1"/>
              <a:t>бакунинский</a:t>
            </a:r>
            <a:r>
              <a:rPr lang="ru-RU" sz="2800" b="1" dirty="0"/>
              <a:t>» элегический </a:t>
            </a:r>
            <a:r>
              <a:rPr lang="ru-RU" sz="2800" b="1" dirty="0" smtClean="0"/>
              <a:t>цикл (23 стих.).  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стих. </a:t>
            </a:r>
            <a:r>
              <a:rPr lang="ru-RU" b="1" dirty="0"/>
              <a:t>«К живописцу» 1815г</a:t>
            </a:r>
            <a:r>
              <a:rPr lang="ru-RU" dirty="0"/>
              <a:t>., влюбленный Пушкин изобразил красоту Бакуниной, а лицеист Корсаков создал к нему музыку. И этот романс оказался очень популярным. </a:t>
            </a:r>
          </a:p>
        </p:txBody>
      </p:sp>
      <p:pic>
        <p:nvPicPr>
          <p:cNvPr id="5" name="mp3_75603d823b1af5c94452ee3944ff753a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35950" y="3910013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32827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6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8994" y="982132"/>
            <a:ext cx="4367048" cy="4888316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/>
              <a:t>Ч</a:t>
            </a:r>
            <a:r>
              <a:rPr lang="ru-RU" sz="3200" dirty="0" smtClean="0"/>
              <a:t>то </a:t>
            </a:r>
            <a:r>
              <a:rPr lang="ru-RU" sz="3200" dirty="0"/>
              <a:t>Пушкин был страстно </a:t>
            </a:r>
            <a:r>
              <a:rPr lang="ru-RU" sz="3200" dirty="0" smtClean="0"/>
              <a:t>влюблен, </a:t>
            </a:r>
            <a:r>
              <a:rPr lang="ru-RU" sz="3200" dirty="0"/>
              <a:t>в лицее знали все. Поэт томился этим чувством вплоть до лета 1816 года. Стихи Пушкина в этот период полны глубокой меланхолии. </a:t>
            </a:r>
            <a:endParaRPr lang="ru-RU" sz="3200" dirty="0" smtClean="0"/>
          </a:p>
          <a:p>
            <a:r>
              <a:rPr lang="ru-RU" sz="3200" dirty="0" smtClean="0"/>
              <a:t>Биографы </a:t>
            </a:r>
            <a:r>
              <a:rPr lang="ru-RU" sz="3200" dirty="0"/>
              <a:t>предполагают,  </a:t>
            </a:r>
            <a:r>
              <a:rPr lang="ru-RU" sz="3200" dirty="0" smtClean="0"/>
              <a:t>что </a:t>
            </a:r>
            <a:r>
              <a:rPr lang="ru-RU" sz="3200" dirty="0"/>
              <a:t>Катя Бакунина не отвечала </a:t>
            </a:r>
            <a:r>
              <a:rPr lang="ru-RU" sz="3200" dirty="0" smtClean="0"/>
              <a:t>взаимностью, </a:t>
            </a:r>
            <a:r>
              <a:rPr lang="ru-RU" sz="3200" dirty="0"/>
              <a:t>этот юношеский роман представлял собой пару мимолетных встреч в парке, на балу или на крыльце лицея. П</a:t>
            </a:r>
            <a:r>
              <a:rPr lang="ru-RU" sz="3200" dirty="0" smtClean="0"/>
              <a:t>о </a:t>
            </a:r>
            <a:r>
              <a:rPr lang="ru-RU" sz="3200" dirty="0"/>
              <a:t>свидетельству современников, Екатерина была достаточно строгой и серьёзной. Поэтому любовь поэта, вероятно, была безответной. </a:t>
            </a:r>
            <a:r>
              <a:rPr lang="ru-RU" sz="3200" dirty="0" smtClean="0"/>
              <a:t>Да и </a:t>
            </a:r>
            <a:r>
              <a:rPr lang="ru-RU" sz="3200" dirty="0"/>
              <a:t>сам Пушкин не мог рассчитывать на </a:t>
            </a:r>
            <a:r>
              <a:rPr lang="ru-RU" sz="3200" dirty="0" smtClean="0"/>
              <a:t>взаимность: </a:t>
            </a:r>
            <a:r>
              <a:rPr lang="ru-RU" sz="3200" dirty="0"/>
              <a:t>о</a:t>
            </a:r>
            <a:r>
              <a:rPr lang="ru-RU" sz="3200" dirty="0" smtClean="0"/>
              <a:t>н на </a:t>
            </a:r>
            <a:r>
              <a:rPr lang="ru-RU" sz="3200" dirty="0"/>
              <a:t>4 </a:t>
            </a:r>
            <a:r>
              <a:rPr lang="ru-RU" sz="3200" dirty="0" smtClean="0"/>
              <a:t>года младше Екатерины.</a:t>
            </a:r>
            <a:endParaRPr lang="ru-RU" sz="32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22883" y="867103"/>
            <a:ext cx="5454869" cy="5139559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В1817 г. Екатерина стала фрейлиной императрицы Александры Федоровны, увлеклась живописью, работала под началом Брюллова. Её </a:t>
            </a:r>
            <a:r>
              <a:rPr lang="ru-RU" dirty="0" smtClean="0"/>
              <a:t>работы </a:t>
            </a:r>
            <a:r>
              <a:rPr lang="ru-RU" dirty="0"/>
              <a:t>хранились в </a:t>
            </a:r>
            <a:r>
              <a:rPr lang="ru-RU" dirty="0" smtClean="0"/>
              <a:t>семье</a:t>
            </a:r>
            <a:r>
              <a:rPr lang="ru-RU" dirty="0"/>
              <a:t>, передаваясь из поколения к поколению. </a:t>
            </a:r>
          </a:p>
          <a:p>
            <a:r>
              <a:rPr lang="ru-RU" dirty="0"/>
              <a:t>Встреча Екатерины с Пушкиным состоялась в 1828 г. на одном из великосветских торжеств. Но Пушкин в то время уже  был одержим новой любовью. </a:t>
            </a:r>
            <a:endParaRPr lang="ru-RU" dirty="0" smtClean="0"/>
          </a:p>
          <a:p>
            <a:r>
              <a:rPr lang="ru-RU" dirty="0" smtClean="0"/>
              <a:t>Однако </a:t>
            </a:r>
            <a:r>
              <a:rPr lang="ru-RU" dirty="0"/>
              <a:t>память о светлых чувствах к Катеньке Бакуниной пронес вплоть до 1825 г., когда, приступив к написанию «Евгения Онегина», в 8й главе вспомнил дни юношеской влюбленности: </a:t>
            </a:r>
          </a:p>
          <a:p>
            <a:r>
              <a:rPr lang="ru-RU" sz="2900" i="1" dirty="0"/>
              <a:t>В те дни, когда в садах Лицея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Я безмятежно расцветал,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Читал охотно </a:t>
            </a:r>
            <a:r>
              <a:rPr lang="ru-RU" sz="2900" i="1" dirty="0" err="1"/>
              <a:t>Апулея</a:t>
            </a:r>
            <a:r>
              <a:rPr lang="ru-RU" sz="2900" i="1" dirty="0"/>
              <a:t>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А Цицерона не читал,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В те дни в таинственных долинах,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Весной, при кликах лебединых,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Близ вод, сиявших в тишине,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Являться муза стала мне.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…Весь день минутной встречи ждал,</a:t>
            </a:r>
            <a:r>
              <a:rPr lang="ru-RU" sz="2900" dirty="0"/>
              <a:t/>
            </a:r>
            <a:br>
              <a:rPr lang="ru-RU" sz="2900" dirty="0"/>
            </a:br>
            <a:r>
              <a:rPr lang="ru-RU" sz="2900" i="1" dirty="0"/>
              <a:t>И счастье тайных мук узнал...</a:t>
            </a:r>
            <a:r>
              <a:rPr lang="ru-RU" sz="2900" dirty="0"/>
              <a:t/>
            </a:r>
            <a:br>
              <a:rPr lang="ru-RU" sz="2900" dirty="0"/>
            </a:b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379361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955144"/>
            <a:ext cx="4718304" cy="4915304"/>
          </a:xfrm>
        </p:spPr>
        <p:txBody>
          <a:bodyPr>
            <a:noAutofit/>
          </a:bodyPr>
          <a:lstStyle/>
          <a:p>
            <a:r>
              <a:rPr lang="ru-RU" sz="1800" dirty="0"/>
              <a:t>Екатерина вышла замуж поздно, в 39 лет,  за Александра Полторацкого, участника Отечественной войны 1812 г. Императрица   Александра Федоровна благословила их брак. </a:t>
            </a:r>
            <a:endParaRPr lang="ru-RU" sz="1800" dirty="0" smtClean="0"/>
          </a:p>
          <a:p>
            <a:r>
              <a:rPr lang="ru-RU" sz="1800" dirty="0" smtClean="0"/>
              <a:t>Пушкин </a:t>
            </a:r>
            <a:r>
              <a:rPr lang="ru-RU" sz="1800" dirty="0"/>
              <a:t>сообщал жене в письме от 30 апреля 1834 года: «Сегодня был на свадьбе у Бакуниной…». </a:t>
            </a:r>
            <a:endParaRPr lang="ru-RU" sz="1800" dirty="0" smtClean="0"/>
          </a:p>
          <a:p>
            <a:r>
              <a:rPr lang="ru-RU" sz="1800" dirty="0" smtClean="0"/>
              <a:t>Вскоре </a:t>
            </a:r>
            <a:r>
              <a:rPr lang="ru-RU" sz="1800" dirty="0"/>
              <a:t>Екатерина вместе с мужем поселились в имении мужа Рассказово Тамбовского уезда. Бакунина, по словам близких, была счастлива. Полторацкого избрали предводителем дворянства, а Екатерина стала хозяйкой балов в Дворянском собрании.</a:t>
            </a:r>
          </a:p>
          <a:p>
            <a:r>
              <a:rPr lang="ru-RU" sz="1800" dirty="0"/>
              <a:t>В семье Полторацких родилось трое детей — два сына и дочь.  </a:t>
            </a:r>
          </a:p>
        </p:txBody>
      </p:sp>
      <p:pic>
        <p:nvPicPr>
          <p:cNvPr id="7" name="Объект 6" descr="4000579_85015770_f0fa775278be (700x467, 59Kb)">
            <a:hlinkClick r:id="rId2" tgtFrame="&quot;_blank&quot;"/>
          </p:cNvPr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5" y="2427890"/>
            <a:ext cx="4718050" cy="3361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50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rot="10800000" flipV="1">
            <a:off x="3615164" y="551791"/>
            <a:ext cx="4928151" cy="3846787"/>
          </a:xfrm>
        </p:spPr>
        <p:txBody>
          <a:bodyPr>
            <a:noAutofit/>
          </a:bodyPr>
          <a:lstStyle/>
          <a:p>
            <a:r>
              <a:rPr lang="ru-RU" sz="2800" dirty="0"/>
              <a:t>В 1855 г. скончался муж. Екатерина Павловна переехала жить к замужней дочери </a:t>
            </a:r>
            <a:r>
              <a:rPr lang="ru-RU" sz="2800" b="1" dirty="0"/>
              <a:t>в Кострому</a:t>
            </a:r>
            <a:r>
              <a:rPr lang="ru-RU" sz="2800" dirty="0"/>
              <a:t>. </a:t>
            </a:r>
            <a:br>
              <a:rPr lang="ru-RU" sz="2800" dirty="0"/>
            </a:br>
            <a:r>
              <a:rPr lang="ru-RU" sz="2800" dirty="0"/>
              <a:t>Умерла в 1869 г. Похоронили в Петербурге, в монастыре рядом с мужем.</a:t>
            </a:r>
            <a:br>
              <a:rPr lang="ru-RU" sz="2800" dirty="0"/>
            </a:b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3" name="Объект 4" descr="4000579_poltoracky_a_a_2_1_ (470x700, 157Kb)">
            <a:hlinkClick r:id="rId2" tgtFrame="&quot;_blank&quot;"/>
          </p:cNvPr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602" y="1355833"/>
            <a:ext cx="2364562" cy="4405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Объект 5" descr="4000579_496pxP_F__Sokolov_049 (496x599, 42Kb)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315" y="1506954"/>
            <a:ext cx="2430789" cy="41029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29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154776" y="2285999"/>
            <a:ext cx="5741822" cy="3704898"/>
          </a:xfrm>
        </p:spPr>
        <p:txBody>
          <a:bodyPr>
            <a:noAutofit/>
          </a:bodyPr>
          <a:lstStyle/>
          <a:p>
            <a:r>
              <a:rPr lang="ru-RU" sz="2800" b="1" dirty="0"/>
              <a:t>Таким образом,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000" b="1" dirty="0" smtClean="0"/>
              <a:t>Е. П. </a:t>
            </a:r>
            <a:r>
              <a:rPr lang="ru-RU" sz="2000" b="1" dirty="0"/>
              <a:t>Бакунина </a:t>
            </a:r>
            <a:r>
              <a:rPr lang="ru-RU" sz="2000" dirty="0"/>
              <a:t>прожила достойную жизнь, не омраченную скандалами и сплетнями. Она была любимой фрейлиной императрицы, талантливой портретисткой, музой многих живописцев. Пользовалась большим успехом у лицеистов, привлекая не только красотой, но и незаурядным умом и разнообразными талантами. </a:t>
            </a:r>
            <a:br>
              <a:rPr lang="ru-RU" sz="2000" dirty="0"/>
            </a:br>
            <a:r>
              <a:rPr lang="ru-RU" sz="2000" dirty="0"/>
              <a:t>Однако в памяти потомков она останется, прежде всего, как </a:t>
            </a:r>
            <a:r>
              <a:rPr lang="ru-RU" sz="2000" b="1" dirty="0"/>
              <a:t>первая любовь великого поэта</a:t>
            </a:r>
          </a:p>
        </p:txBody>
      </p:sp>
      <p:pic>
        <p:nvPicPr>
          <p:cNvPr id="8" name="Picture 2" descr="https://shareslide.ru/img/tmb/7/695691/54d63ceb7687361537d17f8c24beae62-800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7" y="712853"/>
            <a:ext cx="4413249" cy="369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6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Использованная литература, </a:t>
            </a:r>
            <a:br>
              <a:rPr lang="ru-RU" sz="2800" b="1" dirty="0" smtClean="0"/>
            </a:br>
            <a:r>
              <a:rPr lang="ru-RU" sz="2800" b="1" dirty="0" smtClean="0"/>
              <a:t>Интернет-ресурсы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31021" y="2475186"/>
            <a:ext cx="7504386" cy="3395262"/>
          </a:xfrm>
        </p:spPr>
        <p:txBody>
          <a:bodyPr>
            <a:normAutofit fontScale="40000" lnSpcReduction="20000"/>
          </a:bodyPr>
          <a:lstStyle/>
          <a:p>
            <a:r>
              <a:rPr lang="ru-RU" dirty="0"/>
              <a:t> </a:t>
            </a:r>
          </a:p>
          <a:p>
            <a:pPr lvl="0"/>
            <a:r>
              <a:rPr lang="ru-RU" dirty="0" err="1"/>
              <a:t>Штец</a:t>
            </a:r>
            <a:r>
              <a:rPr lang="ru-RU" dirty="0"/>
              <a:t> Э.Б. Члены тайных обществ декабристов. Часть Москва и Московская губерния. М., 2011, с. 138).</a:t>
            </a:r>
          </a:p>
          <a:p>
            <a:pPr lvl="0"/>
            <a:r>
              <a:rPr lang="ru-RU" dirty="0"/>
              <a:t>#</a:t>
            </a:r>
            <a:r>
              <a:rPr lang="ru-RU" dirty="0" err="1"/>
              <a:t>КраеведческийМузейГородаРассказова</a:t>
            </a:r>
            <a:r>
              <a:rPr lang="ru-RU" dirty="0"/>
              <a:t> #</a:t>
            </a:r>
            <a:r>
              <a:rPr lang="ru-RU" dirty="0" err="1"/>
              <a:t>БакунинскиеСезоны</a:t>
            </a:r>
            <a:r>
              <a:rPr lang="ru-RU" dirty="0"/>
              <a:t> #Краеведение #</a:t>
            </a:r>
            <a:r>
              <a:rPr lang="ru-RU" dirty="0" err="1"/>
              <a:t>ПушкинИРассказовскийКрай</a:t>
            </a:r>
            <a:r>
              <a:rPr lang="ru-RU" dirty="0"/>
              <a:t> #</a:t>
            </a:r>
            <a:r>
              <a:rPr lang="ru-RU" dirty="0" err="1"/>
              <a:t>ПерваяЛюбовьПушкина</a:t>
            </a:r>
            <a:r>
              <a:rPr lang="ru-RU" dirty="0"/>
              <a:t> #</a:t>
            </a:r>
            <a:r>
              <a:rPr lang="ru-RU" dirty="0" err="1"/>
              <a:t>ЕкатеринаБакунина</a:t>
            </a:r>
            <a:endParaRPr lang="ru-RU" dirty="0"/>
          </a:p>
          <a:p>
            <a:pPr lvl="0"/>
            <a:r>
              <a:rPr lang="ru-RU" u="sng" dirty="0">
                <a:hlinkClick r:id="rId2"/>
              </a:rPr>
              <a:t>http://dekabrist.mybb.ru/viewtopic.php?id=250</a:t>
            </a:r>
            <a:endParaRPr lang="ru-RU" dirty="0"/>
          </a:p>
          <a:p>
            <a:pPr lvl="0"/>
            <a:r>
              <a:rPr lang="en-US" b="1" dirty="0" err="1">
                <a:hlinkClick r:id="rId3"/>
              </a:rPr>
              <a:t>rg</a:t>
            </a:r>
            <a:r>
              <a:rPr lang="ru-RU" b="1" dirty="0">
                <a:hlinkClick r:id="rId3"/>
              </a:rPr>
              <a:t>.</a:t>
            </a:r>
            <a:r>
              <a:rPr lang="en-US" b="1" dirty="0" err="1">
                <a:hlinkClick r:id="rId3"/>
              </a:rPr>
              <a:t>ru</a:t>
            </a:r>
            <a:r>
              <a:rPr lang="ru-RU" dirty="0">
                <a:hlinkClick r:id="rId3"/>
              </a:rPr>
              <a:t>›"Родина"</a:t>
            </a:r>
            <a:r>
              <a:rPr lang="ru-RU" dirty="0"/>
              <a:t> </a:t>
            </a:r>
          </a:p>
          <a:p>
            <a:pPr lvl="0"/>
            <a:r>
              <a:rPr lang="en-US" b="1" u="sng" dirty="0">
                <a:hlinkClick r:id="rId4"/>
              </a:rPr>
              <a:t>kulturologia.ru</a:t>
            </a:r>
            <a:r>
              <a:rPr lang="en-US" u="sng" dirty="0">
                <a:hlinkClick r:id="rId4"/>
              </a:rPr>
              <a:t>›</a:t>
            </a:r>
            <a:r>
              <a:rPr lang="ru-RU" u="sng" dirty="0">
                <a:hlinkClick r:id="rId4"/>
              </a:rPr>
              <a:t>Журнал</a:t>
            </a:r>
            <a:r>
              <a:rPr lang="en-US" u="sng" dirty="0">
                <a:hlinkClick r:id="rId4"/>
              </a:rPr>
              <a:t>›250622/53602</a:t>
            </a:r>
            <a:endParaRPr lang="ru-RU" dirty="0"/>
          </a:p>
          <a:p>
            <a:pPr lvl="0"/>
            <a:r>
              <a:rPr lang="en-US" b="1" u="sng" dirty="0">
                <a:hlinkClick r:id="rId5"/>
              </a:rPr>
              <a:t>muromlena57.livejournal.com</a:t>
            </a:r>
            <a:r>
              <a:rPr lang="en-US" u="sng" dirty="0">
                <a:hlinkClick r:id="rId5"/>
              </a:rPr>
              <a:t>›24320.html</a:t>
            </a:r>
            <a:endParaRPr lang="ru-RU" dirty="0"/>
          </a:p>
          <a:p>
            <a:pPr lvl="0"/>
            <a:r>
              <a:rPr lang="en-US" b="1" u="sng" dirty="0" err="1">
                <a:hlinkClick r:id="rId6"/>
              </a:rPr>
              <a:t>infourok.ru</a:t>
            </a:r>
            <a:r>
              <a:rPr lang="en-US" u="sng" dirty="0" err="1">
                <a:hlinkClick r:id="rId6"/>
              </a:rPr>
              <a:t>›aleksandr-sergeevich</a:t>
            </a:r>
            <a:r>
              <a:rPr lang="en-US" u="sng" dirty="0">
                <a:hlinkClick r:id="rId6"/>
              </a:rPr>
              <a:t>…</a:t>
            </a:r>
            <a:r>
              <a:rPr lang="en-US" u="sng" dirty="0" err="1">
                <a:hlinkClick r:id="rId6"/>
              </a:rPr>
              <a:t>i-ekaterina</a:t>
            </a:r>
            <a:r>
              <a:rPr lang="en-US" u="sng" dirty="0">
                <a:hlinkClick r:id="rId6"/>
              </a:rPr>
              <a:t>…</a:t>
            </a:r>
            <a:endParaRPr lang="ru-RU" dirty="0"/>
          </a:p>
          <a:p>
            <a:pPr lvl="0" fontAlgn="t"/>
            <a:r>
              <a:rPr lang="ru-RU" b="1" dirty="0">
                <a:hlinkClick r:id="rId4"/>
              </a:rPr>
              <a:t>kulturologia.ru</a:t>
            </a:r>
            <a:r>
              <a:rPr lang="ru-RU" dirty="0">
                <a:hlinkClick r:id="rId4"/>
              </a:rPr>
              <a:t>›Журнал›250622/53602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https://fb.ru/article/362623/ekaterina-pavlovna-bakunina-biografiya-znakomstvo-s-pushkinyim-stihi-pushkina-posvyaschennyie-bakuninoy</a:t>
            </a:r>
            <a:endParaRPr lang="ru-RU" dirty="0"/>
          </a:p>
          <a:p>
            <a:pPr lvl="0"/>
            <a:r>
              <a:rPr lang="en-US" b="1" u="sng" dirty="0" err="1">
                <a:hlinkClick r:id="rId7"/>
              </a:rPr>
              <a:t>fb.ru</a:t>
            </a:r>
            <a:r>
              <a:rPr lang="en-US" dirty="0" err="1">
                <a:hlinkClick r:id="rId7"/>
              </a:rPr>
              <a:t>›</a:t>
            </a:r>
            <a:r>
              <a:rPr lang="en-US" u="sng" dirty="0" err="1">
                <a:hlinkClick r:id="rId7"/>
              </a:rPr>
              <a:t>article</a:t>
            </a:r>
            <a:r>
              <a:rPr lang="en-US" u="sng" dirty="0">
                <a:hlinkClick r:id="rId7"/>
              </a:rPr>
              <a:t>…</a:t>
            </a:r>
            <a:r>
              <a:rPr lang="en-US" u="sng" dirty="0" err="1">
                <a:hlinkClick r:id="rId7"/>
              </a:rPr>
              <a:t>ekaterina</a:t>
            </a:r>
            <a:r>
              <a:rPr lang="en-US" u="sng" dirty="0">
                <a:hlinkClick r:id="rId7"/>
              </a:rPr>
              <a:t>…s…</a:t>
            </a:r>
            <a:r>
              <a:rPr lang="en-US" u="sng" dirty="0" err="1">
                <a:hlinkClick r:id="rId7"/>
              </a:rPr>
              <a:t>stihi</a:t>
            </a:r>
            <a:r>
              <a:rPr lang="en-US" u="sng" dirty="0">
                <a:hlinkClick r:id="rId7"/>
              </a:rPr>
              <a:t>…</a:t>
            </a:r>
            <a:r>
              <a:rPr lang="en-US" u="sng" dirty="0" err="1">
                <a:hlinkClick r:id="rId7"/>
              </a:rPr>
              <a:t>posvyaschennyie</a:t>
            </a:r>
            <a:r>
              <a:rPr lang="en-US" u="sng" dirty="0">
                <a:hlinkClick r:id="rId7"/>
              </a:rPr>
              <a:t>…</a:t>
            </a:r>
            <a:endParaRPr lang="ru-RU" dirty="0"/>
          </a:p>
          <a:p>
            <a:pPr lvl="0"/>
            <a:r>
              <a:rPr lang="en-US" b="1" u="sng" dirty="0">
                <a:hlinkClick r:id="rId5"/>
              </a:rPr>
              <a:t>muromlena57.livejournal.com</a:t>
            </a:r>
            <a:r>
              <a:rPr lang="en-US" dirty="0">
                <a:hlinkClick r:id="rId5"/>
              </a:rPr>
              <a:t>›</a:t>
            </a:r>
            <a:r>
              <a:rPr lang="en-US" u="sng" dirty="0">
                <a:hlinkClick r:id="rId5"/>
              </a:rPr>
              <a:t>24320.html</a:t>
            </a:r>
            <a:endParaRPr lang="ru-RU" dirty="0"/>
          </a:p>
          <a:p>
            <a:pPr lvl="0"/>
            <a:r>
              <a:rPr lang="ru-RU" b="1" u="sng" dirty="0"/>
              <a:t>ru.wikipedia.org</a:t>
            </a:r>
            <a:r>
              <a:rPr lang="ru-RU" dirty="0"/>
              <a:t>›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5" name="Объект 4" descr="4000579_534PX1 (534x599, 100Kb)"/>
          <p:cNvPicPr>
            <a:picLocks noGrp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26" y="1425520"/>
            <a:ext cx="2950761" cy="33099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786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Обоснование </a:t>
            </a:r>
            <a:r>
              <a:rPr lang="ru-RU" sz="2800" b="1" dirty="0"/>
              <a:t>выбора темы проекта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На Костромской земле А.С. Пушкин </a:t>
            </a:r>
            <a:r>
              <a:rPr lang="ru-RU" dirty="0"/>
              <a:t>не бывал, однако пушкинские «тропинки» по нашему краю </a:t>
            </a:r>
            <a:r>
              <a:rPr lang="ru-RU" dirty="0" smtClean="0"/>
              <a:t>пролегли</a:t>
            </a:r>
            <a:r>
              <a:rPr lang="ru-RU" dirty="0"/>
              <a:t>: </a:t>
            </a:r>
            <a:endParaRPr lang="ru-RU" dirty="0" smtClean="0"/>
          </a:p>
          <a:p>
            <a:pPr marL="457200" indent="-457200">
              <a:buAutoNum type="arabicParenR"/>
            </a:pPr>
            <a:r>
              <a:rPr lang="ru-RU" dirty="0" smtClean="0"/>
              <a:t>через </a:t>
            </a:r>
            <a:r>
              <a:rPr lang="ru-RU" dirty="0"/>
              <a:t>родственные связи (это Галичская, Кинешемская,  </a:t>
            </a:r>
            <a:r>
              <a:rPr lang="ru-RU" dirty="0" err="1"/>
              <a:t>Нерехтская</a:t>
            </a:r>
            <a:r>
              <a:rPr lang="ru-RU" dirty="0"/>
              <a:t> земли),  </a:t>
            </a:r>
            <a:endParaRPr lang="ru-RU" dirty="0" smtClean="0"/>
          </a:p>
          <a:p>
            <a:pPr marL="457200" indent="-457200">
              <a:buAutoNum type="arabicParenR"/>
            </a:pPr>
            <a:r>
              <a:rPr lang="ru-RU" dirty="0" smtClean="0"/>
              <a:t>2</a:t>
            </a:r>
            <a:r>
              <a:rPr lang="ru-RU" dirty="0"/>
              <a:t>) через друзей и близких знакомых, которые родились, имели усадьбы и жили на костромской земле, </a:t>
            </a:r>
            <a:endParaRPr lang="ru-RU" dirty="0" smtClean="0"/>
          </a:p>
          <a:p>
            <a:pPr marL="457200" indent="-457200">
              <a:buAutoNum type="arabicParenR"/>
            </a:pPr>
            <a:r>
              <a:rPr lang="ru-RU" dirty="0" smtClean="0"/>
              <a:t>3</a:t>
            </a:r>
            <a:r>
              <a:rPr lang="ru-RU" dirty="0"/>
              <a:t>) через художественные произведения. </a:t>
            </a:r>
          </a:p>
          <a:p>
            <a:endParaRPr lang="ru-RU" dirty="0"/>
          </a:p>
        </p:txBody>
      </p:sp>
      <p:pic>
        <p:nvPicPr>
          <p:cNvPr id="1026" name="Picture 2" descr="https://avatars.mds.yandex.net/i?id=7757e2f0bdbc4786409c68cc2601b2d2c4ae20f1-9095672-images-thumbs&amp;n=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427890"/>
            <a:ext cx="4572000" cy="331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23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Цель:</a:t>
            </a:r>
            <a:r>
              <a:rPr lang="ru-RU" sz="2800" dirty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связь </a:t>
            </a:r>
            <a:r>
              <a:rPr lang="ru-RU" sz="2800" dirty="0"/>
              <a:t>А.С. Пушкина с семейством Бакуниных и через них с Костромским краем </a:t>
            </a:r>
            <a:r>
              <a:rPr lang="ru-RU" sz="2800" b="1" dirty="0"/>
              <a:t>(Р\к)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6032518" cy="331012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Задачи</a:t>
            </a:r>
            <a:r>
              <a:rPr lang="ru-RU" b="1" dirty="0"/>
              <a:t>:</a:t>
            </a:r>
            <a:r>
              <a:rPr lang="ru-RU" dirty="0"/>
              <a:t> узнать, какими были отношения Пушкина и Бакунина в лицейские годы и позже, в зрелом возрасте;</a:t>
            </a:r>
          </a:p>
          <a:p>
            <a:r>
              <a:rPr lang="ru-RU" dirty="0"/>
              <a:t>как произошла первая встреча с Екатериной Бакуниной и какие отношения возникли между ними;</a:t>
            </a:r>
          </a:p>
          <a:p>
            <a:r>
              <a:rPr lang="ru-RU" dirty="0"/>
              <a:t>найти сведения о потомках Бакуниных, имеющих связь с нашим краем.</a:t>
            </a:r>
          </a:p>
          <a:p>
            <a:r>
              <a:rPr lang="ru-RU" b="1" dirty="0"/>
              <a:t>Актуальность</a:t>
            </a:r>
            <a:r>
              <a:rPr lang="ru-RU" dirty="0"/>
              <a:t> я вижу в том, что эта тема нова для меня; </a:t>
            </a:r>
          </a:p>
          <a:p>
            <a:r>
              <a:rPr lang="ru-RU" dirty="0"/>
              <a:t>особый интерес вызывает </a:t>
            </a:r>
            <a:r>
              <a:rPr lang="ru-RU" dirty="0" smtClean="0"/>
              <a:t>р\к: имя </a:t>
            </a:r>
            <a:r>
              <a:rPr lang="ru-RU" dirty="0"/>
              <a:t>великого поэта через знакомых костромичей связано с нашим краем.</a:t>
            </a:r>
          </a:p>
        </p:txBody>
      </p:sp>
      <p:pic>
        <p:nvPicPr>
          <p:cNvPr id="2050" name="Picture 2" descr="http://xn-----7kcbgld8ar8aphgi7e0de.xn--p1ai/wp-content/uploads/2012/09/%D0%9B%D0%B8%D1%86%D0%B5%D0%B9%D1%81%D0%BA%D0%B8%D0%B9-%D1%81%D0%B0%D0%B4%D0%B8%D0%BA-%D0%A6%D0%B0%D1%80%D1%81%D0%BA%D0%BE%D0%B5-%D0%A1%D0%B5%D0%BB%D0%BE-%D0%90.%D0%A1.%D0%9F%D1%83%D1%88%D0%BA%D0%B8%D0%BD-%D1%84%D0%BE%D1%82%D0%BE-%D0%92%D0%B0%D0%BB%D0%B5%D1%80%D0%B8%D1%8F-%D0%9C%D1%83%D1%85%D0%B5%D1%80%D0%B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0794" y="2560320"/>
            <a:ext cx="3265804" cy="330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4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Александр Павлович </a:t>
            </a:r>
            <a:r>
              <a:rPr lang="ru-RU" b="1" dirty="0" smtClean="0"/>
              <a:t>Бакунин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dirty="0"/>
              <a:t>(род. в 1797 г.)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23980" cy="3310128"/>
          </a:xfrm>
        </p:spPr>
        <p:txBody>
          <a:bodyPr>
            <a:normAutofit/>
          </a:bodyPr>
          <a:lstStyle/>
          <a:p>
            <a:r>
              <a:rPr lang="ru-RU" dirty="0" smtClean="0"/>
              <a:t>Крёстным отцом был Павел </a:t>
            </a:r>
            <a:r>
              <a:rPr lang="ru-RU" dirty="0"/>
              <a:t>I, троюродным братом - революционер Михаил Бакунин.</a:t>
            </a:r>
          </a:p>
          <a:p>
            <a:r>
              <a:rPr lang="ru-RU" dirty="0"/>
              <a:t>Отец Александра, Павел Петрович Бакунин,</a:t>
            </a:r>
            <a:r>
              <a:rPr lang="ru-RU" b="1" dirty="0"/>
              <a:t> </a:t>
            </a:r>
            <a:r>
              <a:rPr lang="ru-RU" dirty="0"/>
              <a:t>— директор Академии наук, статский советник.</a:t>
            </a:r>
          </a:p>
          <a:p>
            <a:endParaRPr lang="ru-RU" dirty="0"/>
          </a:p>
        </p:txBody>
      </p:sp>
      <p:pic>
        <p:nvPicPr>
          <p:cNvPr id="11" name="Picture 2" descr="4000579_466pxBakunin_A__P__1817_by_Sokolov_P__F (466x599, 29Kb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928" y="2560320"/>
            <a:ext cx="2378100" cy="319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26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7476" y="871773"/>
            <a:ext cx="5268308" cy="1303867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Художник </a:t>
            </a:r>
            <a:r>
              <a:rPr lang="ru-RU" sz="2800" dirty="0"/>
              <a:t>О.А. </a:t>
            </a:r>
            <a:r>
              <a:rPr lang="ru-RU" sz="2800" dirty="0" smtClean="0"/>
              <a:t>Кипренский </a:t>
            </a:r>
            <a:br>
              <a:rPr lang="ru-RU" sz="2800" dirty="0" smtClean="0"/>
            </a:br>
            <a:r>
              <a:rPr lang="ru-RU" sz="2800" dirty="0" smtClean="0"/>
              <a:t>(1782–1836</a:t>
            </a:r>
            <a:r>
              <a:rPr lang="ru-RU" sz="2800" dirty="0"/>
              <a:t>) </a:t>
            </a:r>
            <a:br>
              <a:rPr lang="ru-RU" sz="2800" dirty="0"/>
            </a:br>
            <a:r>
              <a:rPr lang="ru-RU" sz="2800" b="1" dirty="0"/>
              <a:t>Бакунин А.П. (1813)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сентябре 1811 г. Александр I утвердил список принятых в Царскосельский лицей, среди которых оказался и Александр Бакунин.</a:t>
            </a:r>
          </a:p>
          <a:p>
            <a:r>
              <a:rPr lang="ru-RU" dirty="0"/>
              <a:t>Отзывы учителей о первокурснике </a:t>
            </a:r>
            <a:r>
              <a:rPr lang="ru-RU" dirty="0" smtClean="0"/>
              <a:t>Бакунине: </a:t>
            </a:r>
            <a:r>
              <a:rPr lang="ru-RU" dirty="0"/>
              <a:t>«Бакунин (Александр), 13-ти лет</a:t>
            </a:r>
            <a:r>
              <a:rPr lang="ru-RU" i="1" dirty="0"/>
              <a:t>. </a:t>
            </a:r>
            <a:r>
              <a:rPr lang="ru-RU" dirty="0"/>
              <a:t>Не без дарований, …пылок, …неосмотрителен,…с гневом и упрямством, малейшая трудность его останавливает... Примечая свои ошибки, охотно исправляется…»</a:t>
            </a:r>
          </a:p>
          <a:p>
            <a:endParaRPr lang="ru-RU" dirty="0"/>
          </a:p>
        </p:txBody>
      </p:sp>
      <p:pic>
        <p:nvPicPr>
          <p:cNvPr id="7" name="Picture 2" descr="4000579_Orest_Kiprensky_044 (394x499, 90Kb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9" r="9369"/>
          <a:stretch>
            <a:fillRect/>
          </a:stretch>
        </p:blipFill>
        <p:spPr bwMode="auto">
          <a:xfrm>
            <a:off x="7478876" y="2427890"/>
            <a:ext cx="2343041" cy="344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02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Лицейское прозвище: Живое Серебро (ртуть</a:t>
            </a:r>
            <a:r>
              <a:rPr lang="ru-RU" sz="2800" b="1" dirty="0" smtClean="0"/>
              <a:t>)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95401" y="2459421"/>
            <a:ext cx="9601196" cy="364183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2600" b="1" dirty="0" smtClean="0"/>
              <a:t>Лицейские </a:t>
            </a:r>
            <a:r>
              <a:rPr lang="ru-RU" sz="2600" b="1" dirty="0"/>
              <a:t>увлечения</a:t>
            </a:r>
            <a:r>
              <a:rPr lang="ru-RU" sz="2600" dirty="0"/>
              <a:t>:</a:t>
            </a:r>
            <a:r>
              <a:rPr lang="ru-RU" sz="2600" b="1" dirty="0"/>
              <a:t> </a:t>
            </a:r>
            <a:r>
              <a:rPr lang="ru-RU" sz="2600" dirty="0"/>
              <a:t>Артистично обыгрывал комичные стороны в характере своих </a:t>
            </a:r>
            <a:r>
              <a:rPr lang="ru-RU" sz="2600" dirty="0" smtClean="0"/>
              <a:t>  товарищей</a:t>
            </a:r>
            <a:r>
              <a:rPr lang="ru-RU" sz="2600" dirty="0"/>
              <a:t>.</a:t>
            </a:r>
          </a:p>
          <a:p>
            <a:r>
              <a:rPr lang="ru-RU" sz="2600" b="1" dirty="0"/>
              <a:t>След в истории</a:t>
            </a:r>
            <a:r>
              <a:rPr lang="ru-RU" sz="2600" dirty="0"/>
              <a:t>: </a:t>
            </a:r>
            <a:r>
              <a:rPr lang="ru-RU" sz="2600" dirty="0" smtClean="0"/>
              <a:t>тверской гражданский губернатор </a:t>
            </a:r>
            <a:r>
              <a:rPr lang="ru-RU" sz="2600" dirty="0"/>
              <a:t>в течение 15 лет, </a:t>
            </a:r>
            <a:r>
              <a:rPr lang="ru-RU" sz="2600" dirty="0" smtClean="0"/>
              <a:t>участник строительства </a:t>
            </a:r>
            <a:r>
              <a:rPr lang="ru-RU" sz="2600" dirty="0"/>
              <a:t>железной дороги Петербург</a:t>
            </a:r>
            <a:r>
              <a:rPr lang="ru-RU" sz="2600" b="1" dirty="0"/>
              <a:t>- </a:t>
            </a:r>
            <a:r>
              <a:rPr lang="ru-RU" sz="2600" dirty="0"/>
              <a:t>Москва. Во время Крымской войны возглавлял губернский комитет государственного ополчения.</a:t>
            </a:r>
          </a:p>
          <a:p>
            <a:r>
              <a:rPr lang="ru-RU" sz="2600" b="1" dirty="0"/>
              <a:t>Семья</a:t>
            </a:r>
            <a:r>
              <a:rPr lang="ru-RU" sz="2600" dirty="0"/>
              <a:t>: в 1824 г. женился на Анне Борисовне Зеленской, родственнице Натальи Петровны Голицыной, ставшей прототипом главной героини пушкинской «Пиковой дамы».</a:t>
            </a:r>
          </a:p>
          <a:p>
            <a:r>
              <a:rPr lang="ru-RU" sz="2600" b="1" dirty="0"/>
              <a:t>Скончался</a:t>
            </a:r>
            <a:r>
              <a:rPr lang="ru-RU" sz="2600" dirty="0"/>
              <a:t> в Ницце, куда приехал на лечение. Прах был переправлен в Москву и захоронен в Новодевичьем монастыре.</a:t>
            </a:r>
          </a:p>
          <a:p>
            <a:r>
              <a:rPr lang="ru-RU" sz="2600" b="1" dirty="0"/>
              <a:t>Поступок: </a:t>
            </a:r>
            <a:r>
              <a:rPr lang="ru-RU" sz="2600" dirty="0"/>
              <a:t>будучи тверским губернатором, распорядился привести в порядок главные улицы и набережную города Ржев. Купцы не отреагировали на этот призыв. Тогда Бакунин отдал Ржеву доходы со своих имений за несколько лет. Пристыженные купцы выделили пожертвования, и город стал красивейшим в губернии.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38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569370" cy="1303867"/>
          </a:xfrm>
        </p:spPr>
        <p:txBody>
          <a:bodyPr>
            <a:normAutofit/>
          </a:bodyPr>
          <a:lstStyle/>
          <a:p>
            <a:r>
              <a:rPr lang="ru-RU" sz="2800" b="1" dirty="0"/>
              <a:t>Отношения с Пушкиным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81344" y="982132"/>
            <a:ext cx="4718304" cy="488831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После окончания лицея Бакунин служил в Семёновском полку, затем - в канцелярии московского военного генерал-губернатора Дмитрия Голицына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женился на Анне Борисовне Зеленской, которую вместе с сестрой Софьей п</a:t>
            </a:r>
            <a:r>
              <a:rPr lang="ru-RU" i="1" dirty="0"/>
              <a:t>осле смерти их отца, скончавшегося от ран в 1813 г., взяли в дом будущего правителя Москвы Дмитрия Голицына</a:t>
            </a:r>
            <a:r>
              <a:rPr lang="ru-RU" i="1" dirty="0" smtClean="0"/>
              <a:t>).</a:t>
            </a:r>
          </a:p>
          <a:p>
            <a:r>
              <a:rPr lang="ru-RU" dirty="0" smtClean="0"/>
              <a:t>В</a:t>
            </a:r>
            <a:r>
              <a:rPr lang="ru-RU" i="1" dirty="0" smtClean="0"/>
              <a:t> </a:t>
            </a:r>
            <a:r>
              <a:rPr lang="ru-RU" dirty="0"/>
              <a:t>1825 участвовал в работе кружка декабристов в Москве. Но в настоящее время версия о том, что он привлекался к следствию по делу декабристов, подвергается сомнению.</a:t>
            </a:r>
            <a:r>
              <a:rPr lang="ru-RU" i="1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оба </a:t>
            </a:r>
            <a:r>
              <a:rPr lang="ru-RU" dirty="0"/>
              <a:t>учились в Царскосельском лицее, носили одинаковый мундир, жили в «студенческой келье» (у Пушкина - № 14, у Бакунина - № 42). </a:t>
            </a:r>
            <a:endParaRPr lang="ru-RU" dirty="0" smtClean="0"/>
          </a:p>
          <a:p>
            <a:r>
              <a:rPr lang="ru-RU" dirty="0" smtClean="0"/>
              <a:t>Бакунин </a:t>
            </a:r>
            <a:r>
              <a:rPr lang="ru-RU" dirty="0"/>
              <a:t>был «добродушен, словоохотлив, смешлив и жив…». Эти черты сблизили его с «Егозой» Пушкиным, но не настолько, чтобы их можно было считать друзьями.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26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885942" cy="1303867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Усадьба Райково 1829 г.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2618547"/>
            <a:ext cx="4718050" cy="3194119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1344" y="725215"/>
            <a:ext cx="4718304" cy="531297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1829 г. переехал жить в </a:t>
            </a:r>
            <a:r>
              <a:rPr lang="ru-RU" b="1" dirty="0"/>
              <a:t>имение </a:t>
            </a:r>
            <a:r>
              <a:rPr lang="ru-RU" b="1" dirty="0" err="1"/>
              <a:t>РайкОво</a:t>
            </a:r>
            <a:r>
              <a:rPr lang="ru-RU" dirty="0"/>
              <a:t> Кинешемского уезда </a:t>
            </a:r>
            <a:r>
              <a:rPr lang="ru-RU" b="1" dirty="0"/>
              <a:t>Костромской губернии</a:t>
            </a:r>
            <a:r>
              <a:rPr lang="ru-RU" dirty="0"/>
              <a:t> (ныне </a:t>
            </a:r>
            <a:r>
              <a:rPr lang="ru-RU" dirty="0" err="1"/>
              <a:t>Вичугский</a:t>
            </a:r>
            <a:r>
              <a:rPr lang="ru-RU" dirty="0"/>
              <a:t> район Ивановской области).</a:t>
            </a:r>
          </a:p>
          <a:p>
            <a:r>
              <a:rPr lang="ru-RU" dirty="0"/>
              <a:t>Вместе с женой более 5 лет прожил там, где родились их пятеро детей. </a:t>
            </a:r>
          </a:p>
          <a:p>
            <a:r>
              <a:rPr lang="ru-RU" b="1" dirty="0"/>
              <a:t>В январе 1833 – Бакунин утверждён почётным попечителем Костромской гимназии, через год – членом Костромского попечительского о тюрьмах комитета.</a:t>
            </a:r>
            <a:endParaRPr lang="ru-RU" dirty="0"/>
          </a:p>
          <a:p>
            <a:r>
              <a:rPr lang="ru-RU" dirty="0"/>
              <a:t>В1835 г. Анна Борисовна в возрасте 32 лет умирает от чахотки, а Бакунин увольняется с должности попечителя Костромской гимназии и становится советником Московской палаты уголовного суда.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25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113</TotalTime>
  <Words>2013</Words>
  <Application>Microsoft Office PowerPoint</Application>
  <PresentationFormat>Широкоэкранный</PresentationFormat>
  <Paragraphs>111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Garamond</vt:lpstr>
      <vt:lpstr>Натуральные материалы</vt:lpstr>
      <vt:lpstr>Муниципальное общеобразовательное учреждение средняя общеобразовательная школа № 13 им. Р.А. Наумова городского округа город Буй Костромской области    </vt:lpstr>
      <vt:lpstr>Содержание</vt:lpstr>
      <vt:lpstr>Обоснование выбора темы проекта </vt:lpstr>
      <vt:lpstr>Цель:  связь А.С. Пушкина с семейством Бакуниных и через них с Костромским краем (Р\к)</vt:lpstr>
      <vt:lpstr>Александр Павлович Бакунин  (род. в 1797 г.)</vt:lpstr>
      <vt:lpstr>Художник О.А. Кипренский  (1782–1836)  Бакунин А.П. (1813)</vt:lpstr>
      <vt:lpstr>Лицейское прозвище: Живое Серебро (ртуть) </vt:lpstr>
      <vt:lpstr>Отношения с Пушкиным</vt:lpstr>
      <vt:lpstr>Усадьба Райково 1829 г.</vt:lpstr>
      <vt:lpstr>Худ. Стрешнев Яков, крепостной человек Бакуниных.  Анна Борисовна Бакунина, 1832  </vt:lpstr>
      <vt:lpstr>Место, где стоял барский дом 2022г. Нижний пруд в Райково</vt:lpstr>
      <vt:lpstr>Портрет работы Е.П. Бакуниной (1824)  Анна Борисовна Бакунина</vt:lpstr>
      <vt:lpstr>А.П. Бакунин 1797-1862</vt:lpstr>
      <vt:lpstr>Фотография Александра Павловича Бакунина  1860-х годов</vt:lpstr>
      <vt:lpstr>Сын от первого брака с Анной Борисовной Зеленской, 1893г.</vt:lpstr>
      <vt:lpstr>А.С. Пушкин и А.П. Бакунин. Заключение</vt:lpstr>
      <vt:lpstr>Знакомство А.С. Пушкина с Екатериной Павловной Бакуниной (1795-1869),  сестрой А.П. Бакунина, адресатом ранней лирики поэта </vt:lpstr>
      <vt:lpstr>Презентация PowerPoint</vt:lpstr>
      <vt:lpstr>Пушкин - лицеист</vt:lpstr>
      <vt:lpstr>В 1816 появился так называемый «бакунинский» элегический цикл (23 стих.).  </vt:lpstr>
      <vt:lpstr>Презентация PowerPoint</vt:lpstr>
      <vt:lpstr>Презентация PowerPoint</vt:lpstr>
      <vt:lpstr>В 1855 г. скончался муж. Екатерина Павловна переехала жить к замужней дочери в Кострому.  Умерла в 1869 г. Похоронили в Петербурге, в монастыре рядом с мужем. .</vt:lpstr>
      <vt:lpstr>Таким образом,  Е. П. Бакунина прожила достойную жизнь, не омраченную скандалами и сплетнями. Она была любимой фрейлиной императрицы, талантливой портретисткой, музой многих живописцев. Пользовалась большим успехом у лицеистов, привлекая не только красотой, но и незаурядным умом и разнообразными талантами.  Однако в памяти потомков она останется, прежде всего, как первая любовь великого поэта</vt:lpstr>
      <vt:lpstr>Использованная литература,  Интернет-ресурсы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средняя общеобразовательная школа № 13 им. Р.А. Наумова городского округа город Буй Костромской области    </dc:title>
  <dc:creator>Любовь</dc:creator>
  <cp:lastModifiedBy>Любовь</cp:lastModifiedBy>
  <cp:revision>14</cp:revision>
  <dcterms:created xsi:type="dcterms:W3CDTF">2023-04-20T19:13:24Z</dcterms:created>
  <dcterms:modified xsi:type="dcterms:W3CDTF">2023-04-20T21:08:40Z</dcterms:modified>
</cp:coreProperties>
</file>